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tags/tag34.xml" ContentType="application/vnd.openxmlformats-officedocument.presentationml.tags+xml"/>
  <Override PartName="/ppt/notesSlides/notesSlide25.xml" ContentType="application/vnd.openxmlformats-officedocument.presentationml.notesSlide+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tags/tag37.xml" ContentType="application/vnd.openxmlformats-officedocument.presentationml.tags+xml"/>
  <Override PartName="/ppt/notesSlides/notesSlide2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9.xml" ContentType="application/vnd.openxmlformats-officedocument.presentationml.notesSlide+xml"/>
  <Override PartName="/ppt/tags/tag40.xml" ContentType="application/vnd.openxmlformats-officedocument.presentationml.tags+xml"/>
  <Override PartName="/ppt/notesSlides/notesSlide30.xml" ContentType="application/vnd.openxmlformats-officedocument.presentationml.notesSlide+xml"/>
  <Override PartName="/ppt/tags/tag41.xml" ContentType="application/vnd.openxmlformats-officedocument.presentationml.tags+xml"/>
  <Override PartName="/ppt/notesSlides/notesSlide3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32.xml" ContentType="application/vnd.openxmlformats-officedocument.presentationml.notesSlide+xml"/>
  <Override PartName="/ppt/tags/tag44.xml" ContentType="application/vnd.openxmlformats-officedocument.presentationml.tags+xml"/>
  <Override PartName="/ppt/notesSlides/notesSlide33.xml" ContentType="application/vnd.openxmlformats-officedocument.presentationml.notesSlide+xml"/>
  <Override PartName="/ppt/tags/tag45.xml" ContentType="application/vnd.openxmlformats-officedocument.presentationml.tags+xml"/>
  <Override PartName="/ppt/notesSlides/notesSlide3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3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6.xml" ContentType="application/vnd.openxmlformats-officedocument.presentationml.notesSlide+xml"/>
  <Override PartName="/ppt/tags/tag50.xml" ContentType="application/vnd.openxmlformats-officedocument.presentationml.tags+xml"/>
  <Override PartName="/ppt/notesSlides/notesSlide3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38.xml" ContentType="application/vnd.openxmlformats-officedocument.presentationml.notesSlide+xml"/>
  <Override PartName="/ppt/tags/tag53.xml" ContentType="application/vnd.openxmlformats-officedocument.presentationml.tags+xml"/>
  <Override PartName="/ppt/notesSlides/notesSlide39.xml" ContentType="application/vnd.openxmlformats-officedocument.presentationml.notesSlide+xml"/>
  <Override PartName="/ppt/tags/tag54.xml" ContentType="application/vnd.openxmlformats-officedocument.presentationml.tags+xml"/>
  <Override PartName="/ppt/notesSlides/notesSlide40.xml" ContentType="application/vnd.openxmlformats-officedocument.presentationml.notesSlide+xml"/>
  <Override PartName="/ppt/tags/tag55.xml" ContentType="application/vnd.openxmlformats-officedocument.presentationml.tags+xml"/>
  <Override PartName="/ppt/notesSlides/notesSlide4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42.xml" ContentType="application/vnd.openxmlformats-officedocument.presentationml.notesSlide+xml"/>
  <Override PartName="/ppt/tags/tag58.xml" ContentType="application/vnd.openxmlformats-officedocument.presentationml.tags+xml"/>
  <Override PartName="/ppt/notesSlides/notesSlide43.xml" ContentType="application/vnd.openxmlformats-officedocument.presentationml.notesSlide+xml"/>
  <Override PartName="/ppt/tags/tag59.xml" ContentType="application/vnd.openxmlformats-officedocument.presentationml.tags+xml"/>
  <Override PartName="/ppt/notesSlides/notesSlide44.xml" ContentType="application/vnd.openxmlformats-officedocument.presentationml.notesSlide+xml"/>
  <Override PartName="/ppt/tags/tag60.xml" ContentType="application/vnd.openxmlformats-officedocument.presentationml.tags+xml"/>
  <Override PartName="/ppt/notesSlides/notesSlide45.xml" ContentType="application/vnd.openxmlformats-officedocument.presentationml.notesSlide+xml"/>
  <Override PartName="/ppt/tags/tag61.xml" ContentType="application/vnd.openxmlformats-officedocument.presentationml.tags+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5"/>
  </p:notesMasterIdLst>
  <p:sldIdLst>
    <p:sldId id="317" r:id="rId5"/>
    <p:sldId id="272" r:id="rId6"/>
    <p:sldId id="257" r:id="rId7"/>
    <p:sldId id="274" r:id="rId8"/>
    <p:sldId id="275" r:id="rId9"/>
    <p:sldId id="276" r:id="rId10"/>
    <p:sldId id="256" r:id="rId11"/>
    <p:sldId id="277" r:id="rId12"/>
    <p:sldId id="278" r:id="rId13"/>
    <p:sldId id="262" r:id="rId14"/>
    <p:sldId id="279" r:id="rId15"/>
    <p:sldId id="313" r:id="rId16"/>
    <p:sldId id="280" r:id="rId17"/>
    <p:sldId id="263" r:id="rId18"/>
    <p:sldId id="281" r:id="rId19"/>
    <p:sldId id="283" r:id="rId20"/>
    <p:sldId id="282" r:id="rId21"/>
    <p:sldId id="284" r:id="rId22"/>
    <p:sldId id="264" r:id="rId23"/>
    <p:sldId id="285" r:id="rId24"/>
    <p:sldId id="286" r:id="rId25"/>
    <p:sldId id="287" r:id="rId26"/>
    <p:sldId id="314" r:id="rId27"/>
    <p:sldId id="265" r:id="rId28"/>
    <p:sldId id="288" r:id="rId29"/>
    <p:sldId id="266" r:id="rId30"/>
    <p:sldId id="290" r:id="rId31"/>
    <p:sldId id="291" r:id="rId32"/>
    <p:sldId id="289" r:id="rId33"/>
    <p:sldId id="267" r:id="rId34"/>
    <p:sldId id="293" r:id="rId35"/>
    <p:sldId id="294" r:id="rId36"/>
    <p:sldId id="309" r:id="rId37"/>
    <p:sldId id="310" r:id="rId38"/>
    <p:sldId id="311" r:id="rId39"/>
    <p:sldId id="312" r:id="rId40"/>
    <p:sldId id="269" r:id="rId41"/>
    <p:sldId id="315" r:id="rId42"/>
    <p:sldId id="316" r:id="rId43"/>
    <p:sldId id="292" r:id="rId44"/>
    <p:sldId id="270" r:id="rId45"/>
    <p:sldId id="295" r:id="rId46"/>
    <p:sldId id="296" r:id="rId47"/>
    <p:sldId id="297" r:id="rId48"/>
    <p:sldId id="259" r:id="rId49"/>
    <p:sldId id="273" r:id="rId50"/>
    <p:sldId id="261" r:id="rId51"/>
    <p:sldId id="299" r:id="rId52"/>
    <p:sldId id="298" r:id="rId53"/>
    <p:sldId id="260" r:id="rId54"/>
    <p:sldId id="300" r:id="rId55"/>
    <p:sldId id="302" r:id="rId56"/>
    <p:sldId id="303" r:id="rId57"/>
    <p:sldId id="301" r:id="rId58"/>
    <p:sldId id="271" r:id="rId59"/>
    <p:sldId id="305" r:id="rId60"/>
    <p:sldId id="304" r:id="rId61"/>
    <p:sldId id="306" r:id="rId62"/>
    <p:sldId id="307" r:id="rId63"/>
    <p:sldId id="308" r:id="rId64"/>
  </p:sldIdLst>
  <p:sldSz cx="12192000" cy="6858000"/>
  <p:notesSz cx="6858000" cy="9144000"/>
  <p:custDataLst>
    <p:tags r:id="rId6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C10461-7C0B-441E-89A1-9C792495C3E4}" v="2201" dt="2020-06-02T11:41:54.4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084" autoAdjust="0"/>
    <p:restoredTop sz="86393" autoAdjust="0"/>
  </p:normalViewPr>
  <p:slideViewPr>
    <p:cSldViewPr snapToGrid="0">
      <p:cViewPr varScale="1">
        <p:scale>
          <a:sx n="223" d="100"/>
          <a:sy n="223" d="100"/>
        </p:scale>
        <p:origin x="198" y="117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ray Fife" userId="2260aa3b-c9ed-4154-84c0-81b370bad254" providerId="ADAL" clId="{19C10461-7C0B-441E-89A1-9C792495C3E4}"/>
    <pc:docChg chg="undo custSel mod addSld delSld modSld sldOrd modMainMaster">
      <pc:chgData name="Murray Fife" userId="2260aa3b-c9ed-4154-84c0-81b370bad254" providerId="ADAL" clId="{19C10461-7C0B-441E-89A1-9C792495C3E4}" dt="2020-06-01T11:32:02.453" v="3086"/>
      <pc:docMkLst>
        <pc:docMk/>
      </pc:docMkLst>
      <pc:sldChg chg="addSp delSp modSp mod ord modNotesTx">
        <pc:chgData name="Murray Fife" userId="2260aa3b-c9ed-4154-84c0-81b370bad254" providerId="ADAL" clId="{19C10461-7C0B-441E-89A1-9C792495C3E4}" dt="2020-05-31T18:57:27.203" v="1518"/>
        <pc:sldMkLst>
          <pc:docMk/>
          <pc:sldMk cId="1904100381" sldId="256"/>
        </pc:sldMkLst>
        <pc:spChg chg="mod">
          <ac:chgData name="Murray Fife" userId="2260aa3b-c9ed-4154-84c0-81b370bad254" providerId="ADAL" clId="{19C10461-7C0B-441E-89A1-9C792495C3E4}" dt="2020-05-31T13:31:46.563" v="153" actId="20577"/>
          <ac:spMkLst>
            <pc:docMk/>
            <pc:sldMk cId="1904100381" sldId="256"/>
            <ac:spMk id="2" creationId="{BFF8EC82-1523-4580-8CEB-7283CF9EC3F7}"/>
          </ac:spMkLst>
        </pc:spChg>
        <pc:spChg chg="add mod">
          <ac:chgData name="Murray Fife" userId="2260aa3b-c9ed-4154-84c0-81b370bad254" providerId="ADAL" clId="{19C10461-7C0B-441E-89A1-9C792495C3E4}" dt="2020-05-31T13:41:15.543" v="250" actId="20577"/>
          <ac:spMkLst>
            <pc:docMk/>
            <pc:sldMk cId="1904100381" sldId="256"/>
            <ac:spMk id="3" creationId="{AC203FB7-B396-4EF2-A0DD-A7A5B85A1AB7}"/>
          </ac:spMkLst>
        </pc:spChg>
        <pc:spChg chg="add mod">
          <ac:chgData name="Murray Fife" userId="2260aa3b-c9ed-4154-84c0-81b370bad254" providerId="ADAL" clId="{19C10461-7C0B-441E-89A1-9C792495C3E4}" dt="2020-05-31T13:39:52.495" v="244" actId="1076"/>
          <ac:spMkLst>
            <pc:docMk/>
            <pc:sldMk cId="1904100381" sldId="256"/>
            <ac:spMk id="4" creationId="{BF9A0684-DDA4-4096-8D81-93EE0E4C84D3}"/>
          </ac:spMkLst>
        </pc:spChg>
        <pc:spChg chg="add mod">
          <ac:chgData name="Murray Fife" userId="2260aa3b-c9ed-4154-84c0-81b370bad254" providerId="ADAL" clId="{19C10461-7C0B-441E-89A1-9C792495C3E4}" dt="2020-05-31T13:39:52.495" v="244" actId="1076"/>
          <ac:spMkLst>
            <pc:docMk/>
            <pc:sldMk cId="1904100381" sldId="256"/>
            <ac:spMk id="5" creationId="{C3A68BFC-0016-4B9E-B76C-4ECF74BBBD5A}"/>
          </ac:spMkLst>
        </pc:spChg>
        <pc:spChg chg="mod">
          <ac:chgData name="Murray Fife" userId="2260aa3b-c9ed-4154-84c0-81b370bad254" providerId="ADAL" clId="{19C10461-7C0B-441E-89A1-9C792495C3E4}" dt="2020-05-31T13:24:59.359" v="26" actId="1076"/>
          <ac:spMkLst>
            <pc:docMk/>
            <pc:sldMk cId="1904100381" sldId="256"/>
            <ac:spMk id="7" creationId="{C81264BE-9F0C-4876-9C75-ABA16B4DD1E3}"/>
          </ac:spMkLst>
        </pc:spChg>
        <pc:spChg chg="mod">
          <ac:chgData name="Murray Fife" userId="2260aa3b-c9ed-4154-84c0-81b370bad254" providerId="ADAL" clId="{19C10461-7C0B-441E-89A1-9C792495C3E4}" dt="2020-05-31T17:55:51.542" v="277" actId="1076"/>
          <ac:spMkLst>
            <pc:docMk/>
            <pc:sldMk cId="1904100381" sldId="256"/>
            <ac:spMk id="8" creationId="{AEFAC125-5CDC-4167-9244-6B6C14DD5D54}"/>
          </ac:spMkLst>
        </pc:spChg>
        <pc:spChg chg="mod">
          <ac:chgData name="Murray Fife" userId="2260aa3b-c9ed-4154-84c0-81b370bad254" providerId="ADAL" clId="{19C10461-7C0B-441E-89A1-9C792495C3E4}" dt="2020-05-31T13:36:16.521" v="208" actId="14100"/>
          <ac:spMkLst>
            <pc:docMk/>
            <pc:sldMk cId="1904100381" sldId="256"/>
            <ac:spMk id="9" creationId="{782ED25D-58D2-41AA-8FF5-B6E87EBCD93B}"/>
          </ac:spMkLst>
        </pc:spChg>
        <pc:spChg chg="mod">
          <ac:chgData name="Murray Fife" userId="2260aa3b-c9ed-4154-84c0-81b370bad254" providerId="ADAL" clId="{19C10461-7C0B-441E-89A1-9C792495C3E4}" dt="2020-05-31T13:26:06.554" v="44" actId="114"/>
          <ac:spMkLst>
            <pc:docMk/>
            <pc:sldMk cId="1904100381" sldId="256"/>
            <ac:spMk id="10" creationId="{70374399-E878-4A08-88BC-A00E014E46EA}"/>
          </ac:spMkLst>
        </pc:spChg>
        <pc:spChg chg="add mod">
          <ac:chgData name="Murray Fife" userId="2260aa3b-c9ed-4154-84c0-81b370bad254" providerId="ADAL" clId="{19C10461-7C0B-441E-89A1-9C792495C3E4}" dt="2020-05-31T13:39:52.495" v="244" actId="1076"/>
          <ac:spMkLst>
            <pc:docMk/>
            <pc:sldMk cId="1904100381" sldId="256"/>
            <ac:spMk id="11" creationId="{C8BA49BE-147D-4374-9915-51DE682CD1A6}"/>
          </ac:spMkLst>
        </pc:spChg>
        <pc:spChg chg="add mod">
          <ac:chgData name="Murray Fife" userId="2260aa3b-c9ed-4154-84c0-81b370bad254" providerId="ADAL" clId="{19C10461-7C0B-441E-89A1-9C792495C3E4}" dt="2020-05-31T13:39:52.495" v="244" actId="1076"/>
          <ac:spMkLst>
            <pc:docMk/>
            <pc:sldMk cId="1904100381" sldId="256"/>
            <ac:spMk id="12" creationId="{C1EC9D6B-3345-4A45-969C-38D16074BB9C}"/>
          </ac:spMkLst>
        </pc:spChg>
        <pc:spChg chg="add mod">
          <ac:chgData name="Murray Fife" userId="2260aa3b-c9ed-4154-84c0-81b370bad254" providerId="ADAL" clId="{19C10461-7C0B-441E-89A1-9C792495C3E4}" dt="2020-05-31T13:39:43.510" v="243" actId="14100"/>
          <ac:spMkLst>
            <pc:docMk/>
            <pc:sldMk cId="1904100381" sldId="256"/>
            <ac:spMk id="13" creationId="{930D3D4D-BC0A-4BBD-A62F-9212524C8CC1}"/>
          </ac:spMkLst>
        </pc:spChg>
        <pc:spChg chg="add mod">
          <ac:chgData name="Murray Fife" userId="2260aa3b-c9ed-4154-84c0-81b370bad254" providerId="ADAL" clId="{19C10461-7C0B-441E-89A1-9C792495C3E4}" dt="2020-05-31T13:39:36.013" v="242" actId="1076"/>
          <ac:spMkLst>
            <pc:docMk/>
            <pc:sldMk cId="1904100381" sldId="256"/>
            <ac:spMk id="14" creationId="{1ADB289D-9422-44EF-9D83-8F739C7B65BA}"/>
          </ac:spMkLst>
        </pc:spChg>
        <pc:graphicFrameChg chg="add del modGraphic">
          <ac:chgData name="Murray Fife" userId="2260aa3b-c9ed-4154-84c0-81b370bad254" providerId="ADAL" clId="{19C10461-7C0B-441E-89A1-9C792495C3E4}" dt="2020-05-31T17:54:36.916" v="255" actId="478"/>
          <ac:graphicFrameMkLst>
            <pc:docMk/>
            <pc:sldMk cId="1904100381" sldId="256"/>
            <ac:graphicFrameMk id="15" creationId="{B7594087-1349-43A2-AA7D-A64152B6850A}"/>
          </ac:graphicFrameMkLst>
        </pc:graphicFrameChg>
        <pc:picChg chg="mod">
          <ac:chgData name="Murray Fife" userId="2260aa3b-c9ed-4154-84c0-81b370bad254" providerId="ADAL" clId="{19C10461-7C0B-441E-89A1-9C792495C3E4}" dt="2020-05-31T17:55:42.980" v="275" actId="14100"/>
          <ac:picMkLst>
            <pc:docMk/>
            <pc:sldMk cId="1904100381" sldId="256"/>
            <ac:picMk id="1030" creationId="{3198FCA7-20A8-442F-B0F5-06A82D258C4A}"/>
          </ac:picMkLst>
        </pc:picChg>
      </pc:sldChg>
      <pc:sldChg chg="addSp delSp modSp new mod setBg">
        <pc:chgData name="Murray Fife" userId="2260aa3b-c9ed-4154-84c0-81b370bad254" providerId="ADAL" clId="{19C10461-7C0B-441E-89A1-9C792495C3E4}" dt="2020-05-31T18:18:50.524" v="710" actId="1076"/>
        <pc:sldMkLst>
          <pc:docMk/>
          <pc:sldMk cId="2860147034" sldId="257"/>
        </pc:sldMkLst>
        <pc:spChg chg="del">
          <ac:chgData name="Murray Fife" userId="2260aa3b-c9ed-4154-84c0-81b370bad254" providerId="ADAL" clId="{19C10461-7C0B-441E-89A1-9C792495C3E4}" dt="2020-05-31T17:54:18.983" v="252" actId="478"/>
          <ac:spMkLst>
            <pc:docMk/>
            <pc:sldMk cId="2860147034" sldId="257"/>
            <ac:spMk id="2" creationId="{5DD1E2EA-EC62-4806-A49E-8C224E4AC091}"/>
          </ac:spMkLst>
        </pc:spChg>
        <pc:spChg chg="del">
          <ac:chgData name="Murray Fife" userId="2260aa3b-c9ed-4154-84c0-81b370bad254" providerId="ADAL" clId="{19C10461-7C0B-441E-89A1-9C792495C3E4}" dt="2020-05-31T17:54:18.983" v="252" actId="478"/>
          <ac:spMkLst>
            <pc:docMk/>
            <pc:sldMk cId="2860147034" sldId="257"/>
            <ac:spMk id="3" creationId="{CE1FB38A-CBDD-4251-911B-52F10B5F4A16}"/>
          </ac:spMkLst>
        </pc:spChg>
        <pc:spChg chg="add mod">
          <ac:chgData name="Murray Fife" userId="2260aa3b-c9ed-4154-84c0-81b370bad254" providerId="ADAL" clId="{19C10461-7C0B-441E-89A1-9C792495C3E4}" dt="2020-05-31T18:18:50.524" v="710" actId="1076"/>
          <ac:spMkLst>
            <pc:docMk/>
            <pc:sldMk cId="2860147034" sldId="257"/>
            <ac:spMk id="5" creationId="{BE48383B-7873-4C2E-A0EC-1927CC886A9C}"/>
          </ac:spMkLst>
        </pc:spChg>
        <pc:spChg chg="mod">
          <ac:chgData name="Murray Fife" userId="2260aa3b-c9ed-4154-84c0-81b370bad254" providerId="ADAL" clId="{19C10461-7C0B-441E-89A1-9C792495C3E4}" dt="2020-05-31T17:58:02.651" v="304" actId="20577"/>
          <ac:spMkLst>
            <pc:docMk/>
            <pc:sldMk cId="2860147034" sldId="257"/>
            <ac:spMk id="9" creationId="{25CF928E-C788-456B-A4AB-8E1C5F415AE7}"/>
          </ac:spMkLst>
        </pc:spChg>
        <pc:spChg chg="mod">
          <ac:chgData name="Murray Fife" userId="2260aa3b-c9ed-4154-84c0-81b370bad254" providerId="ADAL" clId="{19C10461-7C0B-441E-89A1-9C792495C3E4}" dt="2020-05-31T17:59:38.054" v="322" actId="20577"/>
          <ac:spMkLst>
            <pc:docMk/>
            <pc:sldMk cId="2860147034" sldId="257"/>
            <ac:spMk id="12" creationId="{338D98BB-C205-4A2A-9FFA-5DA338E00211}"/>
          </ac:spMkLst>
        </pc:spChg>
        <pc:spChg chg="mod">
          <ac:chgData name="Murray Fife" userId="2260aa3b-c9ed-4154-84c0-81b370bad254" providerId="ADAL" clId="{19C10461-7C0B-441E-89A1-9C792495C3E4}" dt="2020-05-31T18:18:50.524" v="710" actId="1076"/>
          <ac:spMkLst>
            <pc:docMk/>
            <pc:sldMk cId="2860147034" sldId="257"/>
            <ac:spMk id="18" creationId="{0A46EE93-F806-4D55-AA12-BC4E29D9CF75}"/>
          </ac:spMkLst>
        </pc:spChg>
        <pc:spChg chg="mod">
          <ac:chgData name="Murray Fife" userId="2260aa3b-c9ed-4154-84c0-81b370bad254" providerId="ADAL" clId="{19C10461-7C0B-441E-89A1-9C792495C3E4}" dt="2020-05-31T18:18:50.524" v="710" actId="1076"/>
          <ac:spMkLst>
            <pc:docMk/>
            <pc:sldMk cId="2860147034" sldId="257"/>
            <ac:spMk id="25" creationId="{EE5553A5-4F2C-4552-BCDE-B2CAC4B2EFD9}"/>
          </ac:spMkLst>
        </pc:spChg>
        <pc:spChg chg="mod">
          <ac:chgData name="Murray Fife" userId="2260aa3b-c9ed-4154-84c0-81b370bad254" providerId="ADAL" clId="{19C10461-7C0B-441E-89A1-9C792495C3E4}" dt="2020-05-31T18:18:50.524" v="710" actId="1076"/>
          <ac:spMkLst>
            <pc:docMk/>
            <pc:sldMk cId="2860147034" sldId="257"/>
            <ac:spMk id="30" creationId="{40BB5EB7-6873-4E3C-8226-20354C065598}"/>
          </ac:spMkLst>
        </pc:spChg>
        <pc:spChg chg="mod">
          <ac:chgData name="Murray Fife" userId="2260aa3b-c9ed-4154-84c0-81b370bad254" providerId="ADAL" clId="{19C10461-7C0B-441E-89A1-9C792495C3E4}" dt="2020-05-31T18:18:50.524" v="710" actId="1076"/>
          <ac:spMkLst>
            <pc:docMk/>
            <pc:sldMk cId="2860147034" sldId="257"/>
            <ac:spMk id="35" creationId="{F4ECD779-227E-4FBB-A494-294B1EB9DEAC}"/>
          </ac:spMkLst>
        </pc:spChg>
        <pc:spChg chg="mod">
          <ac:chgData name="Murray Fife" userId="2260aa3b-c9ed-4154-84c0-81b370bad254" providerId="ADAL" clId="{19C10461-7C0B-441E-89A1-9C792495C3E4}" dt="2020-05-31T18:18:50.524" v="710" actId="1076"/>
          <ac:spMkLst>
            <pc:docMk/>
            <pc:sldMk cId="2860147034" sldId="257"/>
            <ac:spMk id="40" creationId="{121BD21E-2F5E-49D4-AE2E-84068B6BA1BD}"/>
          </ac:spMkLst>
        </pc:spChg>
        <pc:grpChg chg="add mod">
          <ac:chgData name="Murray Fife" userId="2260aa3b-c9ed-4154-84c0-81b370bad254" providerId="ADAL" clId="{19C10461-7C0B-441E-89A1-9C792495C3E4}" dt="2020-05-31T18:18:50.524" v="710" actId="1076"/>
          <ac:grpSpMkLst>
            <pc:docMk/>
            <pc:sldMk cId="2860147034" sldId="257"/>
            <ac:grpSpMk id="6" creationId="{D382E916-AEE2-4EF5-B7ED-BEF7C791D44B}"/>
          </ac:grpSpMkLst>
        </pc:grpChg>
        <pc:grpChg chg="add mod">
          <ac:chgData name="Murray Fife" userId="2260aa3b-c9ed-4154-84c0-81b370bad254" providerId="ADAL" clId="{19C10461-7C0B-441E-89A1-9C792495C3E4}" dt="2020-05-31T17:57:50.673" v="281" actId="14826"/>
          <ac:grpSpMkLst>
            <pc:docMk/>
            <pc:sldMk cId="2860147034" sldId="257"/>
            <ac:grpSpMk id="7" creationId="{06F1EAE2-58D7-48B6-959E-A4F0B60B2AD7}"/>
          </ac:grpSpMkLst>
        </pc:grpChg>
        <pc:grpChg chg="add del mod">
          <ac:chgData name="Murray Fife" userId="2260aa3b-c9ed-4154-84c0-81b370bad254" providerId="ADAL" clId="{19C10461-7C0B-441E-89A1-9C792495C3E4}" dt="2020-05-31T18:17:41.640" v="703" actId="478"/>
          <ac:grpSpMkLst>
            <pc:docMk/>
            <pc:sldMk cId="2860147034" sldId="257"/>
            <ac:grpSpMk id="10" creationId="{F5D5A33A-3D08-41A7-A968-607B0326259E}"/>
          </ac:grpSpMkLst>
        </pc:grpChg>
        <pc:grpChg chg="add mod">
          <ac:chgData name="Murray Fife" userId="2260aa3b-c9ed-4154-84c0-81b370bad254" providerId="ADAL" clId="{19C10461-7C0B-441E-89A1-9C792495C3E4}" dt="2020-05-31T18:18:50.524" v="710" actId="1076"/>
          <ac:grpSpMkLst>
            <pc:docMk/>
            <pc:sldMk cId="2860147034" sldId="257"/>
            <ac:grpSpMk id="16" creationId="{CBB6673C-FEFA-4529-AFF7-017DB2EDC830}"/>
          </ac:grpSpMkLst>
        </pc:grpChg>
        <pc:grpChg chg="add mod">
          <ac:chgData name="Murray Fife" userId="2260aa3b-c9ed-4154-84c0-81b370bad254" providerId="ADAL" clId="{19C10461-7C0B-441E-89A1-9C792495C3E4}" dt="2020-05-31T18:18:50.524" v="710" actId="1076"/>
          <ac:grpSpMkLst>
            <pc:docMk/>
            <pc:sldMk cId="2860147034" sldId="257"/>
            <ac:grpSpMk id="23" creationId="{A01F7DD4-79D0-4B30-BAC1-8005D99AE13C}"/>
          </ac:grpSpMkLst>
        </pc:grpChg>
        <pc:grpChg chg="add mod">
          <ac:chgData name="Murray Fife" userId="2260aa3b-c9ed-4154-84c0-81b370bad254" providerId="ADAL" clId="{19C10461-7C0B-441E-89A1-9C792495C3E4}" dt="2020-05-31T18:18:50.524" v="710" actId="1076"/>
          <ac:grpSpMkLst>
            <pc:docMk/>
            <pc:sldMk cId="2860147034" sldId="257"/>
            <ac:grpSpMk id="28" creationId="{874DDEA9-5640-4F9E-BA55-D25BE15D84D0}"/>
          </ac:grpSpMkLst>
        </pc:grpChg>
        <pc:grpChg chg="add mod">
          <ac:chgData name="Murray Fife" userId="2260aa3b-c9ed-4154-84c0-81b370bad254" providerId="ADAL" clId="{19C10461-7C0B-441E-89A1-9C792495C3E4}" dt="2020-05-31T18:18:50.524" v="710" actId="1076"/>
          <ac:grpSpMkLst>
            <pc:docMk/>
            <pc:sldMk cId="2860147034" sldId="257"/>
            <ac:grpSpMk id="33" creationId="{7973BA12-3FAC-4FB8-9B34-545FAA43D3B8}"/>
          </ac:grpSpMkLst>
        </pc:grpChg>
        <pc:grpChg chg="add mod">
          <ac:chgData name="Murray Fife" userId="2260aa3b-c9ed-4154-84c0-81b370bad254" providerId="ADAL" clId="{19C10461-7C0B-441E-89A1-9C792495C3E4}" dt="2020-05-31T18:18:50.524" v="710" actId="1076"/>
          <ac:grpSpMkLst>
            <pc:docMk/>
            <pc:sldMk cId="2860147034" sldId="257"/>
            <ac:grpSpMk id="38" creationId="{CF43680A-C35D-4E55-8F32-2BF72839C1AC}"/>
          </ac:grpSpMkLst>
        </pc:grpChg>
        <pc:picChg chg="add mod">
          <ac:chgData name="Murray Fife" userId="2260aa3b-c9ed-4154-84c0-81b370bad254" providerId="ADAL" clId="{19C10461-7C0B-441E-89A1-9C792495C3E4}" dt="2020-05-31T18:18:50.524" v="710" actId="1076"/>
          <ac:picMkLst>
            <pc:docMk/>
            <pc:sldMk cId="2860147034" sldId="257"/>
            <ac:picMk id="4" creationId="{612F7426-5587-4FE2-A487-AB42F6E73DFA}"/>
          </ac:picMkLst>
        </pc:picChg>
        <pc:picChg chg="mod">
          <ac:chgData name="Murray Fife" userId="2260aa3b-c9ed-4154-84c0-81b370bad254" providerId="ADAL" clId="{19C10461-7C0B-441E-89A1-9C792495C3E4}" dt="2020-05-31T17:57:50.673" v="281" actId="14826"/>
          <ac:picMkLst>
            <pc:docMk/>
            <pc:sldMk cId="2860147034" sldId="257"/>
            <ac:picMk id="8" creationId="{E8179C40-1501-4142-ABAA-17005E2D4E8D}"/>
          </ac:picMkLst>
        </pc:picChg>
        <pc:picChg chg="mod">
          <ac:chgData name="Murray Fife" userId="2260aa3b-c9ed-4154-84c0-81b370bad254" providerId="ADAL" clId="{19C10461-7C0B-441E-89A1-9C792495C3E4}" dt="2020-05-31T17:59:32.878" v="312" actId="14826"/>
          <ac:picMkLst>
            <pc:docMk/>
            <pc:sldMk cId="2860147034" sldId="257"/>
            <ac:picMk id="11" creationId="{5E12B5B6-70DB-4E44-80BB-71E5565CD91D}"/>
          </ac:picMkLst>
        </pc:picChg>
        <pc:picChg chg="mod">
          <ac:chgData name="Murray Fife" userId="2260aa3b-c9ed-4154-84c0-81b370bad254" providerId="ADAL" clId="{19C10461-7C0B-441E-89A1-9C792495C3E4}" dt="2020-05-31T18:18:50.524" v="710" actId="1076"/>
          <ac:picMkLst>
            <pc:docMk/>
            <pc:sldMk cId="2860147034" sldId="257"/>
            <ac:picMk id="17" creationId="{4995CA56-DD4D-4114-9692-579722B0B4CC}"/>
          </ac:picMkLst>
        </pc:picChg>
        <pc:picChg chg="mod">
          <ac:chgData name="Murray Fife" userId="2260aa3b-c9ed-4154-84c0-81b370bad254" providerId="ADAL" clId="{19C10461-7C0B-441E-89A1-9C792495C3E4}" dt="2020-05-31T18:18:50.524" v="710" actId="1076"/>
          <ac:picMkLst>
            <pc:docMk/>
            <pc:sldMk cId="2860147034" sldId="257"/>
            <ac:picMk id="24" creationId="{4EE3E367-F3E2-4CEB-A2EF-41A3E341BB3D}"/>
          </ac:picMkLst>
        </pc:picChg>
        <pc:picChg chg="mod">
          <ac:chgData name="Murray Fife" userId="2260aa3b-c9ed-4154-84c0-81b370bad254" providerId="ADAL" clId="{19C10461-7C0B-441E-89A1-9C792495C3E4}" dt="2020-05-31T18:18:50.524" v="710" actId="1076"/>
          <ac:picMkLst>
            <pc:docMk/>
            <pc:sldMk cId="2860147034" sldId="257"/>
            <ac:picMk id="29" creationId="{AC102142-BDE6-4EA5-92A5-396A5F8FEF87}"/>
          </ac:picMkLst>
        </pc:picChg>
        <pc:picChg chg="mod">
          <ac:chgData name="Murray Fife" userId="2260aa3b-c9ed-4154-84c0-81b370bad254" providerId="ADAL" clId="{19C10461-7C0B-441E-89A1-9C792495C3E4}" dt="2020-05-31T18:18:50.524" v="710" actId="1076"/>
          <ac:picMkLst>
            <pc:docMk/>
            <pc:sldMk cId="2860147034" sldId="257"/>
            <ac:picMk id="34" creationId="{ED8F8CBC-223D-41F6-8197-FC8059A41A6F}"/>
          </ac:picMkLst>
        </pc:picChg>
        <pc:picChg chg="mod">
          <ac:chgData name="Murray Fife" userId="2260aa3b-c9ed-4154-84c0-81b370bad254" providerId="ADAL" clId="{19C10461-7C0B-441E-89A1-9C792495C3E4}" dt="2020-05-31T18:18:50.524" v="710" actId="1076"/>
          <ac:picMkLst>
            <pc:docMk/>
            <pc:sldMk cId="2860147034" sldId="257"/>
            <ac:picMk id="39" creationId="{7B341FF0-73AE-44DB-A0D8-3807CC7AE753}"/>
          </ac:picMkLst>
        </pc:picChg>
        <pc:cxnChg chg="add mod">
          <ac:chgData name="Murray Fife" userId="2260aa3b-c9ed-4154-84c0-81b370bad254" providerId="ADAL" clId="{19C10461-7C0B-441E-89A1-9C792495C3E4}" dt="2020-05-31T18:18:37.312" v="707" actId="14100"/>
          <ac:cxnSpMkLst>
            <pc:docMk/>
            <pc:sldMk cId="2860147034" sldId="257"/>
            <ac:cxnSpMk id="14" creationId="{130436A8-639D-4E35-BB3D-20180CA95473}"/>
          </ac:cxnSpMkLst>
        </pc:cxnChg>
        <pc:cxnChg chg="add del mod">
          <ac:chgData name="Murray Fife" userId="2260aa3b-c9ed-4154-84c0-81b370bad254" providerId="ADAL" clId="{19C10461-7C0B-441E-89A1-9C792495C3E4}" dt="2020-05-31T18:17:41.640" v="703" actId="478"/>
          <ac:cxnSpMkLst>
            <pc:docMk/>
            <pc:sldMk cId="2860147034" sldId="257"/>
            <ac:cxnSpMk id="15" creationId="{6DFAA661-8B88-4C06-B216-8F8506CAA72F}"/>
          </ac:cxnSpMkLst>
        </pc:cxnChg>
        <pc:cxnChg chg="add mod">
          <ac:chgData name="Murray Fife" userId="2260aa3b-c9ed-4154-84c0-81b370bad254" providerId="ADAL" clId="{19C10461-7C0B-441E-89A1-9C792495C3E4}" dt="2020-05-31T18:18:50.524" v="710" actId="1076"/>
          <ac:cxnSpMkLst>
            <pc:docMk/>
            <pc:sldMk cId="2860147034" sldId="257"/>
            <ac:cxnSpMk id="19" creationId="{BF37745D-7558-41AD-AA0D-132348604BB7}"/>
          </ac:cxnSpMkLst>
        </pc:cxnChg>
        <pc:cxnChg chg="add mod">
          <ac:chgData name="Murray Fife" userId="2260aa3b-c9ed-4154-84c0-81b370bad254" providerId="ADAL" clId="{19C10461-7C0B-441E-89A1-9C792495C3E4}" dt="2020-05-31T18:18:50.524" v="710" actId="1076"/>
          <ac:cxnSpMkLst>
            <pc:docMk/>
            <pc:sldMk cId="2860147034" sldId="257"/>
            <ac:cxnSpMk id="21" creationId="{A7A44C37-5921-4159-8DB5-20737F7AF7E3}"/>
          </ac:cxnSpMkLst>
        </pc:cxnChg>
        <pc:cxnChg chg="add mod">
          <ac:chgData name="Murray Fife" userId="2260aa3b-c9ed-4154-84c0-81b370bad254" providerId="ADAL" clId="{19C10461-7C0B-441E-89A1-9C792495C3E4}" dt="2020-05-31T18:18:50.524" v="710" actId="1076"/>
          <ac:cxnSpMkLst>
            <pc:docMk/>
            <pc:sldMk cId="2860147034" sldId="257"/>
            <ac:cxnSpMk id="26" creationId="{D55B6536-137A-4056-860E-47D63D929B32}"/>
          </ac:cxnSpMkLst>
        </pc:cxnChg>
        <pc:cxnChg chg="add mod">
          <ac:chgData name="Murray Fife" userId="2260aa3b-c9ed-4154-84c0-81b370bad254" providerId="ADAL" clId="{19C10461-7C0B-441E-89A1-9C792495C3E4}" dt="2020-05-31T18:18:50.524" v="710" actId="1076"/>
          <ac:cxnSpMkLst>
            <pc:docMk/>
            <pc:sldMk cId="2860147034" sldId="257"/>
            <ac:cxnSpMk id="27" creationId="{FF3071E8-6498-42F9-A624-4DF7CDCCFF7C}"/>
          </ac:cxnSpMkLst>
        </pc:cxnChg>
        <pc:cxnChg chg="add mod">
          <ac:chgData name="Murray Fife" userId="2260aa3b-c9ed-4154-84c0-81b370bad254" providerId="ADAL" clId="{19C10461-7C0B-441E-89A1-9C792495C3E4}" dt="2020-05-31T18:18:50.524" v="710" actId="1076"/>
          <ac:cxnSpMkLst>
            <pc:docMk/>
            <pc:sldMk cId="2860147034" sldId="257"/>
            <ac:cxnSpMk id="31" creationId="{03D272FF-7D6D-40D7-88DC-FFAA98CE973A}"/>
          </ac:cxnSpMkLst>
        </pc:cxnChg>
        <pc:cxnChg chg="add mod">
          <ac:chgData name="Murray Fife" userId="2260aa3b-c9ed-4154-84c0-81b370bad254" providerId="ADAL" clId="{19C10461-7C0B-441E-89A1-9C792495C3E4}" dt="2020-05-31T18:18:50.524" v="710" actId="1076"/>
          <ac:cxnSpMkLst>
            <pc:docMk/>
            <pc:sldMk cId="2860147034" sldId="257"/>
            <ac:cxnSpMk id="32" creationId="{DA0964A5-DD2A-4B87-9E21-B2A1EE149D90}"/>
          </ac:cxnSpMkLst>
        </pc:cxnChg>
        <pc:cxnChg chg="add mod">
          <ac:chgData name="Murray Fife" userId="2260aa3b-c9ed-4154-84c0-81b370bad254" providerId="ADAL" clId="{19C10461-7C0B-441E-89A1-9C792495C3E4}" dt="2020-05-31T18:18:50.524" v="710" actId="1076"/>
          <ac:cxnSpMkLst>
            <pc:docMk/>
            <pc:sldMk cId="2860147034" sldId="257"/>
            <ac:cxnSpMk id="36" creationId="{A4BE8F2A-6B82-4930-9DF7-B94045FBA603}"/>
          </ac:cxnSpMkLst>
        </pc:cxnChg>
        <pc:cxnChg chg="add mod">
          <ac:chgData name="Murray Fife" userId="2260aa3b-c9ed-4154-84c0-81b370bad254" providerId="ADAL" clId="{19C10461-7C0B-441E-89A1-9C792495C3E4}" dt="2020-05-31T18:18:50.524" v="710" actId="1076"/>
          <ac:cxnSpMkLst>
            <pc:docMk/>
            <pc:sldMk cId="2860147034" sldId="257"/>
            <ac:cxnSpMk id="37" creationId="{7540405A-5234-4FC6-9B1C-5D443420C940}"/>
          </ac:cxnSpMkLst>
        </pc:cxnChg>
        <pc:cxnChg chg="add mod">
          <ac:chgData name="Murray Fife" userId="2260aa3b-c9ed-4154-84c0-81b370bad254" providerId="ADAL" clId="{19C10461-7C0B-441E-89A1-9C792495C3E4}" dt="2020-05-31T18:18:50.524" v="710" actId="1076"/>
          <ac:cxnSpMkLst>
            <pc:docMk/>
            <pc:sldMk cId="2860147034" sldId="257"/>
            <ac:cxnSpMk id="41" creationId="{258A30F7-57BB-4D1A-8A2D-72060BE6F864}"/>
          </ac:cxnSpMkLst>
        </pc:cxnChg>
        <pc:cxnChg chg="add mod">
          <ac:chgData name="Murray Fife" userId="2260aa3b-c9ed-4154-84c0-81b370bad254" providerId="ADAL" clId="{19C10461-7C0B-441E-89A1-9C792495C3E4}" dt="2020-05-31T18:18:50.524" v="710" actId="1076"/>
          <ac:cxnSpMkLst>
            <pc:docMk/>
            <pc:sldMk cId="2860147034" sldId="257"/>
            <ac:cxnSpMk id="42" creationId="{72014D6D-FC86-4346-8346-1CA5492169C4}"/>
          </ac:cxnSpMkLst>
        </pc:cxnChg>
        <pc:cxnChg chg="add mod">
          <ac:chgData name="Murray Fife" userId="2260aa3b-c9ed-4154-84c0-81b370bad254" providerId="ADAL" clId="{19C10461-7C0B-441E-89A1-9C792495C3E4}" dt="2020-05-31T18:18:50.524" v="710" actId="1076"/>
          <ac:cxnSpMkLst>
            <pc:docMk/>
            <pc:sldMk cId="2860147034" sldId="257"/>
            <ac:cxnSpMk id="44" creationId="{68E140DB-9416-458D-86DD-ABDD4447CF6E}"/>
          </ac:cxnSpMkLst>
        </pc:cxnChg>
      </pc:sldChg>
      <pc:sldChg chg="delSp modSp add del mod">
        <pc:chgData name="Murray Fife" userId="2260aa3b-c9ed-4154-84c0-81b370bad254" providerId="ADAL" clId="{19C10461-7C0B-441E-89A1-9C792495C3E4}" dt="2020-05-31T18:19:45.166" v="719" actId="47"/>
        <pc:sldMkLst>
          <pc:docMk/>
          <pc:sldMk cId="4189007149" sldId="258"/>
        </pc:sldMkLst>
        <pc:spChg chg="mod">
          <ac:chgData name="Murray Fife" userId="2260aa3b-c9ed-4154-84c0-81b370bad254" providerId="ADAL" clId="{19C10461-7C0B-441E-89A1-9C792495C3E4}" dt="2020-05-31T18:10:55.273" v="491" actId="1076"/>
          <ac:spMkLst>
            <pc:docMk/>
            <pc:sldMk cId="4189007149" sldId="258"/>
            <ac:spMk id="5" creationId="{BE48383B-7873-4C2E-A0EC-1927CC886A9C}"/>
          </ac:spMkLst>
        </pc:spChg>
        <pc:spChg chg="mod">
          <ac:chgData name="Murray Fife" userId="2260aa3b-c9ed-4154-84c0-81b370bad254" providerId="ADAL" clId="{19C10461-7C0B-441E-89A1-9C792495C3E4}" dt="2020-05-31T18:11:08.854" v="493" actId="1076"/>
          <ac:spMkLst>
            <pc:docMk/>
            <pc:sldMk cId="4189007149" sldId="258"/>
            <ac:spMk id="9" creationId="{25CF928E-C788-456B-A4AB-8E1C5F415AE7}"/>
          </ac:spMkLst>
        </pc:spChg>
        <pc:spChg chg="mod">
          <ac:chgData name="Murray Fife" userId="2260aa3b-c9ed-4154-84c0-81b370bad254" providerId="ADAL" clId="{19C10461-7C0B-441E-89A1-9C792495C3E4}" dt="2020-05-31T18:11:17.895" v="494" actId="1076"/>
          <ac:spMkLst>
            <pc:docMk/>
            <pc:sldMk cId="4189007149" sldId="258"/>
            <ac:spMk id="12" creationId="{338D98BB-C205-4A2A-9FFA-5DA338E00211}"/>
          </ac:spMkLst>
        </pc:spChg>
        <pc:spChg chg="mod">
          <ac:chgData name="Murray Fife" userId="2260aa3b-c9ed-4154-84c0-81b370bad254" providerId="ADAL" clId="{19C10461-7C0B-441E-89A1-9C792495C3E4}" dt="2020-05-31T18:12:02.984" v="521" actId="20577"/>
          <ac:spMkLst>
            <pc:docMk/>
            <pc:sldMk cId="4189007149" sldId="258"/>
            <ac:spMk id="18" creationId="{0A46EE93-F806-4D55-AA12-BC4E29D9CF75}"/>
          </ac:spMkLst>
        </pc:spChg>
        <pc:spChg chg="mod">
          <ac:chgData name="Murray Fife" userId="2260aa3b-c9ed-4154-84c0-81b370bad254" providerId="ADAL" clId="{19C10461-7C0B-441E-89A1-9C792495C3E4}" dt="2020-05-31T18:10:10.957" v="488" actId="1076"/>
          <ac:spMkLst>
            <pc:docMk/>
            <pc:sldMk cId="4189007149" sldId="258"/>
            <ac:spMk id="25" creationId="{EE5553A5-4F2C-4552-BCDE-B2CAC4B2EFD9}"/>
          </ac:spMkLst>
        </pc:spChg>
        <pc:spChg chg="mod">
          <ac:chgData name="Murray Fife" userId="2260aa3b-c9ed-4154-84c0-81b370bad254" providerId="ADAL" clId="{19C10461-7C0B-441E-89A1-9C792495C3E4}" dt="2020-05-31T18:10:10.957" v="488" actId="1076"/>
          <ac:spMkLst>
            <pc:docMk/>
            <pc:sldMk cId="4189007149" sldId="258"/>
            <ac:spMk id="30" creationId="{40BB5EB7-6873-4E3C-8226-20354C065598}"/>
          </ac:spMkLst>
        </pc:spChg>
        <pc:spChg chg="mod">
          <ac:chgData name="Murray Fife" userId="2260aa3b-c9ed-4154-84c0-81b370bad254" providerId="ADAL" clId="{19C10461-7C0B-441E-89A1-9C792495C3E4}" dt="2020-05-31T18:12:37.424" v="540" actId="20577"/>
          <ac:spMkLst>
            <pc:docMk/>
            <pc:sldMk cId="4189007149" sldId="258"/>
            <ac:spMk id="35" creationId="{F4ECD779-227E-4FBB-A494-294B1EB9DEAC}"/>
          </ac:spMkLst>
        </pc:spChg>
        <pc:spChg chg="mod">
          <ac:chgData name="Murray Fife" userId="2260aa3b-c9ed-4154-84c0-81b370bad254" providerId="ADAL" clId="{19C10461-7C0B-441E-89A1-9C792495C3E4}" dt="2020-05-31T18:10:20.757" v="489" actId="1076"/>
          <ac:spMkLst>
            <pc:docMk/>
            <pc:sldMk cId="4189007149" sldId="258"/>
            <ac:spMk id="40" creationId="{121BD21E-2F5E-49D4-AE2E-84068B6BA1BD}"/>
          </ac:spMkLst>
        </pc:spChg>
        <pc:grpChg chg="mod">
          <ac:chgData name="Murray Fife" userId="2260aa3b-c9ed-4154-84c0-81b370bad254" providerId="ADAL" clId="{19C10461-7C0B-441E-89A1-9C792495C3E4}" dt="2020-05-31T18:10:55.273" v="491" actId="1076"/>
          <ac:grpSpMkLst>
            <pc:docMk/>
            <pc:sldMk cId="4189007149" sldId="258"/>
            <ac:grpSpMk id="6" creationId="{D382E916-AEE2-4EF5-B7ED-BEF7C791D44B}"/>
          </ac:grpSpMkLst>
        </pc:grpChg>
        <pc:grpChg chg="mod">
          <ac:chgData name="Murray Fife" userId="2260aa3b-c9ed-4154-84c0-81b370bad254" providerId="ADAL" clId="{19C10461-7C0B-441E-89A1-9C792495C3E4}" dt="2020-05-31T18:11:08.854" v="493" actId="1076"/>
          <ac:grpSpMkLst>
            <pc:docMk/>
            <pc:sldMk cId="4189007149" sldId="258"/>
            <ac:grpSpMk id="7" creationId="{06F1EAE2-58D7-48B6-959E-A4F0B60B2AD7}"/>
          </ac:grpSpMkLst>
        </pc:grpChg>
        <pc:grpChg chg="mod">
          <ac:chgData name="Murray Fife" userId="2260aa3b-c9ed-4154-84c0-81b370bad254" providerId="ADAL" clId="{19C10461-7C0B-441E-89A1-9C792495C3E4}" dt="2020-05-31T18:11:17.895" v="494" actId="1076"/>
          <ac:grpSpMkLst>
            <pc:docMk/>
            <pc:sldMk cId="4189007149" sldId="258"/>
            <ac:grpSpMk id="10" creationId="{F5D5A33A-3D08-41A7-A968-607B0326259E}"/>
          </ac:grpSpMkLst>
        </pc:grpChg>
        <pc:grpChg chg="mod">
          <ac:chgData name="Murray Fife" userId="2260aa3b-c9ed-4154-84c0-81b370bad254" providerId="ADAL" clId="{19C10461-7C0B-441E-89A1-9C792495C3E4}" dt="2020-05-31T18:11:52.973" v="496" actId="14826"/>
          <ac:grpSpMkLst>
            <pc:docMk/>
            <pc:sldMk cId="4189007149" sldId="258"/>
            <ac:grpSpMk id="16" creationId="{CBB6673C-FEFA-4529-AFF7-017DB2EDC830}"/>
          </ac:grpSpMkLst>
        </pc:grpChg>
        <pc:grpChg chg="del mod">
          <ac:chgData name="Murray Fife" userId="2260aa3b-c9ed-4154-84c0-81b370bad254" providerId="ADAL" clId="{19C10461-7C0B-441E-89A1-9C792495C3E4}" dt="2020-05-31T18:12:52.903" v="541" actId="478"/>
          <ac:grpSpMkLst>
            <pc:docMk/>
            <pc:sldMk cId="4189007149" sldId="258"/>
            <ac:grpSpMk id="23" creationId="{A01F7DD4-79D0-4B30-BAC1-8005D99AE13C}"/>
          </ac:grpSpMkLst>
        </pc:grpChg>
        <pc:grpChg chg="del mod">
          <ac:chgData name="Murray Fife" userId="2260aa3b-c9ed-4154-84c0-81b370bad254" providerId="ADAL" clId="{19C10461-7C0B-441E-89A1-9C792495C3E4}" dt="2020-05-31T18:12:52.903" v="541" actId="478"/>
          <ac:grpSpMkLst>
            <pc:docMk/>
            <pc:sldMk cId="4189007149" sldId="258"/>
            <ac:grpSpMk id="28" creationId="{874DDEA9-5640-4F9E-BA55-D25BE15D84D0}"/>
          </ac:grpSpMkLst>
        </pc:grpChg>
        <pc:grpChg chg="mod">
          <ac:chgData name="Murray Fife" userId="2260aa3b-c9ed-4154-84c0-81b370bad254" providerId="ADAL" clId="{19C10461-7C0B-441E-89A1-9C792495C3E4}" dt="2020-05-31T18:12:27.834" v="522" actId="14826"/>
          <ac:grpSpMkLst>
            <pc:docMk/>
            <pc:sldMk cId="4189007149" sldId="258"/>
            <ac:grpSpMk id="33" creationId="{7973BA12-3FAC-4FB8-9B34-545FAA43D3B8}"/>
          </ac:grpSpMkLst>
        </pc:grpChg>
        <pc:grpChg chg="del mod">
          <ac:chgData name="Murray Fife" userId="2260aa3b-c9ed-4154-84c0-81b370bad254" providerId="ADAL" clId="{19C10461-7C0B-441E-89A1-9C792495C3E4}" dt="2020-05-31T18:12:59.307" v="543" actId="478"/>
          <ac:grpSpMkLst>
            <pc:docMk/>
            <pc:sldMk cId="4189007149" sldId="258"/>
            <ac:grpSpMk id="38" creationId="{CF43680A-C35D-4E55-8F32-2BF72839C1AC}"/>
          </ac:grpSpMkLst>
        </pc:grpChg>
        <pc:picChg chg="mod">
          <ac:chgData name="Murray Fife" userId="2260aa3b-c9ed-4154-84c0-81b370bad254" providerId="ADAL" clId="{19C10461-7C0B-441E-89A1-9C792495C3E4}" dt="2020-05-31T18:10:55.273" v="491" actId="1076"/>
          <ac:picMkLst>
            <pc:docMk/>
            <pc:sldMk cId="4189007149" sldId="258"/>
            <ac:picMk id="4" creationId="{612F7426-5587-4FE2-A487-AB42F6E73DFA}"/>
          </ac:picMkLst>
        </pc:picChg>
        <pc:picChg chg="mod">
          <ac:chgData name="Murray Fife" userId="2260aa3b-c9ed-4154-84c0-81b370bad254" providerId="ADAL" clId="{19C10461-7C0B-441E-89A1-9C792495C3E4}" dt="2020-05-31T18:11:08.854" v="493" actId="1076"/>
          <ac:picMkLst>
            <pc:docMk/>
            <pc:sldMk cId="4189007149" sldId="258"/>
            <ac:picMk id="8" creationId="{E8179C40-1501-4142-ABAA-17005E2D4E8D}"/>
          </ac:picMkLst>
        </pc:picChg>
        <pc:picChg chg="mod">
          <ac:chgData name="Murray Fife" userId="2260aa3b-c9ed-4154-84c0-81b370bad254" providerId="ADAL" clId="{19C10461-7C0B-441E-89A1-9C792495C3E4}" dt="2020-05-31T18:11:17.895" v="494" actId="1076"/>
          <ac:picMkLst>
            <pc:docMk/>
            <pc:sldMk cId="4189007149" sldId="258"/>
            <ac:picMk id="11" creationId="{5E12B5B6-70DB-4E44-80BB-71E5565CD91D}"/>
          </ac:picMkLst>
        </pc:picChg>
        <pc:picChg chg="mod">
          <ac:chgData name="Murray Fife" userId="2260aa3b-c9ed-4154-84c0-81b370bad254" providerId="ADAL" clId="{19C10461-7C0B-441E-89A1-9C792495C3E4}" dt="2020-05-31T18:11:52.973" v="496" actId="14826"/>
          <ac:picMkLst>
            <pc:docMk/>
            <pc:sldMk cId="4189007149" sldId="258"/>
            <ac:picMk id="17" creationId="{4995CA56-DD4D-4114-9692-579722B0B4CC}"/>
          </ac:picMkLst>
        </pc:picChg>
        <pc:picChg chg="mod">
          <ac:chgData name="Murray Fife" userId="2260aa3b-c9ed-4154-84c0-81b370bad254" providerId="ADAL" clId="{19C10461-7C0B-441E-89A1-9C792495C3E4}" dt="2020-05-31T18:10:10.957" v="488" actId="1076"/>
          <ac:picMkLst>
            <pc:docMk/>
            <pc:sldMk cId="4189007149" sldId="258"/>
            <ac:picMk id="24" creationId="{4EE3E367-F3E2-4CEB-A2EF-41A3E341BB3D}"/>
          </ac:picMkLst>
        </pc:picChg>
        <pc:picChg chg="mod">
          <ac:chgData name="Murray Fife" userId="2260aa3b-c9ed-4154-84c0-81b370bad254" providerId="ADAL" clId="{19C10461-7C0B-441E-89A1-9C792495C3E4}" dt="2020-05-31T18:10:10.957" v="488" actId="1076"/>
          <ac:picMkLst>
            <pc:docMk/>
            <pc:sldMk cId="4189007149" sldId="258"/>
            <ac:picMk id="29" creationId="{AC102142-BDE6-4EA5-92A5-396A5F8FEF87}"/>
          </ac:picMkLst>
        </pc:picChg>
        <pc:picChg chg="mod">
          <ac:chgData name="Murray Fife" userId="2260aa3b-c9ed-4154-84c0-81b370bad254" providerId="ADAL" clId="{19C10461-7C0B-441E-89A1-9C792495C3E4}" dt="2020-05-31T18:12:27.834" v="522" actId="14826"/>
          <ac:picMkLst>
            <pc:docMk/>
            <pc:sldMk cId="4189007149" sldId="258"/>
            <ac:picMk id="34" creationId="{ED8F8CBC-223D-41F6-8197-FC8059A41A6F}"/>
          </ac:picMkLst>
        </pc:picChg>
        <pc:picChg chg="mod">
          <ac:chgData name="Murray Fife" userId="2260aa3b-c9ed-4154-84c0-81b370bad254" providerId="ADAL" clId="{19C10461-7C0B-441E-89A1-9C792495C3E4}" dt="2020-05-31T18:10:20.757" v="489" actId="1076"/>
          <ac:picMkLst>
            <pc:docMk/>
            <pc:sldMk cId="4189007149" sldId="258"/>
            <ac:picMk id="39" creationId="{7B341FF0-73AE-44DB-A0D8-3807CC7AE753}"/>
          </ac:picMkLst>
        </pc:picChg>
        <pc:cxnChg chg="del mod">
          <ac:chgData name="Murray Fife" userId="2260aa3b-c9ed-4154-84c0-81b370bad254" providerId="ADAL" clId="{19C10461-7C0B-441E-89A1-9C792495C3E4}" dt="2020-05-31T18:12:52.903" v="541" actId="478"/>
          <ac:cxnSpMkLst>
            <pc:docMk/>
            <pc:sldMk cId="4189007149" sldId="258"/>
            <ac:cxnSpMk id="19" creationId="{BF37745D-7558-41AD-AA0D-132348604BB7}"/>
          </ac:cxnSpMkLst>
        </pc:cxnChg>
        <pc:cxnChg chg="del mod">
          <ac:chgData name="Murray Fife" userId="2260aa3b-c9ed-4154-84c0-81b370bad254" providerId="ADAL" clId="{19C10461-7C0B-441E-89A1-9C792495C3E4}" dt="2020-05-31T18:12:52.903" v="541" actId="478"/>
          <ac:cxnSpMkLst>
            <pc:docMk/>
            <pc:sldMk cId="4189007149" sldId="258"/>
            <ac:cxnSpMk id="21" creationId="{A7A44C37-5921-4159-8DB5-20737F7AF7E3}"/>
          </ac:cxnSpMkLst>
        </pc:cxnChg>
        <pc:cxnChg chg="del mod">
          <ac:chgData name="Murray Fife" userId="2260aa3b-c9ed-4154-84c0-81b370bad254" providerId="ADAL" clId="{19C10461-7C0B-441E-89A1-9C792495C3E4}" dt="2020-05-31T18:12:52.903" v="541" actId="478"/>
          <ac:cxnSpMkLst>
            <pc:docMk/>
            <pc:sldMk cId="4189007149" sldId="258"/>
            <ac:cxnSpMk id="26" creationId="{D55B6536-137A-4056-860E-47D63D929B32}"/>
          </ac:cxnSpMkLst>
        </pc:cxnChg>
        <pc:cxnChg chg="del mod">
          <ac:chgData name="Murray Fife" userId="2260aa3b-c9ed-4154-84c0-81b370bad254" providerId="ADAL" clId="{19C10461-7C0B-441E-89A1-9C792495C3E4}" dt="2020-05-31T18:12:52.903" v="541" actId="478"/>
          <ac:cxnSpMkLst>
            <pc:docMk/>
            <pc:sldMk cId="4189007149" sldId="258"/>
            <ac:cxnSpMk id="27" creationId="{FF3071E8-6498-42F9-A624-4DF7CDCCFF7C}"/>
          </ac:cxnSpMkLst>
        </pc:cxnChg>
        <pc:cxnChg chg="del mod">
          <ac:chgData name="Murray Fife" userId="2260aa3b-c9ed-4154-84c0-81b370bad254" providerId="ADAL" clId="{19C10461-7C0B-441E-89A1-9C792495C3E4}" dt="2020-05-31T18:12:52.903" v="541" actId="478"/>
          <ac:cxnSpMkLst>
            <pc:docMk/>
            <pc:sldMk cId="4189007149" sldId="258"/>
            <ac:cxnSpMk id="31" creationId="{03D272FF-7D6D-40D7-88DC-FFAA98CE973A}"/>
          </ac:cxnSpMkLst>
        </pc:cxnChg>
        <pc:cxnChg chg="del mod">
          <ac:chgData name="Murray Fife" userId="2260aa3b-c9ed-4154-84c0-81b370bad254" providerId="ADAL" clId="{19C10461-7C0B-441E-89A1-9C792495C3E4}" dt="2020-05-31T18:12:52.903" v="541" actId="478"/>
          <ac:cxnSpMkLst>
            <pc:docMk/>
            <pc:sldMk cId="4189007149" sldId="258"/>
            <ac:cxnSpMk id="32" creationId="{DA0964A5-DD2A-4B87-9E21-B2A1EE149D90}"/>
          </ac:cxnSpMkLst>
        </pc:cxnChg>
        <pc:cxnChg chg="mod">
          <ac:chgData name="Murray Fife" userId="2260aa3b-c9ed-4154-84c0-81b370bad254" providerId="ADAL" clId="{19C10461-7C0B-441E-89A1-9C792495C3E4}" dt="2020-05-31T18:10:20.757" v="489" actId="1076"/>
          <ac:cxnSpMkLst>
            <pc:docMk/>
            <pc:sldMk cId="4189007149" sldId="258"/>
            <ac:cxnSpMk id="36" creationId="{A4BE8F2A-6B82-4930-9DF7-B94045FBA603}"/>
          </ac:cxnSpMkLst>
        </pc:cxnChg>
        <pc:cxnChg chg="mod">
          <ac:chgData name="Murray Fife" userId="2260aa3b-c9ed-4154-84c0-81b370bad254" providerId="ADAL" clId="{19C10461-7C0B-441E-89A1-9C792495C3E4}" dt="2020-05-31T18:10:20.757" v="489" actId="1076"/>
          <ac:cxnSpMkLst>
            <pc:docMk/>
            <pc:sldMk cId="4189007149" sldId="258"/>
            <ac:cxnSpMk id="37" creationId="{7540405A-5234-4FC6-9B1C-5D443420C940}"/>
          </ac:cxnSpMkLst>
        </pc:cxnChg>
        <pc:cxnChg chg="del mod">
          <ac:chgData name="Murray Fife" userId="2260aa3b-c9ed-4154-84c0-81b370bad254" providerId="ADAL" clId="{19C10461-7C0B-441E-89A1-9C792495C3E4}" dt="2020-05-31T18:12:57.643" v="542" actId="478"/>
          <ac:cxnSpMkLst>
            <pc:docMk/>
            <pc:sldMk cId="4189007149" sldId="258"/>
            <ac:cxnSpMk id="41" creationId="{258A30F7-57BB-4D1A-8A2D-72060BE6F864}"/>
          </ac:cxnSpMkLst>
        </pc:cxnChg>
        <pc:cxnChg chg="del mod">
          <ac:chgData name="Murray Fife" userId="2260aa3b-c9ed-4154-84c0-81b370bad254" providerId="ADAL" clId="{19C10461-7C0B-441E-89A1-9C792495C3E4}" dt="2020-05-31T18:12:57.643" v="542" actId="478"/>
          <ac:cxnSpMkLst>
            <pc:docMk/>
            <pc:sldMk cId="4189007149" sldId="258"/>
            <ac:cxnSpMk id="42" creationId="{72014D6D-FC86-4346-8346-1CA5492169C4}"/>
          </ac:cxnSpMkLst>
        </pc:cxnChg>
      </pc:sldChg>
      <pc:sldChg chg="delSp add del mod ord">
        <pc:chgData name="Murray Fife" userId="2260aa3b-c9ed-4154-84c0-81b370bad254" providerId="ADAL" clId="{19C10461-7C0B-441E-89A1-9C792495C3E4}" dt="2020-05-31T18:54:34.181" v="1485" actId="47"/>
        <pc:sldMkLst>
          <pc:docMk/>
          <pc:sldMk cId="4013403998" sldId="259"/>
        </pc:sldMkLst>
        <pc:grpChg chg="del">
          <ac:chgData name="Murray Fife" userId="2260aa3b-c9ed-4154-84c0-81b370bad254" providerId="ADAL" clId="{19C10461-7C0B-441E-89A1-9C792495C3E4}" dt="2020-05-31T18:21:19.611" v="723" actId="478"/>
          <ac:grpSpMkLst>
            <pc:docMk/>
            <pc:sldMk cId="4013403998" sldId="259"/>
            <ac:grpSpMk id="16" creationId="{CBB6673C-FEFA-4529-AFF7-017DB2EDC830}"/>
          </ac:grpSpMkLst>
        </pc:grpChg>
        <pc:grpChg chg="del">
          <ac:chgData name="Murray Fife" userId="2260aa3b-c9ed-4154-84c0-81b370bad254" providerId="ADAL" clId="{19C10461-7C0B-441E-89A1-9C792495C3E4}" dt="2020-05-31T18:21:19.611" v="723" actId="478"/>
          <ac:grpSpMkLst>
            <pc:docMk/>
            <pc:sldMk cId="4013403998" sldId="259"/>
            <ac:grpSpMk id="23" creationId="{A01F7DD4-79D0-4B30-BAC1-8005D99AE13C}"/>
          </ac:grpSpMkLst>
        </pc:grpChg>
        <pc:grpChg chg="del">
          <ac:chgData name="Murray Fife" userId="2260aa3b-c9ed-4154-84c0-81b370bad254" providerId="ADAL" clId="{19C10461-7C0B-441E-89A1-9C792495C3E4}" dt="2020-05-31T18:21:19.611" v="723" actId="478"/>
          <ac:grpSpMkLst>
            <pc:docMk/>
            <pc:sldMk cId="4013403998" sldId="259"/>
            <ac:grpSpMk id="28" creationId="{874DDEA9-5640-4F9E-BA55-D25BE15D84D0}"/>
          </ac:grpSpMkLst>
        </pc:grpChg>
        <pc:grpChg chg="del">
          <ac:chgData name="Murray Fife" userId="2260aa3b-c9ed-4154-84c0-81b370bad254" providerId="ADAL" clId="{19C10461-7C0B-441E-89A1-9C792495C3E4}" dt="2020-05-31T18:21:25.998" v="725" actId="478"/>
          <ac:grpSpMkLst>
            <pc:docMk/>
            <pc:sldMk cId="4013403998" sldId="259"/>
            <ac:grpSpMk id="33" creationId="{7973BA12-3FAC-4FB8-9B34-545FAA43D3B8}"/>
          </ac:grpSpMkLst>
        </pc:grpChg>
        <pc:grpChg chg="del">
          <ac:chgData name="Murray Fife" userId="2260aa3b-c9ed-4154-84c0-81b370bad254" providerId="ADAL" clId="{19C10461-7C0B-441E-89A1-9C792495C3E4}" dt="2020-05-31T18:21:25.998" v="725" actId="478"/>
          <ac:grpSpMkLst>
            <pc:docMk/>
            <pc:sldMk cId="4013403998" sldId="259"/>
            <ac:grpSpMk id="38" creationId="{CF43680A-C35D-4E55-8F32-2BF72839C1AC}"/>
          </ac:grpSpMkLst>
        </pc:grpChg>
        <pc:cxnChg chg="del">
          <ac:chgData name="Murray Fife" userId="2260aa3b-c9ed-4154-84c0-81b370bad254" providerId="ADAL" clId="{19C10461-7C0B-441E-89A1-9C792495C3E4}" dt="2020-05-31T18:21:19.611" v="723" actId="478"/>
          <ac:cxnSpMkLst>
            <pc:docMk/>
            <pc:sldMk cId="4013403998" sldId="259"/>
            <ac:cxnSpMk id="19" creationId="{BF37745D-7558-41AD-AA0D-132348604BB7}"/>
          </ac:cxnSpMkLst>
        </pc:cxnChg>
        <pc:cxnChg chg="del">
          <ac:chgData name="Murray Fife" userId="2260aa3b-c9ed-4154-84c0-81b370bad254" providerId="ADAL" clId="{19C10461-7C0B-441E-89A1-9C792495C3E4}" dt="2020-05-31T18:21:22.157" v="724" actId="478"/>
          <ac:cxnSpMkLst>
            <pc:docMk/>
            <pc:sldMk cId="4013403998" sldId="259"/>
            <ac:cxnSpMk id="21" creationId="{A7A44C37-5921-4159-8DB5-20737F7AF7E3}"/>
          </ac:cxnSpMkLst>
        </pc:cxnChg>
        <pc:cxnChg chg="del">
          <ac:chgData name="Murray Fife" userId="2260aa3b-c9ed-4154-84c0-81b370bad254" providerId="ADAL" clId="{19C10461-7C0B-441E-89A1-9C792495C3E4}" dt="2020-05-31T18:21:19.611" v="723" actId="478"/>
          <ac:cxnSpMkLst>
            <pc:docMk/>
            <pc:sldMk cId="4013403998" sldId="259"/>
            <ac:cxnSpMk id="26" creationId="{D55B6536-137A-4056-860E-47D63D929B32}"/>
          </ac:cxnSpMkLst>
        </pc:cxnChg>
        <pc:cxnChg chg="del">
          <ac:chgData name="Murray Fife" userId="2260aa3b-c9ed-4154-84c0-81b370bad254" providerId="ADAL" clId="{19C10461-7C0B-441E-89A1-9C792495C3E4}" dt="2020-05-31T18:21:19.611" v="723" actId="478"/>
          <ac:cxnSpMkLst>
            <pc:docMk/>
            <pc:sldMk cId="4013403998" sldId="259"/>
            <ac:cxnSpMk id="27" creationId="{FF3071E8-6498-42F9-A624-4DF7CDCCFF7C}"/>
          </ac:cxnSpMkLst>
        </pc:cxnChg>
        <pc:cxnChg chg="del">
          <ac:chgData name="Murray Fife" userId="2260aa3b-c9ed-4154-84c0-81b370bad254" providerId="ADAL" clId="{19C10461-7C0B-441E-89A1-9C792495C3E4}" dt="2020-05-31T18:21:19.611" v="723" actId="478"/>
          <ac:cxnSpMkLst>
            <pc:docMk/>
            <pc:sldMk cId="4013403998" sldId="259"/>
            <ac:cxnSpMk id="31" creationId="{03D272FF-7D6D-40D7-88DC-FFAA98CE973A}"/>
          </ac:cxnSpMkLst>
        </pc:cxnChg>
        <pc:cxnChg chg="del">
          <ac:chgData name="Murray Fife" userId="2260aa3b-c9ed-4154-84c0-81b370bad254" providerId="ADAL" clId="{19C10461-7C0B-441E-89A1-9C792495C3E4}" dt="2020-05-31T18:21:19.611" v="723" actId="478"/>
          <ac:cxnSpMkLst>
            <pc:docMk/>
            <pc:sldMk cId="4013403998" sldId="259"/>
            <ac:cxnSpMk id="32" creationId="{DA0964A5-DD2A-4B87-9E21-B2A1EE149D90}"/>
          </ac:cxnSpMkLst>
        </pc:cxnChg>
        <pc:cxnChg chg="del">
          <ac:chgData name="Murray Fife" userId="2260aa3b-c9ed-4154-84c0-81b370bad254" providerId="ADAL" clId="{19C10461-7C0B-441E-89A1-9C792495C3E4}" dt="2020-05-31T18:21:28.202" v="726" actId="478"/>
          <ac:cxnSpMkLst>
            <pc:docMk/>
            <pc:sldMk cId="4013403998" sldId="259"/>
            <ac:cxnSpMk id="36" creationId="{A4BE8F2A-6B82-4930-9DF7-B94045FBA603}"/>
          </ac:cxnSpMkLst>
        </pc:cxnChg>
        <pc:cxnChg chg="del">
          <ac:chgData name="Murray Fife" userId="2260aa3b-c9ed-4154-84c0-81b370bad254" providerId="ADAL" clId="{19C10461-7C0B-441E-89A1-9C792495C3E4}" dt="2020-05-31T18:21:25.998" v="725" actId="478"/>
          <ac:cxnSpMkLst>
            <pc:docMk/>
            <pc:sldMk cId="4013403998" sldId="259"/>
            <ac:cxnSpMk id="37" creationId="{7540405A-5234-4FC6-9B1C-5D443420C940}"/>
          </ac:cxnSpMkLst>
        </pc:cxnChg>
        <pc:cxnChg chg="del">
          <ac:chgData name="Murray Fife" userId="2260aa3b-c9ed-4154-84c0-81b370bad254" providerId="ADAL" clId="{19C10461-7C0B-441E-89A1-9C792495C3E4}" dt="2020-05-31T18:21:25.998" v="725" actId="478"/>
          <ac:cxnSpMkLst>
            <pc:docMk/>
            <pc:sldMk cId="4013403998" sldId="259"/>
            <ac:cxnSpMk id="41" creationId="{258A30F7-57BB-4D1A-8A2D-72060BE6F864}"/>
          </ac:cxnSpMkLst>
        </pc:cxnChg>
        <pc:cxnChg chg="del">
          <ac:chgData name="Murray Fife" userId="2260aa3b-c9ed-4154-84c0-81b370bad254" providerId="ADAL" clId="{19C10461-7C0B-441E-89A1-9C792495C3E4}" dt="2020-05-31T18:21:25.998" v="725" actId="478"/>
          <ac:cxnSpMkLst>
            <pc:docMk/>
            <pc:sldMk cId="4013403998" sldId="259"/>
            <ac:cxnSpMk id="42" creationId="{72014D6D-FC86-4346-8346-1CA5492169C4}"/>
          </ac:cxnSpMkLst>
        </pc:cxnChg>
      </pc:sldChg>
      <pc:sldChg chg="addSp delSp modSp add mod">
        <pc:chgData name="Murray Fife" userId="2260aa3b-c9ed-4154-84c0-81b370bad254" providerId="ADAL" clId="{19C10461-7C0B-441E-89A1-9C792495C3E4}" dt="2020-05-31T18:17:31.947" v="702" actId="20577"/>
        <pc:sldMkLst>
          <pc:docMk/>
          <pc:sldMk cId="2270099021" sldId="260"/>
        </pc:sldMkLst>
        <pc:spChg chg="mod">
          <ac:chgData name="Murray Fife" userId="2260aa3b-c9ed-4154-84c0-81b370bad254" providerId="ADAL" clId="{19C10461-7C0B-441E-89A1-9C792495C3E4}" dt="2020-05-31T18:13:49.552" v="547" actId="1076"/>
          <ac:spMkLst>
            <pc:docMk/>
            <pc:sldMk cId="2270099021" sldId="260"/>
            <ac:spMk id="5" creationId="{BE48383B-7873-4C2E-A0EC-1927CC886A9C}"/>
          </ac:spMkLst>
        </pc:spChg>
        <pc:spChg chg="mod">
          <ac:chgData name="Murray Fife" userId="2260aa3b-c9ed-4154-84c0-81b370bad254" providerId="ADAL" clId="{19C10461-7C0B-441E-89A1-9C792495C3E4}" dt="2020-05-31T18:15:33.791" v="578" actId="1076"/>
          <ac:spMkLst>
            <pc:docMk/>
            <pc:sldMk cId="2270099021" sldId="260"/>
            <ac:spMk id="12" creationId="{338D98BB-C205-4A2A-9FFA-5DA338E00211}"/>
          </ac:spMkLst>
        </pc:spChg>
        <pc:spChg chg="mod">
          <ac:chgData name="Murray Fife" userId="2260aa3b-c9ed-4154-84c0-81b370bad254" providerId="ADAL" clId="{19C10461-7C0B-441E-89A1-9C792495C3E4}" dt="2020-05-31T18:14:06.239" v="549" actId="1076"/>
          <ac:spMkLst>
            <pc:docMk/>
            <pc:sldMk cId="2270099021" sldId="260"/>
            <ac:spMk id="18" creationId="{0A46EE93-F806-4D55-AA12-BC4E29D9CF75}"/>
          </ac:spMkLst>
        </pc:spChg>
        <pc:spChg chg="mod">
          <ac:chgData name="Murray Fife" userId="2260aa3b-c9ed-4154-84c0-81b370bad254" providerId="ADAL" clId="{19C10461-7C0B-441E-89A1-9C792495C3E4}" dt="2020-05-31T18:16:32.969" v="647" actId="20577"/>
          <ac:spMkLst>
            <pc:docMk/>
            <pc:sldMk cId="2270099021" sldId="260"/>
            <ac:spMk id="23" creationId="{9BF26CB6-02B1-4703-9918-3A0E10E19C16}"/>
          </ac:spMkLst>
        </pc:spChg>
        <pc:spChg chg="mod">
          <ac:chgData name="Murray Fife" userId="2260aa3b-c9ed-4154-84c0-81b370bad254" providerId="ADAL" clId="{19C10461-7C0B-441E-89A1-9C792495C3E4}" dt="2020-05-31T18:16:06.462" v="607" actId="20577"/>
          <ac:spMkLst>
            <pc:docMk/>
            <pc:sldMk cId="2270099021" sldId="260"/>
            <ac:spMk id="27" creationId="{834CD430-76B4-46B7-B9A0-06D038AB1B04}"/>
          </ac:spMkLst>
        </pc:spChg>
        <pc:spChg chg="mod">
          <ac:chgData name="Murray Fife" userId="2260aa3b-c9ed-4154-84c0-81b370bad254" providerId="ADAL" clId="{19C10461-7C0B-441E-89A1-9C792495C3E4}" dt="2020-05-31T18:17:03.584" v="671" actId="20577"/>
          <ac:spMkLst>
            <pc:docMk/>
            <pc:sldMk cId="2270099021" sldId="260"/>
            <ac:spMk id="32" creationId="{D70B8F76-B3ED-48EB-A77A-6D1625D59C29}"/>
          </ac:spMkLst>
        </pc:spChg>
        <pc:spChg chg="mod">
          <ac:chgData name="Murray Fife" userId="2260aa3b-c9ed-4154-84c0-81b370bad254" providerId="ADAL" clId="{19C10461-7C0B-441E-89A1-9C792495C3E4}" dt="2020-05-31T18:17:31.947" v="702" actId="20577"/>
          <ac:spMkLst>
            <pc:docMk/>
            <pc:sldMk cId="2270099021" sldId="260"/>
            <ac:spMk id="42" creationId="{BE757B64-E659-49CB-B57D-C198BC252F6F}"/>
          </ac:spMkLst>
        </pc:spChg>
        <pc:grpChg chg="mod">
          <ac:chgData name="Murray Fife" userId="2260aa3b-c9ed-4154-84c0-81b370bad254" providerId="ADAL" clId="{19C10461-7C0B-441E-89A1-9C792495C3E4}" dt="2020-05-31T18:13:49.552" v="547" actId="1076"/>
          <ac:grpSpMkLst>
            <pc:docMk/>
            <pc:sldMk cId="2270099021" sldId="260"/>
            <ac:grpSpMk id="6" creationId="{D382E916-AEE2-4EF5-B7ED-BEF7C791D44B}"/>
          </ac:grpSpMkLst>
        </pc:grpChg>
        <pc:grpChg chg="mod">
          <ac:chgData name="Murray Fife" userId="2260aa3b-c9ed-4154-84c0-81b370bad254" providerId="ADAL" clId="{19C10461-7C0B-441E-89A1-9C792495C3E4}" dt="2020-05-31T18:15:33.791" v="578" actId="1076"/>
          <ac:grpSpMkLst>
            <pc:docMk/>
            <pc:sldMk cId="2270099021" sldId="260"/>
            <ac:grpSpMk id="10" creationId="{F5D5A33A-3D08-41A7-A968-607B0326259E}"/>
          </ac:grpSpMkLst>
        </pc:grpChg>
        <pc:grpChg chg="mod">
          <ac:chgData name="Murray Fife" userId="2260aa3b-c9ed-4154-84c0-81b370bad254" providerId="ADAL" clId="{19C10461-7C0B-441E-89A1-9C792495C3E4}" dt="2020-05-31T18:14:06.239" v="549" actId="1076"/>
          <ac:grpSpMkLst>
            <pc:docMk/>
            <pc:sldMk cId="2270099021" sldId="260"/>
            <ac:grpSpMk id="16" creationId="{CBB6673C-FEFA-4529-AFF7-017DB2EDC830}"/>
          </ac:grpSpMkLst>
        </pc:grpChg>
        <pc:grpChg chg="add mod">
          <ac:chgData name="Murray Fife" userId="2260aa3b-c9ed-4154-84c0-81b370bad254" providerId="ADAL" clId="{19C10461-7C0B-441E-89A1-9C792495C3E4}" dt="2020-05-31T18:16:21.149" v="608" actId="14826"/>
          <ac:grpSpMkLst>
            <pc:docMk/>
            <pc:sldMk cId="2270099021" sldId="260"/>
            <ac:grpSpMk id="21" creationId="{091B5BDB-25D5-483F-8B51-8B9204733491}"/>
          </ac:grpSpMkLst>
        </pc:grpChg>
        <pc:grpChg chg="add mod">
          <ac:chgData name="Murray Fife" userId="2260aa3b-c9ed-4154-84c0-81b370bad254" providerId="ADAL" clId="{19C10461-7C0B-441E-89A1-9C792495C3E4}" dt="2020-05-31T18:15:56.622" v="579" actId="14826"/>
          <ac:grpSpMkLst>
            <pc:docMk/>
            <pc:sldMk cId="2270099021" sldId="260"/>
            <ac:grpSpMk id="25" creationId="{4B62BFCF-BCD7-4382-A9D6-30DD3F0A6B2D}"/>
          </ac:grpSpMkLst>
        </pc:grpChg>
        <pc:grpChg chg="add mod">
          <ac:chgData name="Murray Fife" userId="2260aa3b-c9ed-4154-84c0-81b370bad254" providerId="ADAL" clId="{19C10461-7C0B-441E-89A1-9C792495C3E4}" dt="2020-05-31T18:16:55.432" v="648" actId="14826"/>
          <ac:grpSpMkLst>
            <pc:docMk/>
            <pc:sldMk cId="2270099021" sldId="260"/>
            <ac:grpSpMk id="30" creationId="{CC473583-582F-4E5E-9231-58CE46018A59}"/>
          </ac:grpSpMkLst>
        </pc:grpChg>
        <pc:grpChg chg="del">
          <ac:chgData name="Murray Fife" userId="2260aa3b-c9ed-4154-84c0-81b370bad254" providerId="ADAL" clId="{19C10461-7C0B-441E-89A1-9C792495C3E4}" dt="2020-05-31T18:14:15.989" v="550" actId="478"/>
          <ac:grpSpMkLst>
            <pc:docMk/>
            <pc:sldMk cId="2270099021" sldId="260"/>
            <ac:grpSpMk id="33" creationId="{7973BA12-3FAC-4FB8-9B34-545FAA43D3B8}"/>
          </ac:grpSpMkLst>
        </pc:grpChg>
        <pc:grpChg chg="add mod">
          <ac:chgData name="Murray Fife" userId="2260aa3b-c9ed-4154-84c0-81b370bad254" providerId="ADAL" clId="{19C10461-7C0B-441E-89A1-9C792495C3E4}" dt="2020-05-31T18:17:24.495" v="672" actId="14826"/>
          <ac:grpSpMkLst>
            <pc:docMk/>
            <pc:sldMk cId="2270099021" sldId="260"/>
            <ac:grpSpMk id="40" creationId="{B47726F0-A019-4903-99D7-DDA80A0BFBA2}"/>
          </ac:grpSpMkLst>
        </pc:grpChg>
        <pc:picChg chg="mod">
          <ac:chgData name="Murray Fife" userId="2260aa3b-c9ed-4154-84c0-81b370bad254" providerId="ADAL" clId="{19C10461-7C0B-441E-89A1-9C792495C3E4}" dt="2020-05-31T18:13:49.552" v="547" actId="1076"/>
          <ac:picMkLst>
            <pc:docMk/>
            <pc:sldMk cId="2270099021" sldId="260"/>
            <ac:picMk id="4" creationId="{612F7426-5587-4FE2-A487-AB42F6E73DFA}"/>
          </ac:picMkLst>
        </pc:picChg>
        <pc:picChg chg="mod">
          <ac:chgData name="Murray Fife" userId="2260aa3b-c9ed-4154-84c0-81b370bad254" providerId="ADAL" clId="{19C10461-7C0B-441E-89A1-9C792495C3E4}" dt="2020-05-31T18:15:33.791" v="578" actId="1076"/>
          <ac:picMkLst>
            <pc:docMk/>
            <pc:sldMk cId="2270099021" sldId="260"/>
            <ac:picMk id="11" creationId="{5E12B5B6-70DB-4E44-80BB-71E5565CD91D}"/>
          </ac:picMkLst>
        </pc:picChg>
        <pc:picChg chg="mod">
          <ac:chgData name="Murray Fife" userId="2260aa3b-c9ed-4154-84c0-81b370bad254" providerId="ADAL" clId="{19C10461-7C0B-441E-89A1-9C792495C3E4}" dt="2020-05-31T18:14:06.239" v="549" actId="1076"/>
          <ac:picMkLst>
            <pc:docMk/>
            <pc:sldMk cId="2270099021" sldId="260"/>
            <ac:picMk id="17" creationId="{4995CA56-DD4D-4114-9692-579722B0B4CC}"/>
          </ac:picMkLst>
        </pc:picChg>
        <pc:picChg chg="mod">
          <ac:chgData name="Murray Fife" userId="2260aa3b-c9ed-4154-84c0-81b370bad254" providerId="ADAL" clId="{19C10461-7C0B-441E-89A1-9C792495C3E4}" dt="2020-05-31T18:16:21.149" v="608" actId="14826"/>
          <ac:picMkLst>
            <pc:docMk/>
            <pc:sldMk cId="2270099021" sldId="260"/>
            <ac:picMk id="22" creationId="{7707C1B0-168C-48E9-B52E-0CDAA17BCBA2}"/>
          </ac:picMkLst>
        </pc:picChg>
        <pc:picChg chg="mod">
          <ac:chgData name="Murray Fife" userId="2260aa3b-c9ed-4154-84c0-81b370bad254" providerId="ADAL" clId="{19C10461-7C0B-441E-89A1-9C792495C3E4}" dt="2020-05-31T18:15:56.622" v="579" actId="14826"/>
          <ac:picMkLst>
            <pc:docMk/>
            <pc:sldMk cId="2270099021" sldId="260"/>
            <ac:picMk id="26" creationId="{7451CCE8-1924-4428-BEA7-E1CD7092FCBF}"/>
          </ac:picMkLst>
        </pc:picChg>
        <pc:picChg chg="mod">
          <ac:chgData name="Murray Fife" userId="2260aa3b-c9ed-4154-84c0-81b370bad254" providerId="ADAL" clId="{19C10461-7C0B-441E-89A1-9C792495C3E4}" dt="2020-05-31T18:16:55.432" v="648" actId="14826"/>
          <ac:picMkLst>
            <pc:docMk/>
            <pc:sldMk cId="2270099021" sldId="260"/>
            <ac:picMk id="31" creationId="{77417545-3BEC-4696-995C-FE0D90916291}"/>
          </ac:picMkLst>
        </pc:picChg>
        <pc:picChg chg="mod">
          <ac:chgData name="Murray Fife" userId="2260aa3b-c9ed-4154-84c0-81b370bad254" providerId="ADAL" clId="{19C10461-7C0B-441E-89A1-9C792495C3E4}" dt="2020-05-31T18:17:24.495" v="672" actId="14826"/>
          <ac:picMkLst>
            <pc:docMk/>
            <pc:sldMk cId="2270099021" sldId="260"/>
            <ac:picMk id="41" creationId="{906AD1D6-6D66-48B3-9CBA-9C26CD29DA63}"/>
          </ac:picMkLst>
        </pc:picChg>
        <pc:cxnChg chg="mod">
          <ac:chgData name="Murray Fife" userId="2260aa3b-c9ed-4154-84c0-81b370bad254" providerId="ADAL" clId="{19C10461-7C0B-441E-89A1-9C792495C3E4}" dt="2020-05-31T18:15:04.096" v="558" actId="14100"/>
          <ac:cxnSpMkLst>
            <pc:docMk/>
            <pc:sldMk cId="2270099021" sldId="260"/>
            <ac:cxnSpMk id="15" creationId="{6DFAA661-8B88-4C06-B216-8F8506CAA72F}"/>
          </ac:cxnSpMkLst>
        </pc:cxnChg>
        <pc:cxnChg chg="add mod">
          <ac:chgData name="Murray Fife" userId="2260aa3b-c9ed-4154-84c0-81b370bad254" providerId="ADAL" clId="{19C10461-7C0B-441E-89A1-9C792495C3E4}" dt="2020-05-31T18:14:56.826" v="556" actId="14100"/>
          <ac:cxnSpMkLst>
            <pc:docMk/>
            <pc:sldMk cId="2270099021" sldId="260"/>
            <ac:cxnSpMk id="24" creationId="{73AB8E86-DC8D-4A66-AE0C-B5B8F99D8516}"/>
          </ac:cxnSpMkLst>
        </pc:cxnChg>
        <pc:cxnChg chg="add mod">
          <ac:chgData name="Murray Fife" userId="2260aa3b-c9ed-4154-84c0-81b370bad254" providerId="ADAL" clId="{19C10461-7C0B-441E-89A1-9C792495C3E4}" dt="2020-05-31T18:14:50.096" v="554" actId="1076"/>
          <ac:cxnSpMkLst>
            <pc:docMk/>
            <pc:sldMk cId="2270099021" sldId="260"/>
            <ac:cxnSpMk id="28" creationId="{6E99155D-8FC8-4C4D-A3B3-751499DBD74B}"/>
          </ac:cxnSpMkLst>
        </pc:cxnChg>
        <pc:cxnChg chg="add mod">
          <ac:chgData name="Murray Fife" userId="2260aa3b-c9ed-4154-84c0-81b370bad254" providerId="ADAL" clId="{19C10461-7C0B-441E-89A1-9C792495C3E4}" dt="2020-05-31T18:14:50.096" v="554" actId="1076"/>
          <ac:cxnSpMkLst>
            <pc:docMk/>
            <pc:sldMk cId="2270099021" sldId="260"/>
            <ac:cxnSpMk id="29" creationId="{8D1416A5-CE4F-4B1E-AB9D-12F2B6A4002D}"/>
          </ac:cxnSpMkLst>
        </pc:cxnChg>
        <pc:cxnChg chg="del">
          <ac:chgData name="Murray Fife" userId="2260aa3b-c9ed-4154-84c0-81b370bad254" providerId="ADAL" clId="{19C10461-7C0B-441E-89A1-9C792495C3E4}" dt="2020-05-31T18:14:15.989" v="550" actId="478"/>
          <ac:cxnSpMkLst>
            <pc:docMk/>
            <pc:sldMk cId="2270099021" sldId="260"/>
            <ac:cxnSpMk id="36" creationId="{A4BE8F2A-6B82-4930-9DF7-B94045FBA603}"/>
          </ac:cxnSpMkLst>
        </pc:cxnChg>
        <pc:cxnChg chg="del">
          <ac:chgData name="Murray Fife" userId="2260aa3b-c9ed-4154-84c0-81b370bad254" providerId="ADAL" clId="{19C10461-7C0B-441E-89A1-9C792495C3E4}" dt="2020-05-31T18:14:15.989" v="550" actId="478"/>
          <ac:cxnSpMkLst>
            <pc:docMk/>
            <pc:sldMk cId="2270099021" sldId="260"/>
            <ac:cxnSpMk id="37" creationId="{7540405A-5234-4FC6-9B1C-5D443420C940}"/>
          </ac:cxnSpMkLst>
        </pc:cxnChg>
        <pc:cxnChg chg="add mod">
          <ac:chgData name="Murray Fife" userId="2260aa3b-c9ed-4154-84c0-81b370bad254" providerId="ADAL" clId="{19C10461-7C0B-441E-89A1-9C792495C3E4}" dt="2020-05-31T18:14:54.251" v="555" actId="14100"/>
          <ac:cxnSpMkLst>
            <pc:docMk/>
            <pc:sldMk cId="2270099021" sldId="260"/>
            <ac:cxnSpMk id="38" creationId="{1C80A549-4DE2-45F6-BB3C-CE45534006F0}"/>
          </ac:cxnSpMkLst>
        </pc:cxnChg>
        <pc:cxnChg chg="add mod">
          <ac:chgData name="Murray Fife" userId="2260aa3b-c9ed-4154-84c0-81b370bad254" providerId="ADAL" clId="{19C10461-7C0B-441E-89A1-9C792495C3E4}" dt="2020-05-31T18:14:50.096" v="554" actId="1076"/>
          <ac:cxnSpMkLst>
            <pc:docMk/>
            <pc:sldMk cId="2270099021" sldId="260"/>
            <ac:cxnSpMk id="39" creationId="{5830499C-3B24-4BD1-945B-E5B49A54EA07}"/>
          </ac:cxnSpMkLst>
        </pc:cxnChg>
        <pc:cxnChg chg="add mod">
          <ac:chgData name="Murray Fife" userId="2260aa3b-c9ed-4154-84c0-81b370bad254" providerId="ADAL" clId="{19C10461-7C0B-441E-89A1-9C792495C3E4}" dt="2020-05-31T18:14:50.096" v="554" actId="1076"/>
          <ac:cxnSpMkLst>
            <pc:docMk/>
            <pc:sldMk cId="2270099021" sldId="260"/>
            <ac:cxnSpMk id="43" creationId="{7CA6DC82-A9CF-4D5C-9E33-1C396D9D04B4}"/>
          </ac:cxnSpMkLst>
        </pc:cxnChg>
        <pc:cxnChg chg="add mod">
          <ac:chgData name="Murray Fife" userId="2260aa3b-c9ed-4154-84c0-81b370bad254" providerId="ADAL" clId="{19C10461-7C0B-441E-89A1-9C792495C3E4}" dt="2020-05-31T18:14:50.096" v="554" actId="1076"/>
          <ac:cxnSpMkLst>
            <pc:docMk/>
            <pc:sldMk cId="2270099021" sldId="260"/>
            <ac:cxnSpMk id="44" creationId="{2E69808F-DDCA-4E4F-BDA1-9A32A9E2B519}"/>
          </ac:cxnSpMkLst>
        </pc:cxnChg>
      </pc:sldChg>
      <pc:sldChg chg="addSp modSp add mod">
        <pc:chgData name="Murray Fife" userId="2260aa3b-c9ed-4154-84c0-81b370bad254" providerId="ADAL" clId="{19C10461-7C0B-441E-89A1-9C792495C3E4}" dt="2020-05-31T18:37:35.702" v="1123" actId="1076"/>
        <pc:sldMkLst>
          <pc:docMk/>
          <pc:sldMk cId="636128632" sldId="261"/>
        </pc:sldMkLst>
        <pc:spChg chg="mod">
          <ac:chgData name="Murray Fife" userId="2260aa3b-c9ed-4154-84c0-81b370bad254" providerId="ADAL" clId="{19C10461-7C0B-441E-89A1-9C792495C3E4}" dt="2020-05-31T18:37:35.702" v="1123" actId="1076"/>
          <ac:spMkLst>
            <pc:docMk/>
            <pc:sldMk cId="636128632" sldId="261"/>
            <ac:spMk id="18" creationId="{0A46EE93-F806-4D55-AA12-BC4E29D9CF75}"/>
          </ac:spMkLst>
        </pc:spChg>
        <pc:spChg chg="mod">
          <ac:chgData name="Murray Fife" userId="2260aa3b-c9ed-4154-84c0-81b370bad254" providerId="ADAL" clId="{19C10461-7C0B-441E-89A1-9C792495C3E4}" dt="2020-05-31T18:37:35.702" v="1123" actId="1076"/>
          <ac:spMkLst>
            <pc:docMk/>
            <pc:sldMk cId="636128632" sldId="261"/>
            <ac:spMk id="35" creationId="{F4ECD779-227E-4FBB-A494-294B1EB9DEAC}"/>
          </ac:spMkLst>
        </pc:spChg>
        <pc:grpChg chg="mod">
          <ac:chgData name="Murray Fife" userId="2260aa3b-c9ed-4154-84c0-81b370bad254" providerId="ADAL" clId="{19C10461-7C0B-441E-89A1-9C792495C3E4}" dt="2020-05-31T18:37:35.702" v="1123" actId="1076"/>
          <ac:grpSpMkLst>
            <pc:docMk/>
            <pc:sldMk cId="636128632" sldId="261"/>
            <ac:grpSpMk id="16" creationId="{CBB6673C-FEFA-4529-AFF7-017DB2EDC830}"/>
          </ac:grpSpMkLst>
        </pc:grpChg>
        <pc:grpChg chg="mod">
          <ac:chgData name="Murray Fife" userId="2260aa3b-c9ed-4154-84c0-81b370bad254" providerId="ADAL" clId="{19C10461-7C0B-441E-89A1-9C792495C3E4}" dt="2020-05-31T18:37:35.702" v="1123" actId="1076"/>
          <ac:grpSpMkLst>
            <pc:docMk/>
            <pc:sldMk cId="636128632" sldId="261"/>
            <ac:grpSpMk id="33" creationId="{7973BA12-3FAC-4FB8-9B34-545FAA43D3B8}"/>
          </ac:grpSpMkLst>
        </pc:grpChg>
        <pc:picChg chg="mod">
          <ac:chgData name="Murray Fife" userId="2260aa3b-c9ed-4154-84c0-81b370bad254" providerId="ADAL" clId="{19C10461-7C0B-441E-89A1-9C792495C3E4}" dt="2020-05-31T18:37:35.702" v="1123" actId="1076"/>
          <ac:picMkLst>
            <pc:docMk/>
            <pc:sldMk cId="636128632" sldId="261"/>
            <ac:picMk id="17" creationId="{4995CA56-DD4D-4114-9692-579722B0B4CC}"/>
          </ac:picMkLst>
        </pc:picChg>
        <pc:picChg chg="mod">
          <ac:chgData name="Murray Fife" userId="2260aa3b-c9ed-4154-84c0-81b370bad254" providerId="ADAL" clId="{19C10461-7C0B-441E-89A1-9C792495C3E4}" dt="2020-05-31T18:37:35.702" v="1123" actId="1076"/>
          <ac:picMkLst>
            <pc:docMk/>
            <pc:sldMk cId="636128632" sldId="261"/>
            <ac:picMk id="34" creationId="{ED8F8CBC-223D-41F6-8197-FC8059A41A6F}"/>
          </ac:picMkLst>
        </pc:picChg>
        <pc:cxnChg chg="mod">
          <ac:chgData name="Murray Fife" userId="2260aa3b-c9ed-4154-84c0-81b370bad254" providerId="ADAL" clId="{19C10461-7C0B-441E-89A1-9C792495C3E4}" dt="2020-05-31T18:37:32.297" v="1122" actId="1076"/>
          <ac:cxnSpMkLst>
            <pc:docMk/>
            <pc:sldMk cId="636128632" sldId="261"/>
            <ac:cxnSpMk id="15" creationId="{6DFAA661-8B88-4C06-B216-8F8506CAA72F}"/>
          </ac:cxnSpMkLst>
        </pc:cxnChg>
        <pc:cxnChg chg="add mod">
          <ac:chgData name="Murray Fife" userId="2260aa3b-c9ed-4154-84c0-81b370bad254" providerId="ADAL" clId="{19C10461-7C0B-441E-89A1-9C792495C3E4}" dt="2020-05-31T18:37:35.702" v="1123" actId="1076"/>
          <ac:cxnSpMkLst>
            <pc:docMk/>
            <pc:sldMk cId="636128632" sldId="261"/>
            <ac:cxnSpMk id="21" creationId="{B299BE39-BB1B-47AB-924B-A12375BC57B2}"/>
          </ac:cxnSpMkLst>
        </pc:cxnChg>
        <pc:cxnChg chg="mod">
          <ac:chgData name="Murray Fife" userId="2260aa3b-c9ed-4154-84c0-81b370bad254" providerId="ADAL" clId="{19C10461-7C0B-441E-89A1-9C792495C3E4}" dt="2020-05-31T18:37:35.702" v="1123" actId="1076"/>
          <ac:cxnSpMkLst>
            <pc:docMk/>
            <pc:sldMk cId="636128632" sldId="261"/>
            <ac:cxnSpMk id="36" creationId="{A4BE8F2A-6B82-4930-9DF7-B94045FBA603}"/>
          </ac:cxnSpMkLst>
        </pc:cxnChg>
        <pc:cxnChg chg="mod">
          <ac:chgData name="Murray Fife" userId="2260aa3b-c9ed-4154-84c0-81b370bad254" providerId="ADAL" clId="{19C10461-7C0B-441E-89A1-9C792495C3E4}" dt="2020-05-31T18:37:35.702" v="1123" actId="1076"/>
          <ac:cxnSpMkLst>
            <pc:docMk/>
            <pc:sldMk cId="636128632" sldId="261"/>
            <ac:cxnSpMk id="37" creationId="{7540405A-5234-4FC6-9B1C-5D443420C940}"/>
          </ac:cxnSpMkLst>
        </pc:cxnChg>
      </pc:sldChg>
      <pc:sldChg chg="addSp delSp modSp add mod">
        <pc:chgData name="Murray Fife" userId="2260aa3b-c9ed-4154-84c0-81b370bad254" providerId="ADAL" clId="{19C10461-7C0B-441E-89A1-9C792495C3E4}" dt="2020-05-31T18:24:01.519" v="788" actId="20577"/>
        <pc:sldMkLst>
          <pc:docMk/>
          <pc:sldMk cId="2062099557" sldId="262"/>
        </pc:sldMkLst>
        <pc:spChg chg="mod">
          <ac:chgData name="Murray Fife" userId="2260aa3b-c9ed-4154-84c0-81b370bad254" providerId="ADAL" clId="{19C10461-7C0B-441E-89A1-9C792495C3E4}" dt="2020-05-31T18:21:56.743" v="734" actId="1076"/>
          <ac:spMkLst>
            <pc:docMk/>
            <pc:sldMk cId="2062099557" sldId="262"/>
            <ac:spMk id="5" creationId="{BE48383B-7873-4C2E-A0EC-1927CC886A9C}"/>
          </ac:spMkLst>
        </pc:spChg>
        <pc:spChg chg="mod">
          <ac:chgData name="Murray Fife" userId="2260aa3b-c9ed-4154-84c0-81b370bad254" providerId="ADAL" clId="{19C10461-7C0B-441E-89A1-9C792495C3E4}" dt="2020-05-31T18:22:04.794" v="737" actId="1076"/>
          <ac:spMkLst>
            <pc:docMk/>
            <pc:sldMk cId="2062099557" sldId="262"/>
            <ac:spMk id="45" creationId="{6A60A4BC-B017-43F3-956D-04C58D69086F}"/>
          </ac:spMkLst>
        </pc:spChg>
        <pc:spChg chg="mod">
          <ac:chgData name="Murray Fife" userId="2260aa3b-c9ed-4154-84c0-81b370bad254" providerId="ADAL" clId="{19C10461-7C0B-441E-89A1-9C792495C3E4}" dt="2020-05-31T18:23:27.883" v="766" actId="20577"/>
          <ac:spMkLst>
            <pc:docMk/>
            <pc:sldMk cId="2062099557" sldId="262"/>
            <ac:spMk id="49" creationId="{FB4EE446-B888-4A1D-AEAC-BF211589F774}"/>
          </ac:spMkLst>
        </pc:spChg>
        <pc:spChg chg="mod">
          <ac:chgData name="Murray Fife" userId="2260aa3b-c9ed-4154-84c0-81b370bad254" providerId="ADAL" clId="{19C10461-7C0B-441E-89A1-9C792495C3E4}" dt="2020-05-31T18:24:01.519" v="788" actId="20577"/>
          <ac:spMkLst>
            <pc:docMk/>
            <pc:sldMk cId="2062099557" sldId="262"/>
            <ac:spMk id="52" creationId="{D3122DDD-3A12-49F4-B654-F2B50F50B261}"/>
          </ac:spMkLst>
        </pc:spChg>
        <pc:grpChg chg="add del mod">
          <ac:chgData name="Murray Fife" userId="2260aa3b-c9ed-4154-84c0-81b370bad254" providerId="ADAL" clId="{19C10461-7C0B-441E-89A1-9C792495C3E4}" dt="2020-05-31T18:21:59.717" v="736" actId="478"/>
          <ac:grpSpMkLst>
            <pc:docMk/>
            <pc:sldMk cId="2062099557" sldId="262"/>
            <ac:grpSpMk id="6" creationId="{D382E916-AEE2-4EF5-B7ED-BEF7C791D44B}"/>
          </ac:grpSpMkLst>
        </pc:grpChg>
        <pc:grpChg chg="del">
          <ac:chgData name="Murray Fife" userId="2260aa3b-c9ed-4154-84c0-81b370bad254" providerId="ADAL" clId="{19C10461-7C0B-441E-89A1-9C792495C3E4}" dt="2020-05-31T18:22:42.845" v="739" actId="478"/>
          <ac:grpSpMkLst>
            <pc:docMk/>
            <pc:sldMk cId="2062099557" sldId="262"/>
            <ac:grpSpMk id="10" creationId="{F5D5A33A-3D08-41A7-A968-607B0326259E}"/>
          </ac:grpSpMkLst>
        </pc:grpChg>
        <pc:grpChg chg="del">
          <ac:chgData name="Murray Fife" userId="2260aa3b-c9ed-4154-84c0-81b370bad254" providerId="ADAL" clId="{19C10461-7C0B-441E-89A1-9C792495C3E4}" dt="2020-05-31T18:22:42.845" v="739" actId="478"/>
          <ac:grpSpMkLst>
            <pc:docMk/>
            <pc:sldMk cId="2062099557" sldId="262"/>
            <ac:grpSpMk id="16" creationId="{CBB6673C-FEFA-4529-AFF7-017DB2EDC830}"/>
          </ac:grpSpMkLst>
        </pc:grpChg>
        <pc:grpChg chg="del">
          <ac:chgData name="Murray Fife" userId="2260aa3b-c9ed-4154-84c0-81b370bad254" providerId="ADAL" clId="{19C10461-7C0B-441E-89A1-9C792495C3E4}" dt="2020-05-31T18:22:42.845" v="739" actId="478"/>
          <ac:grpSpMkLst>
            <pc:docMk/>
            <pc:sldMk cId="2062099557" sldId="262"/>
            <ac:grpSpMk id="23" creationId="{A01F7DD4-79D0-4B30-BAC1-8005D99AE13C}"/>
          </ac:grpSpMkLst>
        </pc:grpChg>
        <pc:grpChg chg="del">
          <ac:chgData name="Murray Fife" userId="2260aa3b-c9ed-4154-84c0-81b370bad254" providerId="ADAL" clId="{19C10461-7C0B-441E-89A1-9C792495C3E4}" dt="2020-05-31T18:22:42.845" v="739" actId="478"/>
          <ac:grpSpMkLst>
            <pc:docMk/>
            <pc:sldMk cId="2062099557" sldId="262"/>
            <ac:grpSpMk id="28" creationId="{874DDEA9-5640-4F9E-BA55-D25BE15D84D0}"/>
          </ac:grpSpMkLst>
        </pc:grpChg>
        <pc:grpChg chg="del">
          <ac:chgData name="Murray Fife" userId="2260aa3b-c9ed-4154-84c0-81b370bad254" providerId="ADAL" clId="{19C10461-7C0B-441E-89A1-9C792495C3E4}" dt="2020-05-31T18:22:42.845" v="739" actId="478"/>
          <ac:grpSpMkLst>
            <pc:docMk/>
            <pc:sldMk cId="2062099557" sldId="262"/>
            <ac:grpSpMk id="33" creationId="{7973BA12-3FAC-4FB8-9B34-545FAA43D3B8}"/>
          </ac:grpSpMkLst>
        </pc:grpChg>
        <pc:grpChg chg="del">
          <ac:chgData name="Murray Fife" userId="2260aa3b-c9ed-4154-84c0-81b370bad254" providerId="ADAL" clId="{19C10461-7C0B-441E-89A1-9C792495C3E4}" dt="2020-05-31T18:22:42.845" v="739" actId="478"/>
          <ac:grpSpMkLst>
            <pc:docMk/>
            <pc:sldMk cId="2062099557" sldId="262"/>
            <ac:grpSpMk id="38" creationId="{CF43680A-C35D-4E55-8F32-2BF72839C1AC}"/>
          </ac:grpSpMkLst>
        </pc:grpChg>
        <pc:grpChg chg="add del mod">
          <ac:chgData name="Murray Fife" userId="2260aa3b-c9ed-4154-84c0-81b370bad254" providerId="ADAL" clId="{19C10461-7C0B-441E-89A1-9C792495C3E4}" dt="2020-05-31T18:22:04.794" v="737" actId="1076"/>
          <ac:grpSpMkLst>
            <pc:docMk/>
            <pc:sldMk cId="2062099557" sldId="262"/>
            <ac:grpSpMk id="43" creationId="{B21C1A3A-93DC-4721-9D4C-72E85E57C194}"/>
          </ac:grpSpMkLst>
        </pc:grpChg>
        <pc:grpChg chg="add mod">
          <ac:chgData name="Murray Fife" userId="2260aa3b-c9ed-4154-84c0-81b370bad254" providerId="ADAL" clId="{19C10461-7C0B-441E-89A1-9C792495C3E4}" dt="2020-05-31T18:23:18.242" v="744" actId="14826"/>
          <ac:grpSpMkLst>
            <pc:docMk/>
            <pc:sldMk cId="2062099557" sldId="262"/>
            <ac:grpSpMk id="47" creationId="{4BE86AB8-B1F9-4A4B-BA1E-C808C7193559}"/>
          </ac:grpSpMkLst>
        </pc:grpChg>
        <pc:grpChg chg="add mod">
          <ac:chgData name="Murray Fife" userId="2260aa3b-c9ed-4154-84c0-81b370bad254" providerId="ADAL" clId="{19C10461-7C0B-441E-89A1-9C792495C3E4}" dt="2020-05-31T18:23:52.256" v="767" actId="14826"/>
          <ac:grpSpMkLst>
            <pc:docMk/>
            <pc:sldMk cId="2062099557" sldId="262"/>
            <ac:grpSpMk id="50" creationId="{DA0B286F-872B-49FD-9FC1-9FA109CA8C8C}"/>
          </ac:grpSpMkLst>
        </pc:grpChg>
        <pc:picChg chg="mod">
          <ac:chgData name="Murray Fife" userId="2260aa3b-c9ed-4154-84c0-81b370bad254" providerId="ADAL" clId="{19C10461-7C0B-441E-89A1-9C792495C3E4}" dt="2020-05-31T18:21:56.743" v="734" actId="1076"/>
          <ac:picMkLst>
            <pc:docMk/>
            <pc:sldMk cId="2062099557" sldId="262"/>
            <ac:picMk id="4" creationId="{612F7426-5587-4FE2-A487-AB42F6E73DFA}"/>
          </ac:picMkLst>
        </pc:picChg>
        <pc:picChg chg="mod">
          <ac:chgData name="Murray Fife" userId="2260aa3b-c9ed-4154-84c0-81b370bad254" providerId="ADAL" clId="{19C10461-7C0B-441E-89A1-9C792495C3E4}" dt="2020-05-31T18:22:04.794" v="737" actId="1076"/>
          <ac:picMkLst>
            <pc:docMk/>
            <pc:sldMk cId="2062099557" sldId="262"/>
            <ac:picMk id="44" creationId="{5CE4B634-2C76-4A22-9F94-D54BD5900AAE}"/>
          </ac:picMkLst>
        </pc:picChg>
        <pc:picChg chg="mod">
          <ac:chgData name="Murray Fife" userId="2260aa3b-c9ed-4154-84c0-81b370bad254" providerId="ADAL" clId="{19C10461-7C0B-441E-89A1-9C792495C3E4}" dt="2020-05-31T18:23:18.242" v="744" actId="14826"/>
          <ac:picMkLst>
            <pc:docMk/>
            <pc:sldMk cId="2062099557" sldId="262"/>
            <ac:picMk id="48" creationId="{F979BAB2-55CC-4DEF-A5B9-531A8A19DE1D}"/>
          </ac:picMkLst>
        </pc:picChg>
        <pc:picChg chg="mod">
          <ac:chgData name="Murray Fife" userId="2260aa3b-c9ed-4154-84c0-81b370bad254" providerId="ADAL" clId="{19C10461-7C0B-441E-89A1-9C792495C3E4}" dt="2020-05-31T18:23:52.256" v="767" actId="14826"/>
          <ac:picMkLst>
            <pc:docMk/>
            <pc:sldMk cId="2062099557" sldId="262"/>
            <ac:picMk id="51" creationId="{6F8546FB-9A4B-4D82-AA01-CF3801CBC627}"/>
          </ac:picMkLst>
        </pc:picChg>
        <pc:cxnChg chg="del mod">
          <ac:chgData name="Murray Fife" userId="2260aa3b-c9ed-4154-84c0-81b370bad254" providerId="ADAL" clId="{19C10461-7C0B-441E-89A1-9C792495C3E4}" dt="2020-05-31T18:22:42.845" v="739" actId="478"/>
          <ac:cxnSpMkLst>
            <pc:docMk/>
            <pc:sldMk cId="2062099557" sldId="262"/>
            <ac:cxnSpMk id="15" creationId="{6DFAA661-8B88-4C06-B216-8F8506CAA72F}"/>
          </ac:cxnSpMkLst>
        </pc:cxnChg>
        <pc:cxnChg chg="del">
          <ac:chgData name="Murray Fife" userId="2260aa3b-c9ed-4154-84c0-81b370bad254" providerId="ADAL" clId="{19C10461-7C0B-441E-89A1-9C792495C3E4}" dt="2020-05-31T18:22:42.845" v="739" actId="478"/>
          <ac:cxnSpMkLst>
            <pc:docMk/>
            <pc:sldMk cId="2062099557" sldId="262"/>
            <ac:cxnSpMk id="19" creationId="{BF37745D-7558-41AD-AA0D-132348604BB7}"/>
          </ac:cxnSpMkLst>
        </pc:cxnChg>
        <pc:cxnChg chg="del">
          <ac:chgData name="Murray Fife" userId="2260aa3b-c9ed-4154-84c0-81b370bad254" providerId="ADAL" clId="{19C10461-7C0B-441E-89A1-9C792495C3E4}" dt="2020-05-31T18:22:42.845" v="739" actId="478"/>
          <ac:cxnSpMkLst>
            <pc:docMk/>
            <pc:sldMk cId="2062099557" sldId="262"/>
            <ac:cxnSpMk id="21" creationId="{A7A44C37-5921-4159-8DB5-20737F7AF7E3}"/>
          </ac:cxnSpMkLst>
        </pc:cxnChg>
        <pc:cxnChg chg="del">
          <ac:chgData name="Murray Fife" userId="2260aa3b-c9ed-4154-84c0-81b370bad254" providerId="ADAL" clId="{19C10461-7C0B-441E-89A1-9C792495C3E4}" dt="2020-05-31T18:22:42.845" v="739" actId="478"/>
          <ac:cxnSpMkLst>
            <pc:docMk/>
            <pc:sldMk cId="2062099557" sldId="262"/>
            <ac:cxnSpMk id="26" creationId="{D55B6536-137A-4056-860E-47D63D929B32}"/>
          </ac:cxnSpMkLst>
        </pc:cxnChg>
        <pc:cxnChg chg="del">
          <ac:chgData name="Murray Fife" userId="2260aa3b-c9ed-4154-84c0-81b370bad254" providerId="ADAL" clId="{19C10461-7C0B-441E-89A1-9C792495C3E4}" dt="2020-05-31T18:22:42.845" v="739" actId="478"/>
          <ac:cxnSpMkLst>
            <pc:docMk/>
            <pc:sldMk cId="2062099557" sldId="262"/>
            <ac:cxnSpMk id="27" creationId="{FF3071E8-6498-42F9-A624-4DF7CDCCFF7C}"/>
          </ac:cxnSpMkLst>
        </pc:cxnChg>
        <pc:cxnChg chg="del">
          <ac:chgData name="Murray Fife" userId="2260aa3b-c9ed-4154-84c0-81b370bad254" providerId="ADAL" clId="{19C10461-7C0B-441E-89A1-9C792495C3E4}" dt="2020-05-31T18:22:42.845" v="739" actId="478"/>
          <ac:cxnSpMkLst>
            <pc:docMk/>
            <pc:sldMk cId="2062099557" sldId="262"/>
            <ac:cxnSpMk id="31" creationId="{03D272FF-7D6D-40D7-88DC-FFAA98CE973A}"/>
          </ac:cxnSpMkLst>
        </pc:cxnChg>
        <pc:cxnChg chg="del">
          <ac:chgData name="Murray Fife" userId="2260aa3b-c9ed-4154-84c0-81b370bad254" providerId="ADAL" clId="{19C10461-7C0B-441E-89A1-9C792495C3E4}" dt="2020-05-31T18:22:42.845" v="739" actId="478"/>
          <ac:cxnSpMkLst>
            <pc:docMk/>
            <pc:sldMk cId="2062099557" sldId="262"/>
            <ac:cxnSpMk id="32" creationId="{DA0964A5-DD2A-4B87-9E21-B2A1EE149D90}"/>
          </ac:cxnSpMkLst>
        </pc:cxnChg>
        <pc:cxnChg chg="del">
          <ac:chgData name="Murray Fife" userId="2260aa3b-c9ed-4154-84c0-81b370bad254" providerId="ADAL" clId="{19C10461-7C0B-441E-89A1-9C792495C3E4}" dt="2020-05-31T18:22:42.845" v="739" actId="478"/>
          <ac:cxnSpMkLst>
            <pc:docMk/>
            <pc:sldMk cId="2062099557" sldId="262"/>
            <ac:cxnSpMk id="36" creationId="{A4BE8F2A-6B82-4930-9DF7-B94045FBA603}"/>
          </ac:cxnSpMkLst>
        </pc:cxnChg>
        <pc:cxnChg chg="del">
          <ac:chgData name="Murray Fife" userId="2260aa3b-c9ed-4154-84c0-81b370bad254" providerId="ADAL" clId="{19C10461-7C0B-441E-89A1-9C792495C3E4}" dt="2020-05-31T18:22:42.845" v="739" actId="478"/>
          <ac:cxnSpMkLst>
            <pc:docMk/>
            <pc:sldMk cId="2062099557" sldId="262"/>
            <ac:cxnSpMk id="37" creationId="{7540405A-5234-4FC6-9B1C-5D443420C940}"/>
          </ac:cxnSpMkLst>
        </pc:cxnChg>
        <pc:cxnChg chg="del">
          <ac:chgData name="Murray Fife" userId="2260aa3b-c9ed-4154-84c0-81b370bad254" providerId="ADAL" clId="{19C10461-7C0B-441E-89A1-9C792495C3E4}" dt="2020-05-31T18:22:42.845" v="739" actId="478"/>
          <ac:cxnSpMkLst>
            <pc:docMk/>
            <pc:sldMk cId="2062099557" sldId="262"/>
            <ac:cxnSpMk id="41" creationId="{258A30F7-57BB-4D1A-8A2D-72060BE6F864}"/>
          </ac:cxnSpMkLst>
        </pc:cxnChg>
        <pc:cxnChg chg="del">
          <ac:chgData name="Murray Fife" userId="2260aa3b-c9ed-4154-84c0-81b370bad254" providerId="ADAL" clId="{19C10461-7C0B-441E-89A1-9C792495C3E4}" dt="2020-05-31T18:22:42.845" v="739" actId="478"/>
          <ac:cxnSpMkLst>
            <pc:docMk/>
            <pc:sldMk cId="2062099557" sldId="262"/>
            <ac:cxnSpMk id="42" creationId="{72014D6D-FC86-4346-8346-1CA5492169C4}"/>
          </ac:cxnSpMkLst>
        </pc:cxnChg>
        <pc:cxnChg chg="add mod">
          <ac:chgData name="Murray Fife" userId="2260aa3b-c9ed-4154-84c0-81b370bad254" providerId="ADAL" clId="{19C10461-7C0B-441E-89A1-9C792495C3E4}" dt="2020-05-31T18:22:55.177" v="743" actId="14100"/>
          <ac:cxnSpMkLst>
            <pc:docMk/>
            <pc:sldMk cId="2062099557" sldId="262"/>
            <ac:cxnSpMk id="46" creationId="{CC540DFE-B5AD-4D6B-B14A-8AC96AA15335}"/>
          </ac:cxnSpMkLst>
        </pc:cxnChg>
        <pc:cxnChg chg="add mod">
          <ac:chgData name="Murray Fife" userId="2260aa3b-c9ed-4154-84c0-81b370bad254" providerId="ADAL" clId="{19C10461-7C0B-441E-89A1-9C792495C3E4}" dt="2020-05-31T18:22:44.092" v="740"/>
          <ac:cxnSpMkLst>
            <pc:docMk/>
            <pc:sldMk cId="2062099557" sldId="262"/>
            <ac:cxnSpMk id="53" creationId="{F0D0B3B0-D55E-40F6-878C-BB0C272C1FB9}"/>
          </ac:cxnSpMkLst>
        </pc:cxnChg>
        <pc:cxnChg chg="add mod">
          <ac:chgData name="Murray Fife" userId="2260aa3b-c9ed-4154-84c0-81b370bad254" providerId="ADAL" clId="{19C10461-7C0B-441E-89A1-9C792495C3E4}" dt="2020-05-31T18:22:44.092" v="740"/>
          <ac:cxnSpMkLst>
            <pc:docMk/>
            <pc:sldMk cId="2062099557" sldId="262"/>
            <ac:cxnSpMk id="54" creationId="{5D2E0CBD-A543-498E-A548-C1D6198B971B}"/>
          </ac:cxnSpMkLst>
        </pc:cxnChg>
        <pc:cxnChg chg="add mod">
          <ac:chgData name="Murray Fife" userId="2260aa3b-c9ed-4154-84c0-81b370bad254" providerId="ADAL" clId="{19C10461-7C0B-441E-89A1-9C792495C3E4}" dt="2020-05-31T18:22:44.092" v="740"/>
          <ac:cxnSpMkLst>
            <pc:docMk/>
            <pc:sldMk cId="2062099557" sldId="262"/>
            <ac:cxnSpMk id="55" creationId="{D135C525-F246-4D6A-A214-F236E5118720}"/>
          </ac:cxnSpMkLst>
        </pc:cxnChg>
      </pc:sldChg>
      <pc:sldChg chg="add del setBg">
        <pc:chgData name="Murray Fife" userId="2260aa3b-c9ed-4154-84c0-81b370bad254" providerId="ADAL" clId="{19C10461-7C0B-441E-89A1-9C792495C3E4}" dt="2020-05-31T18:19:56.003" v="721" actId="47"/>
        <pc:sldMkLst>
          <pc:docMk/>
          <pc:sldMk cId="2589937960" sldId="262"/>
        </pc:sldMkLst>
      </pc:sldChg>
      <pc:sldChg chg="addSp delSp modSp add mod">
        <pc:chgData name="Murray Fife" userId="2260aa3b-c9ed-4154-84c0-81b370bad254" providerId="ADAL" clId="{19C10461-7C0B-441E-89A1-9C792495C3E4}" dt="2020-05-31T18:27:56.775" v="895" actId="20577"/>
        <pc:sldMkLst>
          <pc:docMk/>
          <pc:sldMk cId="1464822926" sldId="263"/>
        </pc:sldMkLst>
        <pc:spChg chg="mod">
          <ac:chgData name="Murray Fife" userId="2260aa3b-c9ed-4154-84c0-81b370bad254" providerId="ADAL" clId="{19C10461-7C0B-441E-89A1-9C792495C3E4}" dt="2020-05-31T18:24:26.317" v="792" actId="1076"/>
          <ac:spMkLst>
            <pc:docMk/>
            <pc:sldMk cId="1464822926" sldId="263"/>
            <ac:spMk id="21" creationId="{672F5801-FF67-4046-AB25-D5A0B0B9B5C2}"/>
          </ac:spMkLst>
        </pc:spChg>
        <pc:spChg chg="mod">
          <ac:chgData name="Murray Fife" userId="2260aa3b-c9ed-4154-84c0-81b370bad254" providerId="ADAL" clId="{19C10461-7C0B-441E-89A1-9C792495C3E4}" dt="2020-05-31T18:27:05.714" v="856" actId="20577"/>
          <ac:spMkLst>
            <pc:docMk/>
            <pc:sldMk cId="1464822926" sldId="263"/>
            <ac:spMk id="26" creationId="{52C97F11-A36D-4614-81C3-DA9F9C2B5963}"/>
          </ac:spMkLst>
        </pc:spChg>
        <pc:spChg chg="mod">
          <ac:chgData name="Murray Fife" userId="2260aa3b-c9ed-4154-84c0-81b370bad254" providerId="ADAL" clId="{19C10461-7C0B-441E-89A1-9C792495C3E4}" dt="2020-05-31T18:26:39.346" v="839" actId="20577"/>
          <ac:spMkLst>
            <pc:docMk/>
            <pc:sldMk cId="1464822926" sldId="263"/>
            <ac:spMk id="30" creationId="{9E0CCF9F-D801-4910-9172-4A8B2A497CAD}"/>
          </ac:spMkLst>
        </pc:spChg>
        <pc:spChg chg="mod">
          <ac:chgData name="Murray Fife" userId="2260aa3b-c9ed-4154-84c0-81b370bad254" providerId="ADAL" clId="{19C10461-7C0B-441E-89A1-9C792495C3E4}" dt="2020-05-31T18:27:33.330" v="875" actId="20577"/>
          <ac:spMkLst>
            <pc:docMk/>
            <pc:sldMk cId="1464822926" sldId="263"/>
            <ac:spMk id="35" creationId="{B95217BB-7293-4C31-9D7A-637B71A7F63F}"/>
          </ac:spMkLst>
        </pc:spChg>
        <pc:spChg chg="mod">
          <ac:chgData name="Murray Fife" userId="2260aa3b-c9ed-4154-84c0-81b370bad254" providerId="ADAL" clId="{19C10461-7C0B-441E-89A1-9C792495C3E4}" dt="2020-05-31T18:27:56.775" v="895" actId="20577"/>
          <ac:spMkLst>
            <pc:docMk/>
            <pc:sldMk cId="1464822926" sldId="263"/>
            <ac:spMk id="40" creationId="{8B9E1A0C-1EB0-4712-84F0-7E1A498A207C}"/>
          </ac:spMkLst>
        </pc:spChg>
        <pc:grpChg chg="add mod">
          <ac:chgData name="Murray Fife" userId="2260aa3b-c9ed-4154-84c0-81b370bad254" providerId="ADAL" clId="{19C10461-7C0B-441E-89A1-9C792495C3E4}" dt="2020-05-31T18:24:26.317" v="792" actId="1076"/>
          <ac:grpSpMkLst>
            <pc:docMk/>
            <pc:sldMk cId="1464822926" sldId="263"/>
            <ac:grpSpMk id="19" creationId="{06911841-D1D8-4919-A900-D18552CB5211}"/>
          </ac:grpSpMkLst>
        </pc:grpChg>
        <pc:grpChg chg="add mod">
          <ac:chgData name="Murray Fife" userId="2260aa3b-c9ed-4154-84c0-81b370bad254" providerId="ADAL" clId="{19C10461-7C0B-441E-89A1-9C792495C3E4}" dt="2020-05-31T18:26:57.932" v="840" actId="14826"/>
          <ac:grpSpMkLst>
            <pc:docMk/>
            <pc:sldMk cId="1464822926" sldId="263"/>
            <ac:grpSpMk id="24" creationId="{4F96A06E-8E37-47BB-84AA-AE334509A9B4}"/>
          </ac:grpSpMkLst>
        </pc:grpChg>
        <pc:grpChg chg="add mod">
          <ac:chgData name="Murray Fife" userId="2260aa3b-c9ed-4154-84c0-81b370bad254" providerId="ADAL" clId="{19C10461-7C0B-441E-89A1-9C792495C3E4}" dt="2020-05-31T18:26:32.681" v="820" actId="14826"/>
          <ac:grpSpMkLst>
            <pc:docMk/>
            <pc:sldMk cId="1464822926" sldId="263"/>
            <ac:grpSpMk id="28" creationId="{79908C76-8291-4ED2-BED8-8AEE07F9748B}"/>
          </ac:grpSpMkLst>
        </pc:grpChg>
        <pc:grpChg chg="add mod">
          <ac:chgData name="Murray Fife" userId="2260aa3b-c9ed-4154-84c0-81b370bad254" providerId="ADAL" clId="{19C10461-7C0B-441E-89A1-9C792495C3E4}" dt="2020-05-31T18:27:26.243" v="857" actId="14826"/>
          <ac:grpSpMkLst>
            <pc:docMk/>
            <pc:sldMk cId="1464822926" sldId="263"/>
            <ac:grpSpMk id="33" creationId="{AB8D9FC2-2129-459B-8D13-4C3B6B6C7679}"/>
          </ac:grpSpMkLst>
        </pc:grpChg>
        <pc:grpChg chg="add mod">
          <ac:chgData name="Murray Fife" userId="2260aa3b-c9ed-4154-84c0-81b370bad254" providerId="ADAL" clId="{19C10461-7C0B-441E-89A1-9C792495C3E4}" dt="2020-05-31T18:27:49.914" v="876" actId="14826"/>
          <ac:grpSpMkLst>
            <pc:docMk/>
            <pc:sldMk cId="1464822926" sldId="263"/>
            <ac:grpSpMk id="38" creationId="{A3D3FDA6-CCC9-497D-9B50-AFDE1CDEF7B3}"/>
          </ac:grpSpMkLst>
        </pc:grpChg>
        <pc:grpChg chg="del">
          <ac:chgData name="Murray Fife" userId="2260aa3b-c9ed-4154-84c0-81b370bad254" providerId="ADAL" clId="{19C10461-7C0B-441E-89A1-9C792495C3E4}" dt="2020-05-31T18:24:19.686" v="790" actId="478"/>
          <ac:grpSpMkLst>
            <pc:docMk/>
            <pc:sldMk cId="1464822926" sldId="263"/>
            <ac:grpSpMk id="43" creationId="{B21C1A3A-93DC-4721-9D4C-72E85E57C194}"/>
          </ac:grpSpMkLst>
        </pc:grpChg>
        <pc:grpChg chg="del">
          <ac:chgData name="Murray Fife" userId="2260aa3b-c9ed-4154-84c0-81b370bad254" providerId="ADAL" clId="{19C10461-7C0B-441E-89A1-9C792495C3E4}" dt="2020-05-31T18:24:39.829" v="794" actId="478"/>
          <ac:grpSpMkLst>
            <pc:docMk/>
            <pc:sldMk cId="1464822926" sldId="263"/>
            <ac:grpSpMk id="47" creationId="{4BE86AB8-B1F9-4A4B-BA1E-C808C7193559}"/>
          </ac:grpSpMkLst>
        </pc:grpChg>
        <pc:grpChg chg="del">
          <ac:chgData name="Murray Fife" userId="2260aa3b-c9ed-4154-84c0-81b370bad254" providerId="ADAL" clId="{19C10461-7C0B-441E-89A1-9C792495C3E4}" dt="2020-05-31T18:24:39.829" v="794" actId="478"/>
          <ac:grpSpMkLst>
            <pc:docMk/>
            <pc:sldMk cId="1464822926" sldId="263"/>
            <ac:grpSpMk id="50" creationId="{DA0B286F-872B-49FD-9FC1-9FA109CA8C8C}"/>
          </ac:grpSpMkLst>
        </pc:grpChg>
        <pc:picChg chg="mod">
          <ac:chgData name="Murray Fife" userId="2260aa3b-c9ed-4154-84c0-81b370bad254" providerId="ADAL" clId="{19C10461-7C0B-441E-89A1-9C792495C3E4}" dt="2020-05-31T18:24:26.317" v="792" actId="1076"/>
          <ac:picMkLst>
            <pc:docMk/>
            <pc:sldMk cId="1464822926" sldId="263"/>
            <ac:picMk id="20" creationId="{5B1CD210-19E0-46EC-9876-E33CFF9EC14B}"/>
          </ac:picMkLst>
        </pc:picChg>
        <pc:picChg chg="mod">
          <ac:chgData name="Murray Fife" userId="2260aa3b-c9ed-4154-84c0-81b370bad254" providerId="ADAL" clId="{19C10461-7C0B-441E-89A1-9C792495C3E4}" dt="2020-05-31T18:26:57.932" v="840" actId="14826"/>
          <ac:picMkLst>
            <pc:docMk/>
            <pc:sldMk cId="1464822926" sldId="263"/>
            <ac:picMk id="25" creationId="{E757BD7F-9A14-4DE9-BB95-BEA8AE59BC4E}"/>
          </ac:picMkLst>
        </pc:picChg>
        <pc:picChg chg="mod">
          <ac:chgData name="Murray Fife" userId="2260aa3b-c9ed-4154-84c0-81b370bad254" providerId="ADAL" clId="{19C10461-7C0B-441E-89A1-9C792495C3E4}" dt="2020-05-31T18:26:32.681" v="820" actId="14826"/>
          <ac:picMkLst>
            <pc:docMk/>
            <pc:sldMk cId="1464822926" sldId="263"/>
            <ac:picMk id="29" creationId="{977CD41D-6489-4CCB-ADAE-7FABE5950BE4}"/>
          </ac:picMkLst>
        </pc:picChg>
        <pc:picChg chg="mod">
          <ac:chgData name="Murray Fife" userId="2260aa3b-c9ed-4154-84c0-81b370bad254" providerId="ADAL" clId="{19C10461-7C0B-441E-89A1-9C792495C3E4}" dt="2020-05-31T18:27:26.243" v="857" actId="14826"/>
          <ac:picMkLst>
            <pc:docMk/>
            <pc:sldMk cId="1464822926" sldId="263"/>
            <ac:picMk id="34" creationId="{0555F0A1-246B-4BCC-BFF4-7423A78E5EB2}"/>
          </ac:picMkLst>
        </pc:picChg>
        <pc:picChg chg="mod">
          <ac:chgData name="Murray Fife" userId="2260aa3b-c9ed-4154-84c0-81b370bad254" providerId="ADAL" clId="{19C10461-7C0B-441E-89A1-9C792495C3E4}" dt="2020-05-31T18:27:49.914" v="876" actId="14826"/>
          <ac:picMkLst>
            <pc:docMk/>
            <pc:sldMk cId="1464822926" sldId="263"/>
            <ac:picMk id="39" creationId="{4287331A-2133-44C5-894A-23F817F7636A}"/>
          </ac:picMkLst>
        </pc:picChg>
        <pc:cxnChg chg="add mod">
          <ac:chgData name="Murray Fife" userId="2260aa3b-c9ed-4154-84c0-81b370bad254" providerId="ADAL" clId="{19C10461-7C0B-441E-89A1-9C792495C3E4}" dt="2020-05-31T18:24:40.163" v="795"/>
          <ac:cxnSpMkLst>
            <pc:docMk/>
            <pc:sldMk cId="1464822926" sldId="263"/>
            <ac:cxnSpMk id="23" creationId="{627875E0-BDC5-447B-A1F7-C28A8DC0EBC9}"/>
          </ac:cxnSpMkLst>
        </pc:cxnChg>
        <pc:cxnChg chg="add mod">
          <ac:chgData name="Murray Fife" userId="2260aa3b-c9ed-4154-84c0-81b370bad254" providerId="ADAL" clId="{19C10461-7C0B-441E-89A1-9C792495C3E4}" dt="2020-05-31T18:24:40.163" v="795"/>
          <ac:cxnSpMkLst>
            <pc:docMk/>
            <pc:sldMk cId="1464822926" sldId="263"/>
            <ac:cxnSpMk id="27" creationId="{7E2AA626-77DB-41CB-8BCB-212892B7E81E}"/>
          </ac:cxnSpMkLst>
        </pc:cxnChg>
        <pc:cxnChg chg="add mod">
          <ac:chgData name="Murray Fife" userId="2260aa3b-c9ed-4154-84c0-81b370bad254" providerId="ADAL" clId="{19C10461-7C0B-441E-89A1-9C792495C3E4}" dt="2020-05-31T18:24:40.163" v="795"/>
          <ac:cxnSpMkLst>
            <pc:docMk/>
            <pc:sldMk cId="1464822926" sldId="263"/>
            <ac:cxnSpMk id="31" creationId="{AA1660E3-FA8D-471E-AFA9-90A0969D126A}"/>
          </ac:cxnSpMkLst>
        </pc:cxnChg>
        <pc:cxnChg chg="add mod">
          <ac:chgData name="Murray Fife" userId="2260aa3b-c9ed-4154-84c0-81b370bad254" providerId="ADAL" clId="{19C10461-7C0B-441E-89A1-9C792495C3E4}" dt="2020-05-31T18:24:40.163" v="795"/>
          <ac:cxnSpMkLst>
            <pc:docMk/>
            <pc:sldMk cId="1464822926" sldId="263"/>
            <ac:cxnSpMk id="32" creationId="{87B49E93-788D-42A5-9E6E-F7A139A147C2}"/>
          </ac:cxnSpMkLst>
        </pc:cxnChg>
        <pc:cxnChg chg="add mod">
          <ac:chgData name="Murray Fife" userId="2260aa3b-c9ed-4154-84c0-81b370bad254" providerId="ADAL" clId="{19C10461-7C0B-441E-89A1-9C792495C3E4}" dt="2020-05-31T18:24:40.163" v="795"/>
          <ac:cxnSpMkLst>
            <pc:docMk/>
            <pc:sldMk cId="1464822926" sldId="263"/>
            <ac:cxnSpMk id="36" creationId="{44341884-0C7F-4079-8930-90105DA17C48}"/>
          </ac:cxnSpMkLst>
        </pc:cxnChg>
        <pc:cxnChg chg="add mod">
          <ac:chgData name="Murray Fife" userId="2260aa3b-c9ed-4154-84c0-81b370bad254" providerId="ADAL" clId="{19C10461-7C0B-441E-89A1-9C792495C3E4}" dt="2020-05-31T18:24:40.163" v="795"/>
          <ac:cxnSpMkLst>
            <pc:docMk/>
            <pc:sldMk cId="1464822926" sldId="263"/>
            <ac:cxnSpMk id="37" creationId="{2EB5DC59-9E97-48D2-B9D3-D71C12FD4ED7}"/>
          </ac:cxnSpMkLst>
        </pc:cxnChg>
        <pc:cxnChg chg="add mod">
          <ac:chgData name="Murray Fife" userId="2260aa3b-c9ed-4154-84c0-81b370bad254" providerId="ADAL" clId="{19C10461-7C0B-441E-89A1-9C792495C3E4}" dt="2020-05-31T18:24:40.163" v="795"/>
          <ac:cxnSpMkLst>
            <pc:docMk/>
            <pc:sldMk cId="1464822926" sldId="263"/>
            <ac:cxnSpMk id="41" creationId="{0CC9CEAE-39D5-4B95-894E-9E06985C8088}"/>
          </ac:cxnSpMkLst>
        </pc:cxnChg>
        <pc:cxnChg chg="add mod">
          <ac:chgData name="Murray Fife" userId="2260aa3b-c9ed-4154-84c0-81b370bad254" providerId="ADAL" clId="{19C10461-7C0B-441E-89A1-9C792495C3E4}" dt="2020-05-31T18:24:40.163" v="795"/>
          <ac:cxnSpMkLst>
            <pc:docMk/>
            <pc:sldMk cId="1464822926" sldId="263"/>
            <ac:cxnSpMk id="42" creationId="{DB2A91AE-7756-4C20-9A2D-348EBEC0A5FF}"/>
          </ac:cxnSpMkLst>
        </pc:cxnChg>
        <pc:cxnChg chg="del mod">
          <ac:chgData name="Murray Fife" userId="2260aa3b-c9ed-4154-84c0-81b370bad254" providerId="ADAL" clId="{19C10461-7C0B-441E-89A1-9C792495C3E4}" dt="2020-05-31T18:24:39.829" v="794" actId="478"/>
          <ac:cxnSpMkLst>
            <pc:docMk/>
            <pc:sldMk cId="1464822926" sldId="263"/>
            <ac:cxnSpMk id="46" creationId="{CC540DFE-B5AD-4D6B-B14A-8AC96AA15335}"/>
          </ac:cxnSpMkLst>
        </pc:cxnChg>
        <pc:cxnChg chg="del">
          <ac:chgData name="Murray Fife" userId="2260aa3b-c9ed-4154-84c0-81b370bad254" providerId="ADAL" clId="{19C10461-7C0B-441E-89A1-9C792495C3E4}" dt="2020-05-31T18:24:39.829" v="794" actId="478"/>
          <ac:cxnSpMkLst>
            <pc:docMk/>
            <pc:sldMk cId="1464822926" sldId="263"/>
            <ac:cxnSpMk id="53" creationId="{F0D0B3B0-D55E-40F6-878C-BB0C272C1FB9}"/>
          </ac:cxnSpMkLst>
        </pc:cxnChg>
        <pc:cxnChg chg="del">
          <ac:chgData name="Murray Fife" userId="2260aa3b-c9ed-4154-84c0-81b370bad254" providerId="ADAL" clId="{19C10461-7C0B-441E-89A1-9C792495C3E4}" dt="2020-05-31T18:24:39.829" v="794" actId="478"/>
          <ac:cxnSpMkLst>
            <pc:docMk/>
            <pc:sldMk cId="1464822926" sldId="263"/>
            <ac:cxnSpMk id="54" creationId="{5D2E0CBD-A543-498E-A548-C1D6198B971B}"/>
          </ac:cxnSpMkLst>
        </pc:cxnChg>
        <pc:cxnChg chg="del">
          <ac:chgData name="Murray Fife" userId="2260aa3b-c9ed-4154-84c0-81b370bad254" providerId="ADAL" clId="{19C10461-7C0B-441E-89A1-9C792495C3E4}" dt="2020-05-31T18:24:39.829" v="794" actId="478"/>
          <ac:cxnSpMkLst>
            <pc:docMk/>
            <pc:sldMk cId="1464822926" sldId="263"/>
            <ac:cxnSpMk id="55" creationId="{D135C525-F246-4D6A-A214-F236E5118720}"/>
          </ac:cxnSpMkLst>
        </pc:cxnChg>
      </pc:sldChg>
      <pc:sldChg chg="addSp delSp modSp add del">
        <pc:chgData name="Murray Fife" userId="2260aa3b-c9ed-4154-84c0-81b370bad254" providerId="ADAL" clId="{19C10461-7C0B-441E-89A1-9C792495C3E4}" dt="2020-05-31T18:28:59.462" v="901" actId="47"/>
        <pc:sldMkLst>
          <pc:docMk/>
          <pc:sldMk cId="545075733" sldId="264"/>
        </pc:sldMkLst>
        <pc:spChg chg="mod">
          <ac:chgData name="Murray Fife" userId="2260aa3b-c9ed-4154-84c0-81b370bad254" providerId="ADAL" clId="{19C10461-7C0B-441E-89A1-9C792495C3E4}" dt="2020-05-31T18:28:28.836" v="898" actId="1076"/>
          <ac:spMkLst>
            <pc:docMk/>
            <pc:sldMk cId="545075733" sldId="264"/>
            <ac:spMk id="37" creationId="{03ACD8AA-D56D-424D-9D27-83E882AECC23}"/>
          </ac:spMkLst>
        </pc:spChg>
        <pc:grpChg chg="del">
          <ac:chgData name="Murray Fife" userId="2260aa3b-c9ed-4154-84c0-81b370bad254" providerId="ADAL" clId="{19C10461-7C0B-441E-89A1-9C792495C3E4}" dt="2020-05-31T18:28:33.203" v="900" actId="478"/>
          <ac:grpSpMkLst>
            <pc:docMk/>
            <pc:sldMk cId="545075733" sldId="264"/>
            <ac:grpSpMk id="6" creationId="{D382E916-AEE2-4EF5-B7ED-BEF7C791D44B}"/>
          </ac:grpSpMkLst>
        </pc:grpChg>
        <pc:grpChg chg="add mod">
          <ac:chgData name="Murray Fife" userId="2260aa3b-c9ed-4154-84c0-81b370bad254" providerId="ADAL" clId="{19C10461-7C0B-441E-89A1-9C792495C3E4}" dt="2020-05-31T18:28:31.453" v="899" actId="167"/>
          <ac:grpSpMkLst>
            <pc:docMk/>
            <pc:sldMk cId="545075733" sldId="264"/>
            <ac:grpSpMk id="35" creationId="{E54A2794-1EBD-4ED2-990E-2C0ED1DDEBC4}"/>
          </ac:grpSpMkLst>
        </pc:grpChg>
        <pc:picChg chg="mod">
          <ac:chgData name="Murray Fife" userId="2260aa3b-c9ed-4154-84c0-81b370bad254" providerId="ADAL" clId="{19C10461-7C0B-441E-89A1-9C792495C3E4}" dt="2020-05-31T18:28:28.836" v="898" actId="1076"/>
          <ac:picMkLst>
            <pc:docMk/>
            <pc:sldMk cId="545075733" sldId="264"/>
            <ac:picMk id="36" creationId="{A2D9323E-4011-44A8-BCCE-AFCA4CB46570}"/>
          </ac:picMkLst>
        </pc:picChg>
      </pc:sldChg>
      <pc:sldChg chg="addSp delSp modSp add mod">
        <pc:chgData name="Murray Fife" userId="2260aa3b-c9ed-4154-84c0-81b370bad254" providerId="ADAL" clId="{19C10461-7C0B-441E-89A1-9C792495C3E4}" dt="2020-05-31T18:31:40.245" v="985" actId="20577"/>
        <pc:sldMkLst>
          <pc:docMk/>
          <pc:sldMk cId="2272439003" sldId="264"/>
        </pc:sldMkLst>
        <pc:spChg chg="mod">
          <ac:chgData name="Murray Fife" userId="2260aa3b-c9ed-4154-84c0-81b370bad254" providerId="ADAL" clId="{19C10461-7C0B-441E-89A1-9C792495C3E4}" dt="2020-05-31T18:29:19.863" v="904" actId="1076"/>
          <ac:spMkLst>
            <pc:docMk/>
            <pc:sldMk cId="2272439003" sldId="264"/>
            <ac:spMk id="24" creationId="{85AD8562-8353-477B-93A8-CDF43DFDD2D1}"/>
          </ac:spMkLst>
        </pc:spChg>
        <pc:spChg chg="mod">
          <ac:chgData name="Murray Fife" userId="2260aa3b-c9ed-4154-84c0-81b370bad254" providerId="ADAL" clId="{19C10461-7C0B-441E-89A1-9C792495C3E4}" dt="2020-05-31T18:29:36.423" v="908" actId="1076"/>
          <ac:spMkLst>
            <pc:docMk/>
            <pc:sldMk cId="2272439003" sldId="264"/>
            <ac:spMk id="27" creationId="{FF396766-06C9-4DFC-AC4D-3E727B2C127A}"/>
          </ac:spMkLst>
        </pc:spChg>
        <pc:spChg chg="mod">
          <ac:chgData name="Murray Fife" userId="2260aa3b-c9ed-4154-84c0-81b370bad254" providerId="ADAL" clId="{19C10461-7C0B-441E-89A1-9C792495C3E4}" dt="2020-05-31T18:31:17.419" v="966" actId="20577"/>
          <ac:spMkLst>
            <pc:docMk/>
            <pc:sldMk cId="2272439003" sldId="264"/>
            <ac:spMk id="31" creationId="{7816BC19-2F7C-4888-8281-F2DF07BFBD55}"/>
          </ac:spMkLst>
        </pc:spChg>
        <pc:spChg chg="mod">
          <ac:chgData name="Murray Fife" userId="2260aa3b-c9ed-4154-84c0-81b370bad254" providerId="ADAL" clId="{19C10461-7C0B-441E-89A1-9C792495C3E4}" dt="2020-05-31T18:30:52.065" v="949" actId="20577"/>
          <ac:spMkLst>
            <pc:docMk/>
            <pc:sldMk cId="2272439003" sldId="264"/>
            <ac:spMk id="39" creationId="{391E1F4B-974D-492C-A43A-4864C4ADA12E}"/>
          </ac:spMkLst>
        </pc:spChg>
        <pc:spChg chg="mod">
          <ac:chgData name="Murray Fife" userId="2260aa3b-c9ed-4154-84c0-81b370bad254" providerId="ADAL" clId="{19C10461-7C0B-441E-89A1-9C792495C3E4}" dt="2020-05-31T18:31:40.245" v="985" actId="20577"/>
          <ac:spMkLst>
            <pc:docMk/>
            <pc:sldMk cId="2272439003" sldId="264"/>
            <ac:spMk id="44" creationId="{D8A89136-9626-47F1-A485-2B834AD71DAF}"/>
          </ac:spMkLst>
        </pc:spChg>
        <pc:grpChg chg="del">
          <ac:chgData name="Murray Fife" userId="2260aa3b-c9ed-4154-84c0-81b370bad254" providerId="ADAL" clId="{19C10461-7C0B-441E-89A1-9C792495C3E4}" dt="2020-05-31T18:29:23.624" v="906" actId="478"/>
          <ac:grpSpMkLst>
            <pc:docMk/>
            <pc:sldMk cId="2272439003" sldId="264"/>
            <ac:grpSpMk id="6" creationId="{D382E916-AEE2-4EF5-B7ED-BEF7C791D44B}"/>
          </ac:grpSpMkLst>
        </pc:grpChg>
        <pc:grpChg chg="del">
          <ac:chgData name="Murray Fife" userId="2260aa3b-c9ed-4154-84c0-81b370bad254" providerId="ADAL" clId="{19C10461-7C0B-441E-89A1-9C792495C3E4}" dt="2020-05-31T18:29:40.311" v="910" actId="478"/>
          <ac:grpSpMkLst>
            <pc:docMk/>
            <pc:sldMk cId="2272439003" sldId="264"/>
            <ac:grpSpMk id="10" creationId="{F5D5A33A-3D08-41A7-A968-607B0326259E}"/>
          </ac:grpSpMkLst>
        </pc:grpChg>
        <pc:grpChg chg="add del">
          <ac:chgData name="Murray Fife" userId="2260aa3b-c9ed-4154-84c0-81b370bad254" providerId="ADAL" clId="{19C10461-7C0B-441E-89A1-9C792495C3E4}" dt="2020-05-31T18:30:03.346" v="913" actId="478"/>
          <ac:grpSpMkLst>
            <pc:docMk/>
            <pc:sldMk cId="2272439003" sldId="264"/>
            <ac:grpSpMk id="16" creationId="{CBB6673C-FEFA-4529-AFF7-017DB2EDC830}"/>
          </ac:grpSpMkLst>
        </pc:grpChg>
        <pc:grpChg chg="add mod">
          <ac:chgData name="Murray Fife" userId="2260aa3b-c9ed-4154-84c0-81b370bad254" providerId="ADAL" clId="{19C10461-7C0B-441E-89A1-9C792495C3E4}" dt="2020-05-31T18:29:22.165" v="905" actId="167"/>
          <ac:grpSpMkLst>
            <pc:docMk/>
            <pc:sldMk cId="2272439003" sldId="264"/>
            <ac:grpSpMk id="22" creationId="{BD53BEF2-214A-433F-927E-9C6CE466E0A2}"/>
          </ac:grpSpMkLst>
        </pc:grpChg>
        <pc:grpChg chg="add mod">
          <ac:chgData name="Murray Fife" userId="2260aa3b-c9ed-4154-84c0-81b370bad254" providerId="ADAL" clId="{19C10461-7C0B-441E-89A1-9C792495C3E4}" dt="2020-05-31T18:29:39.144" v="909" actId="167"/>
          <ac:grpSpMkLst>
            <pc:docMk/>
            <pc:sldMk cId="2272439003" sldId="264"/>
            <ac:grpSpMk id="25" creationId="{F4ED3827-11A9-49B3-8DA4-122A9CC184FF}"/>
          </ac:grpSpMkLst>
        </pc:grpChg>
        <pc:grpChg chg="add mod">
          <ac:chgData name="Murray Fife" userId="2260aa3b-c9ed-4154-84c0-81b370bad254" providerId="ADAL" clId="{19C10461-7C0B-441E-89A1-9C792495C3E4}" dt="2020-05-31T18:31:10.099" v="950" actId="14826"/>
          <ac:grpSpMkLst>
            <pc:docMk/>
            <pc:sldMk cId="2272439003" sldId="264"/>
            <ac:grpSpMk id="29" creationId="{71D9931C-5F24-4074-A48B-59690E556CCC}"/>
          </ac:grpSpMkLst>
        </pc:grpChg>
        <pc:grpChg chg="add mod">
          <ac:chgData name="Murray Fife" userId="2260aa3b-c9ed-4154-84c0-81b370bad254" providerId="ADAL" clId="{19C10461-7C0B-441E-89A1-9C792495C3E4}" dt="2020-05-31T18:30:44.406" v="934" actId="14826"/>
          <ac:grpSpMkLst>
            <pc:docMk/>
            <pc:sldMk cId="2272439003" sldId="264"/>
            <ac:grpSpMk id="32" creationId="{CCAE0D08-9FD4-4484-9181-1E3ABFD16F4C}"/>
          </ac:grpSpMkLst>
        </pc:grpChg>
        <pc:grpChg chg="add del">
          <ac:chgData name="Murray Fife" userId="2260aa3b-c9ed-4154-84c0-81b370bad254" providerId="ADAL" clId="{19C10461-7C0B-441E-89A1-9C792495C3E4}" dt="2020-05-31T18:30:03.346" v="913" actId="478"/>
          <ac:grpSpMkLst>
            <pc:docMk/>
            <pc:sldMk cId="2272439003" sldId="264"/>
            <ac:grpSpMk id="33" creationId="{7973BA12-3FAC-4FB8-9B34-545FAA43D3B8}"/>
          </ac:grpSpMkLst>
        </pc:grpChg>
        <pc:grpChg chg="add mod">
          <ac:chgData name="Murray Fife" userId="2260aa3b-c9ed-4154-84c0-81b370bad254" providerId="ADAL" clId="{19C10461-7C0B-441E-89A1-9C792495C3E4}" dt="2020-05-31T18:31:34.496" v="967" actId="14826"/>
          <ac:grpSpMkLst>
            <pc:docMk/>
            <pc:sldMk cId="2272439003" sldId="264"/>
            <ac:grpSpMk id="42" creationId="{75BFEBD3-6606-4766-B78A-D32055BE07E8}"/>
          </ac:grpSpMkLst>
        </pc:grpChg>
        <pc:picChg chg="mod">
          <ac:chgData name="Murray Fife" userId="2260aa3b-c9ed-4154-84c0-81b370bad254" providerId="ADAL" clId="{19C10461-7C0B-441E-89A1-9C792495C3E4}" dt="2020-05-31T18:29:19.863" v="904" actId="1076"/>
          <ac:picMkLst>
            <pc:docMk/>
            <pc:sldMk cId="2272439003" sldId="264"/>
            <ac:picMk id="23" creationId="{AD503A2D-FC02-44B4-A71B-AEE9332B4E14}"/>
          </ac:picMkLst>
        </pc:picChg>
        <pc:picChg chg="mod">
          <ac:chgData name="Murray Fife" userId="2260aa3b-c9ed-4154-84c0-81b370bad254" providerId="ADAL" clId="{19C10461-7C0B-441E-89A1-9C792495C3E4}" dt="2020-05-31T18:29:36.423" v="908" actId="1076"/>
          <ac:picMkLst>
            <pc:docMk/>
            <pc:sldMk cId="2272439003" sldId="264"/>
            <ac:picMk id="26" creationId="{C660D44E-CB66-4CE3-90F5-D674E45491BD}"/>
          </ac:picMkLst>
        </pc:picChg>
        <pc:picChg chg="mod">
          <ac:chgData name="Murray Fife" userId="2260aa3b-c9ed-4154-84c0-81b370bad254" providerId="ADAL" clId="{19C10461-7C0B-441E-89A1-9C792495C3E4}" dt="2020-05-31T18:31:10.099" v="950" actId="14826"/>
          <ac:picMkLst>
            <pc:docMk/>
            <pc:sldMk cId="2272439003" sldId="264"/>
            <ac:picMk id="30" creationId="{C71AA175-63EF-4917-AFD4-1B418C2156EF}"/>
          </ac:picMkLst>
        </pc:picChg>
        <pc:picChg chg="mod">
          <ac:chgData name="Murray Fife" userId="2260aa3b-c9ed-4154-84c0-81b370bad254" providerId="ADAL" clId="{19C10461-7C0B-441E-89A1-9C792495C3E4}" dt="2020-05-31T18:30:44.406" v="934" actId="14826"/>
          <ac:picMkLst>
            <pc:docMk/>
            <pc:sldMk cId="2272439003" sldId="264"/>
            <ac:picMk id="38" creationId="{3AD67C8F-78C8-499C-BD33-9DE2B4AAE7EE}"/>
          </ac:picMkLst>
        </pc:picChg>
        <pc:picChg chg="mod">
          <ac:chgData name="Murray Fife" userId="2260aa3b-c9ed-4154-84c0-81b370bad254" providerId="ADAL" clId="{19C10461-7C0B-441E-89A1-9C792495C3E4}" dt="2020-05-31T18:31:34.496" v="967" actId="14826"/>
          <ac:picMkLst>
            <pc:docMk/>
            <pc:sldMk cId="2272439003" sldId="264"/>
            <ac:picMk id="43" creationId="{B45F695B-7A6C-4E28-B2EE-BC5A209D58E5}"/>
          </ac:picMkLst>
        </pc:picChg>
        <pc:cxnChg chg="add del">
          <ac:chgData name="Murray Fife" userId="2260aa3b-c9ed-4154-84c0-81b370bad254" providerId="ADAL" clId="{19C10461-7C0B-441E-89A1-9C792495C3E4}" dt="2020-05-31T18:29:59.536" v="912" actId="478"/>
          <ac:cxnSpMkLst>
            <pc:docMk/>
            <pc:sldMk cId="2272439003" sldId="264"/>
            <ac:cxnSpMk id="15" creationId="{6DFAA661-8B88-4C06-B216-8F8506CAA72F}"/>
          </ac:cxnSpMkLst>
        </pc:cxnChg>
        <pc:cxnChg chg="add del">
          <ac:chgData name="Murray Fife" userId="2260aa3b-c9ed-4154-84c0-81b370bad254" providerId="ADAL" clId="{19C10461-7C0B-441E-89A1-9C792495C3E4}" dt="2020-05-31T18:30:03.346" v="913" actId="478"/>
          <ac:cxnSpMkLst>
            <pc:docMk/>
            <pc:sldMk cId="2272439003" sldId="264"/>
            <ac:cxnSpMk id="21" creationId="{B299BE39-BB1B-47AB-924B-A12375BC57B2}"/>
          </ac:cxnSpMkLst>
        </pc:cxnChg>
        <pc:cxnChg chg="add mod">
          <ac:chgData name="Murray Fife" userId="2260aa3b-c9ed-4154-84c0-81b370bad254" providerId="ADAL" clId="{19C10461-7C0B-441E-89A1-9C792495C3E4}" dt="2020-05-31T18:30:07.697" v="915" actId="1076"/>
          <ac:cxnSpMkLst>
            <pc:docMk/>
            <pc:sldMk cId="2272439003" sldId="264"/>
            <ac:cxnSpMk id="28" creationId="{C8CA60C6-771B-4D44-938A-A361A4F97C1A}"/>
          </ac:cxnSpMkLst>
        </pc:cxnChg>
        <pc:cxnChg chg="add del">
          <ac:chgData name="Murray Fife" userId="2260aa3b-c9ed-4154-84c0-81b370bad254" providerId="ADAL" clId="{19C10461-7C0B-441E-89A1-9C792495C3E4}" dt="2020-05-31T18:30:03.346" v="913" actId="478"/>
          <ac:cxnSpMkLst>
            <pc:docMk/>
            <pc:sldMk cId="2272439003" sldId="264"/>
            <ac:cxnSpMk id="36" creationId="{A4BE8F2A-6B82-4930-9DF7-B94045FBA603}"/>
          </ac:cxnSpMkLst>
        </pc:cxnChg>
        <pc:cxnChg chg="add del">
          <ac:chgData name="Murray Fife" userId="2260aa3b-c9ed-4154-84c0-81b370bad254" providerId="ADAL" clId="{19C10461-7C0B-441E-89A1-9C792495C3E4}" dt="2020-05-31T18:30:03.346" v="913" actId="478"/>
          <ac:cxnSpMkLst>
            <pc:docMk/>
            <pc:sldMk cId="2272439003" sldId="264"/>
            <ac:cxnSpMk id="37" creationId="{7540405A-5234-4FC6-9B1C-5D443420C940}"/>
          </ac:cxnSpMkLst>
        </pc:cxnChg>
        <pc:cxnChg chg="add mod">
          <ac:chgData name="Murray Fife" userId="2260aa3b-c9ed-4154-84c0-81b370bad254" providerId="ADAL" clId="{19C10461-7C0B-441E-89A1-9C792495C3E4}" dt="2020-05-31T18:30:07.697" v="915" actId="1076"/>
          <ac:cxnSpMkLst>
            <pc:docMk/>
            <pc:sldMk cId="2272439003" sldId="264"/>
            <ac:cxnSpMk id="40" creationId="{7720336B-70BD-40CE-B1E9-F3DEA3C4D4F4}"/>
          </ac:cxnSpMkLst>
        </pc:cxnChg>
        <pc:cxnChg chg="add mod">
          <ac:chgData name="Murray Fife" userId="2260aa3b-c9ed-4154-84c0-81b370bad254" providerId="ADAL" clId="{19C10461-7C0B-441E-89A1-9C792495C3E4}" dt="2020-05-31T18:30:07.697" v="915" actId="1076"/>
          <ac:cxnSpMkLst>
            <pc:docMk/>
            <pc:sldMk cId="2272439003" sldId="264"/>
            <ac:cxnSpMk id="41" creationId="{C92003EA-569B-4E39-9996-12BF20AA37EF}"/>
          </ac:cxnSpMkLst>
        </pc:cxnChg>
        <pc:cxnChg chg="add mod">
          <ac:chgData name="Murray Fife" userId="2260aa3b-c9ed-4154-84c0-81b370bad254" providerId="ADAL" clId="{19C10461-7C0B-441E-89A1-9C792495C3E4}" dt="2020-05-31T18:30:07.697" v="915" actId="1076"/>
          <ac:cxnSpMkLst>
            <pc:docMk/>
            <pc:sldMk cId="2272439003" sldId="264"/>
            <ac:cxnSpMk id="45" creationId="{DBE954F4-6700-4EC7-A35D-32673DC80790}"/>
          </ac:cxnSpMkLst>
        </pc:cxnChg>
        <pc:cxnChg chg="add mod">
          <ac:chgData name="Murray Fife" userId="2260aa3b-c9ed-4154-84c0-81b370bad254" providerId="ADAL" clId="{19C10461-7C0B-441E-89A1-9C792495C3E4}" dt="2020-05-31T18:30:07.697" v="915" actId="1076"/>
          <ac:cxnSpMkLst>
            <pc:docMk/>
            <pc:sldMk cId="2272439003" sldId="264"/>
            <ac:cxnSpMk id="46" creationId="{09817AD5-CFCB-4417-8E31-8F1B2C237338}"/>
          </ac:cxnSpMkLst>
        </pc:cxnChg>
      </pc:sldChg>
      <pc:sldChg chg="addSp delSp modSp add mod">
        <pc:chgData name="Murray Fife" userId="2260aa3b-c9ed-4154-84c0-81b370bad254" providerId="ADAL" clId="{19C10461-7C0B-441E-89A1-9C792495C3E4}" dt="2020-05-31T18:33:53.451" v="1025" actId="14826"/>
        <pc:sldMkLst>
          <pc:docMk/>
          <pc:sldMk cId="623289453" sldId="265"/>
        </pc:sldMkLst>
        <pc:spChg chg="mod">
          <ac:chgData name="Murray Fife" userId="2260aa3b-c9ed-4154-84c0-81b370bad254" providerId="ADAL" clId="{19C10461-7C0B-441E-89A1-9C792495C3E4}" dt="2020-05-31T18:32:13.793" v="988" actId="1076"/>
          <ac:spMkLst>
            <pc:docMk/>
            <pc:sldMk cId="623289453" sldId="265"/>
            <ac:spMk id="37" creationId="{D5956742-8E86-4EEF-BDAC-9EDCCAF7995D}"/>
          </ac:spMkLst>
        </pc:spChg>
        <pc:spChg chg="mod">
          <ac:chgData name="Murray Fife" userId="2260aa3b-c9ed-4154-84c0-81b370bad254" providerId="ADAL" clId="{19C10461-7C0B-441E-89A1-9C792495C3E4}" dt="2020-05-31T18:32:39.275" v="992" actId="1076"/>
          <ac:spMkLst>
            <pc:docMk/>
            <pc:sldMk cId="623289453" sldId="265"/>
            <ac:spMk id="47" creationId="{D3605CF4-82D5-47C2-9DB7-480DAC34F6D4}"/>
          </ac:spMkLst>
        </pc:spChg>
        <pc:spChg chg="mod">
          <ac:chgData name="Murray Fife" userId="2260aa3b-c9ed-4154-84c0-81b370bad254" providerId="ADAL" clId="{19C10461-7C0B-441E-89A1-9C792495C3E4}" dt="2020-05-31T18:32:58.793" v="997" actId="1076"/>
          <ac:spMkLst>
            <pc:docMk/>
            <pc:sldMk cId="623289453" sldId="265"/>
            <ac:spMk id="50" creationId="{90880AAB-3EB6-4662-974B-0BAE4EDB9203}"/>
          </ac:spMkLst>
        </pc:spChg>
        <pc:spChg chg="mod">
          <ac:chgData name="Murray Fife" userId="2260aa3b-c9ed-4154-84c0-81b370bad254" providerId="ADAL" clId="{19C10461-7C0B-441E-89A1-9C792495C3E4}" dt="2020-05-31T18:33:53.451" v="1025" actId="14826"/>
          <ac:spMkLst>
            <pc:docMk/>
            <pc:sldMk cId="623289453" sldId="265"/>
            <ac:spMk id="53" creationId="{F339E9BF-4A63-4E4A-8B48-E980BCD7356C}"/>
          </ac:spMkLst>
        </pc:spChg>
        <pc:grpChg chg="del">
          <ac:chgData name="Murray Fife" userId="2260aa3b-c9ed-4154-84c0-81b370bad254" providerId="ADAL" clId="{19C10461-7C0B-441E-89A1-9C792495C3E4}" dt="2020-05-31T18:32:18.980" v="990" actId="478"/>
          <ac:grpSpMkLst>
            <pc:docMk/>
            <pc:sldMk cId="623289453" sldId="265"/>
            <ac:grpSpMk id="6" creationId="{D382E916-AEE2-4EF5-B7ED-BEF7C791D44B}"/>
          </ac:grpSpMkLst>
        </pc:grpChg>
        <pc:grpChg chg="del">
          <ac:chgData name="Murray Fife" userId="2260aa3b-c9ed-4154-84c0-81b370bad254" providerId="ADAL" clId="{19C10461-7C0B-441E-89A1-9C792495C3E4}" dt="2020-05-31T18:32:43.025" v="994" actId="478"/>
          <ac:grpSpMkLst>
            <pc:docMk/>
            <pc:sldMk cId="623289453" sldId="265"/>
            <ac:grpSpMk id="10" creationId="{F5D5A33A-3D08-41A7-A968-607B0326259E}"/>
          </ac:grpSpMkLst>
        </pc:grpChg>
        <pc:grpChg chg="del">
          <ac:chgData name="Murray Fife" userId="2260aa3b-c9ed-4154-84c0-81b370bad254" providerId="ADAL" clId="{19C10461-7C0B-441E-89A1-9C792495C3E4}" dt="2020-05-31T18:33:02.903" v="999" actId="478"/>
          <ac:grpSpMkLst>
            <pc:docMk/>
            <pc:sldMk cId="623289453" sldId="265"/>
            <ac:grpSpMk id="16" creationId="{CBB6673C-FEFA-4529-AFF7-017DB2EDC830}"/>
          </ac:grpSpMkLst>
        </pc:grpChg>
        <pc:grpChg chg="del">
          <ac:chgData name="Murray Fife" userId="2260aa3b-c9ed-4154-84c0-81b370bad254" providerId="ADAL" clId="{19C10461-7C0B-441E-89A1-9C792495C3E4}" dt="2020-05-31T18:33:34.942" v="1000" actId="478"/>
          <ac:grpSpMkLst>
            <pc:docMk/>
            <pc:sldMk cId="623289453" sldId="265"/>
            <ac:grpSpMk id="21" creationId="{091B5BDB-25D5-483F-8B51-8B9204733491}"/>
          </ac:grpSpMkLst>
        </pc:grpChg>
        <pc:grpChg chg="del">
          <ac:chgData name="Murray Fife" userId="2260aa3b-c9ed-4154-84c0-81b370bad254" providerId="ADAL" clId="{19C10461-7C0B-441E-89A1-9C792495C3E4}" dt="2020-05-31T18:33:34.942" v="1000" actId="478"/>
          <ac:grpSpMkLst>
            <pc:docMk/>
            <pc:sldMk cId="623289453" sldId="265"/>
            <ac:grpSpMk id="25" creationId="{4B62BFCF-BCD7-4382-A9D6-30DD3F0A6B2D}"/>
          </ac:grpSpMkLst>
        </pc:grpChg>
        <pc:grpChg chg="del">
          <ac:chgData name="Murray Fife" userId="2260aa3b-c9ed-4154-84c0-81b370bad254" providerId="ADAL" clId="{19C10461-7C0B-441E-89A1-9C792495C3E4}" dt="2020-05-31T18:33:34.942" v="1000" actId="478"/>
          <ac:grpSpMkLst>
            <pc:docMk/>
            <pc:sldMk cId="623289453" sldId="265"/>
            <ac:grpSpMk id="30" creationId="{CC473583-582F-4E5E-9231-58CE46018A59}"/>
          </ac:grpSpMkLst>
        </pc:grpChg>
        <pc:grpChg chg="add mod">
          <ac:chgData name="Murray Fife" userId="2260aa3b-c9ed-4154-84c0-81b370bad254" providerId="ADAL" clId="{19C10461-7C0B-441E-89A1-9C792495C3E4}" dt="2020-05-31T18:32:15.544" v="989" actId="167"/>
          <ac:grpSpMkLst>
            <pc:docMk/>
            <pc:sldMk cId="623289453" sldId="265"/>
            <ac:grpSpMk id="35" creationId="{5A979CDE-3CB9-4118-8C9F-D9F927445D59}"/>
          </ac:grpSpMkLst>
        </pc:grpChg>
        <pc:grpChg chg="del">
          <ac:chgData name="Murray Fife" userId="2260aa3b-c9ed-4154-84c0-81b370bad254" providerId="ADAL" clId="{19C10461-7C0B-441E-89A1-9C792495C3E4}" dt="2020-05-31T18:33:34.942" v="1000" actId="478"/>
          <ac:grpSpMkLst>
            <pc:docMk/>
            <pc:sldMk cId="623289453" sldId="265"/>
            <ac:grpSpMk id="40" creationId="{B47726F0-A019-4903-99D7-DDA80A0BFBA2}"/>
          </ac:grpSpMkLst>
        </pc:grpChg>
        <pc:grpChg chg="add mod">
          <ac:chgData name="Murray Fife" userId="2260aa3b-c9ed-4154-84c0-81b370bad254" providerId="ADAL" clId="{19C10461-7C0B-441E-89A1-9C792495C3E4}" dt="2020-05-31T18:32:41.883" v="993" actId="167"/>
          <ac:grpSpMkLst>
            <pc:docMk/>
            <pc:sldMk cId="623289453" sldId="265"/>
            <ac:grpSpMk id="45" creationId="{708D4CB4-5FA2-452F-81AC-62AE07A8385B}"/>
          </ac:grpSpMkLst>
        </pc:grpChg>
        <pc:grpChg chg="add mod">
          <ac:chgData name="Murray Fife" userId="2260aa3b-c9ed-4154-84c0-81b370bad254" providerId="ADAL" clId="{19C10461-7C0B-441E-89A1-9C792495C3E4}" dt="2020-05-31T18:33:01.703" v="998" actId="167"/>
          <ac:grpSpMkLst>
            <pc:docMk/>
            <pc:sldMk cId="623289453" sldId="265"/>
            <ac:grpSpMk id="48" creationId="{4D03F610-C492-4147-9AE5-6FC3FAE72CD8}"/>
          </ac:grpSpMkLst>
        </pc:grpChg>
        <pc:grpChg chg="add mod">
          <ac:chgData name="Murray Fife" userId="2260aa3b-c9ed-4154-84c0-81b370bad254" providerId="ADAL" clId="{19C10461-7C0B-441E-89A1-9C792495C3E4}" dt="2020-05-31T18:33:53.451" v="1025" actId="14826"/>
          <ac:grpSpMkLst>
            <pc:docMk/>
            <pc:sldMk cId="623289453" sldId="265"/>
            <ac:grpSpMk id="51" creationId="{50928D44-3955-4584-9ABA-56013BE7EF17}"/>
          </ac:grpSpMkLst>
        </pc:grpChg>
        <pc:picChg chg="mod">
          <ac:chgData name="Murray Fife" userId="2260aa3b-c9ed-4154-84c0-81b370bad254" providerId="ADAL" clId="{19C10461-7C0B-441E-89A1-9C792495C3E4}" dt="2020-05-31T18:32:13.793" v="988" actId="1076"/>
          <ac:picMkLst>
            <pc:docMk/>
            <pc:sldMk cId="623289453" sldId="265"/>
            <ac:picMk id="36" creationId="{7658071C-B67C-457F-BBA1-7BF2B7F2F45F}"/>
          </ac:picMkLst>
        </pc:picChg>
        <pc:picChg chg="mod">
          <ac:chgData name="Murray Fife" userId="2260aa3b-c9ed-4154-84c0-81b370bad254" providerId="ADAL" clId="{19C10461-7C0B-441E-89A1-9C792495C3E4}" dt="2020-05-31T18:32:39.275" v="992" actId="1076"/>
          <ac:picMkLst>
            <pc:docMk/>
            <pc:sldMk cId="623289453" sldId="265"/>
            <ac:picMk id="46" creationId="{82925566-A554-4714-9A87-2436760054D3}"/>
          </ac:picMkLst>
        </pc:picChg>
        <pc:picChg chg="mod">
          <ac:chgData name="Murray Fife" userId="2260aa3b-c9ed-4154-84c0-81b370bad254" providerId="ADAL" clId="{19C10461-7C0B-441E-89A1-9C792495C3E4}" dt="2020-05-31T18:32:58.793" v="997" actId="1076"/>
          <ac:picMkLst>
            <pc:docMk/>
            <pc:sldMk cId="623289453" sldId="265"/>
            <ac:picMk id="49" creationId="{E79AF93A-8E5F-4FDD-BFAC-60475DD1DCBD}"/>
          </ac:picMkLst>
        </pc:picChg>
        <pc:picChg chg="mod">
          <ac:chgData name="Murray Fife" userId="2260aa3b-c9ed-4154-84c0-81b370bad254" providerId="ADAL" clId="{19C10461-7C0B-441E-89A1-9C792495C3E4}" dt="2020-05-31T18:33:53.451" v="1025" actId="14826"/>
          <ac:picMkLst>
            <pc:docMk/>
            <pc:sldMk cId="623289453" sldId="265"/>
            <ac:picMk id="52" creationId="{51DB7A2F-C06A-4722-9F9D-2CF24B26FA78}"/>
          </ac:picMkLst>
        </pc:picChg>
        <pc:cxnChg chg="mod">
          <ac:chgData name="Murray Fife" userId="2260aa3b-c9ed-4154-84c0-81b370bad254" providerId="ADAL" clId="{19C10461-7C0B-441E-89A1-9C792495C3E4}" dt="2020-05-31T18:32:47.240" v="995" actId="14100"/>
          <ac:cxnSpMkLst>
            <pc:docMk/>
            <pc:sldMk cId="623289453" sldId="265"/>
            <ac:cxnSpMk id="14" creationId="{130436A8-639D-4E35-BB3D-20180CA95473}"/>
          </ac:cxnSpMkLst>
        </pc:cxnChg>
        <pc:cxnChg chg="del">
          <ac:chgData name="Murray Fife" userId="2260aa3b-c9ed-4154-84c0-81b370bad254" providerId="ADAL" clId="{19C10461-7C0B-441E-89A1-9C792495C3E4}" dt="2020-05-31T18:33:34.942" v="1000" actId="478"/>
          <ac:cxnSpMkLst>
            <pc:docMk/>
            <pc:sldMk cId="623289453" sldId="265"/>
            <ac:cxnSpMk id="15" creationId="{6DFAA661-8B88-4C06-B216-8F8506CAA72F}"/>
          </ac:cxnSpMkLst>
        </pc:cxnChg>
        <pc:cxnChg chg="del">
          <ac:chgData name="Murray Fife" userId="2260aa3b-c9ed-4154-84c0-81b370bad254" providerId="ADAL" clId="{19C10461-7C0B-441E-89A1-9C792495C3E4}" dt="2020-05-31T18:33:34.942" v="1000" actId="478"/>
          <ac:cxnSpMkLst>
            <pc:docMk/>
            <pc:sldMk cId="623289453" sldId="265"/>
            <ac:cxnSpMk id="28" creationId="{6E99155D-8FC8-4C4D-A3B3-751499DBD74B}"/>
          </ac:cxnSpMkLst>
        </pc:cxnChg>
        <pc:cxnChg chg="del">
          <ac:chgData name="Murray Fife" userId="2260aa3b-c9ed-4154-84c0-81b370bad254" providerId="ADAL" clId="{19C10461-7C0B-441E-89A1-9C792495C3E4}" dt="2020-05-31T18:33:34.942" v="1000" actId="478"/>
          <ac:cxnSpMkLst>
            <pc:docMk/>
            <pc:sldMk cId="623289453" sldId="265"/>
            <ac:cxnSpMk id="29" creationId="{8D1416A5-CE4F-4B1E-AB9D-12F2B6A4002D}"/>
          </ac:cxnSpMkLst>
        </pc:cxnChg>
        <pc:cxnChg chg="del">
          <ac:chgData name="Murray Fife" userId="2260aa3b-c9ed-4154-84c0-81b370bad254" providerId="ADAL" clId="{19C10461-7C0B-441E-89A1-9C792495C3E4}" dt="2020-05-31T18:33:34.942" v="1000" actId="478"/>
          <ac:cxnSpMkLst>
            <pc:docMk/>
            <pc:sldMk cId="623289453" sldId="265"/>
            <ac:cxnSpMk id="38" creationId="{1C80A549-4DE2-45F6-BB3C-CE45534006F0}"/>
          </ac:cxnSpMkLst>
        </pc:cxnChg>
        <pc:cxnChg chg="del">
          <ac:chgData name="Murray Fife" userId="2260aa3b-c9ed-4154-84c0-81b370bad254" providerId="ADAL" clId="{19C10461-7C0B-441E-89A1-9C792495C3E4}" dt="2020-05-31T18:33:34.942" v="1000" actId="478"/>
          <ac:cxnSpMkLst>
            <pc:docMk/>
            <pc:sldMk cId="623289453" sldId="265"/>
            <ac:cxnSpMk id="39" creationId="{5830499C-3B24-4BD1-945B-E5B49A54EA07}"/>
          </ac:cxnSpMkLst>
        </pc:cxnChg>
        <pc:cxnChg chg="del">
          <ac:chgData name="Murray Fife" userId="2260aa3b-c9ed-4154-84c0-81b370bad254" providerId="ADAL" clId="{19C10461-7C0B-441E-89A1-9C792495C3E4}" dt="2020-05-31T18:33:34.942" v="1000" actId="478"/>
          <ac:cxnSpMkLst>
            <pc:docMk/>
            <pc:sldMk cId="623289453" sldId="265"/>
            <ac:cxnSpMk id="43" creationId="{7CA6DC82-A9CF-4D5C-9E33-1C396D9D04B4}"/>
          </ac:cxnSpMkLst>
        </pc:cxnChg>
        <pc:cxnChg chg="del">
          <ac:chgData name="Murray Fife" userId="2260aa3b-c9ed-4154-84c0-81b370bad254" providerId="ADAL" clId="{19C10461-7C0B-441E-89A1-9C792495C3E4}" dt="2020-05-31T18:33:34.942" v="1000" actId="478"/>
          <ac:cxnSpMkLst>
            <pc:docMk/>
            <pc:sldMk cId="623289453" sldId="265"/>
            <ac:cxnSpMk id="44" creationId="{2E69808F-DDCA-4E4F-BDA1-9A32A9E2B519}"/>
          </ac:cxnSpMkLst>
        </pc:cxnChg>
        <pc:cxnChg chg="add mod">
          <ac:chgData name="Murray Fife" userId="2260aa3b-c9ed-4154-84c0-81b370bad254" providerId="ADAL" clId="{19C10461-7C0B-441E-89A1-9C792495C3E4}" dt="2020-05-31T18:33:35.303" v="1001"/>
          <ac:cxnSpMkLst>
            <pc:docMk/>
            <pc:sldMk cId="623289453" sldId="265"/>
            <ac:cxnSpMk id="54" creationId="{115E2FE5-745C-4E3E-AC94-AEFB429141C4}"/>
          </ac:cxnSpMkLst>
        </pc:cxnChg>
      </pc:sldChg>
      <pc:sldChg chg="addSp delSp modSp add mod">
        <pc:chgData name="Murray Fife" userId="2260aa3b-c9ed-4154-84c0-81b370bad254" providerId="ADAL" clId="{19C10461-7C0B-441E-89A1-9C792495C3E4}" dt="2020-05-31T18:36:30.676" v="1110" actId="20577"/>
        <pc:sldMkLst>
          <pc:docMk/>
          <pc:sldMk cId="81896390" sldId="266"/>
        </pc:sldMkLst>
        <pc:spChg chg="mod">
          <ac:chgData name="Murray Fife" userId="2260aa3b-c9ed-4154-84c0-81b370bad254" providerId="ADAL" clId="{19C10461-7C0B-441E-89A1-9C792495C3E4}" dt="2020-05-31T18:35:56.371" v="1083" actId="20577"/>
          <ac:spMkLst>
            <pc:docMk/>
            <pc:sldMk cId="81896390" sldId="266"/>
            <ac:spMk id="31" creationId="{7816BC19-2F7C-4888-8281-F2DF07BFBD55}"/>
          </ac:spMkLst>
        </pc:spChg>
        <pc:spChg chg="mod">
          <ac:chgData name="Murray Fife" userId="2260aa3b-c9ed-4154-84c0-81b370bad254" providerId="ADAL" clId="{19C10461-7C0B-441E-89A1-9C792495C3E4}" dt="2020-05-31T18:34:49.706" v="1028" actId="1076"/>
          <ac:spMkLst>
            <pc:docMk/>
            <pc:sldMk cId="81896390" sldId="266"/>
            <ac:spMk id="35" creationId="{307CCE42-8C9A-49DD-AD80-CD1D0E8BCB4B}"/>
          </ac:spMkLst>
        </pc:spChg>
        <pc:spChg chg="mod">
          <ac:chgData name="Murray Fife" userId="2260aa3b-c9ed-4154-84c0-81b370bad254" providerId="ADAL" clId="{19C10461-7C0B-441E-89A1-9C792495C3E4}" dt="2020-05-31T18:35:31.960" v="1064" actId="20577"/>
          <ac:spMkLst>
            <pc:docMk/>
            <pc:sldMk cId="81896390" sldId="266"/>
            <ac:spMk id="39" creationId="{391E1F4B-974D-492C-A43A-4864C4ADA12E}"/>
          </ac:spMkLst>
        </pc:spChg>
        <pc:spChg chg="mod">
          <ac:chgData name="Murray Fife" userId="2260aa3b-c9ed-4154-84c0-81b370bad254" providerId="ADAL" clId="{19C10461-7C0B-441E-89A1-9C792495C3E4}" dt="2020-05-31T18:36:30.676" v="1110" actId="20577"/>
          <ac:spMkLst>
            <pc:docMk/>
            <pc:sldMk cId="81896390" sldId="266"/>
            <ac:spMk id="44" creationId="{D8A89136-9626-47F1-A485-2B834AD71DAF}"/>
          </ac:spMkLst>
        </pc:spChg>
        <pc:grpChg chg="del">
          <ac:chgData name="Murray Fife" userId="2260aa3b-c9ed-4154-84c0-81b370bad254" providerId="ADAL" clId="{19C10461-7C0B-441E-89A1-9C792495C3E4}" dt="2020-05-31T18:34:53.946" v="1030" actId="478"/>
          <ac:grpSpMkLst>
            <pc:docMk/>
            <pc:sldMk cId="81896390" sldId="266"/>
            <ac:grpSpMk id="25" creationId="{F4ED3827-11A9-49B3-8DA4-122A9CC184FF}"/>
          </ac:grpSpMkLst>
        </pc:grpChg>
        <pc:grpChg chg="mod">
          <ac:chgData name="Murray Fife" userId="2260aa3b-c9ed-4154-84c0-81b370bad254" providerId="ADAL" clId="{19C10461-7C0B-441E-89A1-9C792495C3E4}" dt="2020-05-31T18:35:46.312" v="1065" actId="14826"/>
          <ac:grpSpMkLst>
            <pc:docMk/>
            <pc:sldMk cId="81896390" sldId="266"/>
            <ac:grpSpMk id="29" creationId="{71D9931C-5F24-4074-A48B-59690E556CCC}"/>
          </ac:grpSpMkLst>
        </pc:grpChg>
        <pc:grpChg chg="mod">
          <ac:chgData name="Murray Fife" userId="2260aa3b-c9ed-4154-84c0-81b370bad254" providerId="ADAL" clId="{19C10461-7C0B-441E-89A1-9C792495C3E4}" dt="2020-05-31T18:35:26.943" v="1047" actId="14826"/>
          <ac:grpSpMkLst>
            <pc:docMk/>
            <pc:sldMk cId="81896390" sldId="266"/>
            <ac:grpSpMk id="32" creationId="{CCAE0D08-9FD4-4484-9181-1E3ABFD16F4C}"/>
          </ac:grpSpMkLst>
        </pc:grpChg>
        <pc:grpChg chg="add mod">
          <ac:chgData name="Murray Fife" userId="2260aa3b-c9ed-4154-84c0-81b370bad254" providerId="ADAL" clId="{19C10461-7C0B-441E-89A1-9C792495C3E4}" dt="2020-05-31T18:34:52.736" v="1029" actId="167"/>
          <ac:grpSpMkLst>
            <pc:docMk/>
            <pc:sldMk cId="81896390" sldId="266"/>
            <ac:grpSpMk id="33" creationId="{145AC475-3C5B-4001-838B-9359788651D2}"/>
          </ac:grpSpMkLst>
        </pc:grpChg>
        <pc:grpChg chg="mod">
          <ac:chgData name="Murray Fife" userId="2260aa3b-c9ed-4154-84c0-81b370bad254" providerId="ADAL" clId="{19C10461-7C0B-441E-89A1-9C792495C3E4}" dt="2020-05-31T18:36:20.862" v="1084" actId="14826"/>
          <ac:grpSpMkLst>
            <pc:docMk/>
            <pc:sldMk cId="81896390" sldId="266"/>
            <ac:grpSpMk id="42" creationId="{75BFEBD3-6606-4766-B78A-D32055BE07E8}"/>
          </ac:grpSpMkLst>
        </pc:grpChg>
        <pc:picChg chg="mod">
          <ac:chgData name="Murray Fife" userId="2260aa3b-c9ed-4154-84c0-81b370bad254" providerId="ADAL" clId="{19C10461-7C0B-441E-89A1-9C792495C3E4}" dt="2020-05-31T18:35:46.312" v="1065" actId="14826"/>
          <ac:picMkLst>
            <pc:docMk/>
            <pc:sldMk cId="81896390" sldId="266"/>
            <ac:picMk id="30" creationId="{C71AA175-63EF-4917-AFD4-1B418C2156EF}"/>
          </ac:picMkLst>
        </pc:picChg>
        <pc:picChg chg="mod">
          <ac:chgData name="Murray Fife" userId="2260aa3b-c9ed-4154-84c0-81b370bad254" providerId="ADAL" clId="{19C10461-7C0B-441E-89A1-9C792495C3E4}" dt="2020-05-31T18:34:49.706" v="1028" actId="1076"/>
          <ac:picMkLst>
            <pc:docMk/>
            <pc:sldMk cId="81896390" sldId="266"/>
            <ac:picMk id="34" creationId="{D9BEC58F-FBA4-4ACB-B823-011B92B2F3C9}"/>
          </ac:picMkLst>
        </pc:picChg>
        <pc:picChg chg="mod">
          <ac:chgData name="Murray Fife" userId="2260aa3b-c9ed-4154-84c0-81b370bad254" providerId="ADAL" clId="{19C10461-7C0B-441E-89A1-9C792495C3E4}" dt="2020-05-31T18:35:26.943" v="1047" actId="14826"/>
          <ac:picMkLst>
            <pc:docMk/>
            <pc:sldMk cId="81896390" sldId="266"/>
            <ac:picMk id="38" creationId="{3AD67C8F-78C8-499C-BD33-9DE2B4AAE7EE}"/>
          </ac:picMkLst>
        </pc:picChg>
        <pc:picChg chg="mod">
          <ac:chgData name="Murray Fife" userId="2260aa3b-c9ed-4154-84c0-81b370bad254" providerId="ADAL" clId="{19C10461-7C0B-441E-89A1-9C792495C3E4}" dt="2020-05-31T18:36:20.862" v="1084" actId="14826"/>
          <ac:picMkLst>
            <pc:docMk/>
            <pc:sldMk cId="81896390" sldId="266"/>
            <ac:picMk id="43" creationId="{B45F695B-7A6C-4E28-B2EE-BC5A209D58E5}"/>
          </ac:picMkLst>
        </pc:picChg>
      </pc:sldChg>
      <pc:sldChg chg="addSp delSp modSp add mod">
        <pc:chgData name="Murray Fife" userId="2260aa3b-c9ed-4154-84c0-81b370bad254" providerId="ADAL" clId="{19C10461-7C0B-441E-89A1-9C792495C3E4}" dt="2020-05-31T18:39:02.415" v="1180" actId="20577"/>
        <pc:sldMkLst>
          <pc:docMk/>
          <pc:sldMk cId="1085222181" sldId="267"/>
        </pc:sldMkLst>
        <pc:spChg chg="mod">
          <ac:chgData name="Murray Fife" userId="2260aa3b-c9ed-4154-84c0-81b370bad254" providerId="ADAL" clId="{19C10461-7C0B-441E-89A1-9C792495C3E4}" dt="2020-05-31T18:37:04.704" v="1114" actId="1076"/>
          <ac:spMkLst>
            <pc:docMk/>
            <pc:sldMk cId="1085222181" sldId="267"/>
            <ac:spMk id="22" creationId="{99DBB15A-CBD2-4CA9-95E2-BD2226DB0380}"/>
          </ac:spMkLst>
        </pc:spChg>
        <pc:spChg chg="mod">
          <ac:chgData name="Murray Fife" userId="2260aa3b-c9ed-4154-84c0-81b370bad254" providerId="ADAL" clId="{19C10461-7C0B-441E-89A1-9C792495C3E4}" dt="2020-05-31T18:37:19.472" v="1118" actId="1076"/>
          <ac:spMkLst>
            <pc:docMk/>
            <pc:sldMk cId="1085222181" sldId="267"/>
            <ac:spMk id="26" creationId="{3126ED01-E95E-402F-9470-33D3566C4443}"/>
          </ac:spMkLst>
        </pc:spChg>
        <pc:spChg chg="mod">
          <ac:chgData name="Murray Fife" userId="2260aa3b-c9ed-4154-84c0-81b370bad254" providerId="ADAL" clId="{19C10461-7C0B-441E-89A1-9C792495C3E4}" dt="2020-05-31T18:38:33.045" v="1151" actId="20577"/>
          <ac:spMkLst>
            <pc:docMk/>
            <pc:sldMk cId="1085222181" sldId="267"/>
            <ac:spMk id="30" creationId="{DAB7C3D1-5B7A-4297-86D2-9318FD65BC02}"/>
          </ac:spMkLst>
        </pc:spChg>
        <pc:spChg chg="mod">
          <ac:chgData name="Murray Fife" userId="2260aa3b-c9ed-4154-84c0-81b370bad254" providerId="ADAL" clId="{19C10461-7C0B-441E-89A1-9C792495C3E4}" dt="2020-05-31T18:39:02.415" v="1180" actId="20577"/>
          <ac:spMkLst>
            <pc:docMk/>
            <pc:sldMk cId="1085222181" sldId="267"/>
            <ac:spMk id="33" creationId="{47CFC512-A3EA-4947-912F-D07C6F373124}"/>
          </ac:spMkLst>
        </pc:spChg>
        <pc:grpChg chg="add mod">
          <ac:chgData name="Murray Fife" userId="2260aa3b-c9ed-4154-84c0-81b370bad254" providerId="ADAL" clId="{19C10461-7C0B-441E-89A1-9C792495C3E4}" dt="2020-05-31T18:37:06.544" v="1115" actId="167"/>
          <ac:grpSpMkLst>
            <pc:docMk/>
            <pc:sldMk cId="1085222181" sldId="267"/>
            <ac:grpSpMk id="20" creationId="{A6EAC745-08F5-4C3C-BABD-4E8F18202467}"/>
          </ac:grpSpMkLst>
        </pc:grpChg>
        <pc:grpChg chg="add mod">
          <ac:chgData name="Murray Fife" userId="2260aa3b-c9ed-4154-84c0-81b370bad254" providerId="ADAL" clId="{19C10461-7C0B-441E-89A1-9C792495C3E4}" dt="2020-05-31T18:37:21.856" v="1119" actId="167"/>
          <ac:grpSpMkLst>
            <pc:docMk/>
            <pc:sldMk cId="1085222181" sldId="267"/>
            <ac:grpSpMk id="23" creationId="{21F219E7-6644-42AF-909C-A6E4B9A2A5F6}"/>
          </ac:grpSpMkLst>
        </pc:grpChg>
        <pc:grpChg chg="add mod">
          <ac:chgData name="Murray Fife" userId="2260aa3b-c9ed-4154-84c0-81b370bad254" providerId="ADAL" clId="{19C10461-7C0B-441E-89A1-9C792495C3E4}" dt="2020-05-31T18:38:18.639" v="1135" actId="14826"/>
          <ac:grpSpMkLst>
            <pc:docMk/>
            <pc:sldMk cId="1085222181" sldId="267"/>
            <ac:grpSpMk id="28" creationId="{56D332CF-8590-4C4A-A44F-FC1FE2491156}"/>
          </ac:grpSpMkLst>
        </pc:grpChg>
        <pc:grpChg chg="add mod">
          <ac:chgData name="Murray Fife" userId="2260aa3b-c9ed-4154-84c0-81b370bad254" providerId="ADAL" clId="{19C10461-7C0B-441E-89A1-9C792495C3E4}" dt="2020-05-31T18:38:51.237" v="1152" actId="14826"/>
          <ac:grpSpMkLst>
            <pc:docMk/>
            <pc:sldMk cId="1085222181" sldId="267"/>
            <ac:grpSpMk id="31" creationId="{0591F512-AE94-4534-8E68-9C5A74F1AB89}"/>
          </ac:grpSpMkLst>
        </pc:grpChg>
        <pc:grpChg chg="del">
          <ac:chgData name="Murray Fife" userId="2260aa3b-c9ed-4154-84c0-81b370bad254" providerId="ADAL" clId="{19C10461-7C0B-441E-89A1-9C792495C3E4}" dt="2020-05-31T18:37:07.730" v="1116" actId="478"/>
          <ac:grpSpMkLst>
            <pc:docMk/>
            <pc:sldMk cId="1085222181" sldId="267"/>
            <ac:grpSpMk id="45" creationId="{708D4CB4-5FA2-452F-81AC-62AE07A8385B}"/>
          </ac:grpSpMkLst>
        </pc:grpChg>
        <pc:grpChg chg="del">
          <ac:chgData name="Murray Fife" userId="2260aa3b-c9ed-4154-84c0-81b370bad254" providerId="ADAL" clId="{19C10461-7C0B-441E-89A1-9C792495C3E4}" dt="2020-05-31T18:37:23.062" v="1120" actId="478"/>
          <ac:grpSpMkLst>
            <pc:docMk/>
            <pc:sldMk cId="1085222181" sldId="267"/>
            <ac:grpSpMk id="48" creationId="{4D03F610-C492-4147-9AE5-6FC3FAE72CD8}"/>
          </ac:grpSpMkLst>
        </pc:grpChg>
        <pc:grpChg chg="del">
          <ac:chgData name="Murray Fife" userId="2260aa3b-c9ed-4154-84c0-81b370bad254" providerId="ADAL" clId="{19C10461-7C0B-441E-89A1-9C792495C3E4}" dt="2020-05-31T18:37:45.305" v="1124" actId="478"/>
          <ac:grpSpMkLst>
            <pc:docMk/>
            <pc:sldMk cId="1085222181" sldId="267"/>
            <ac:grpSpMk id="51" creationId="{50928D44-3955-4584-9ABA-56013BE7EF17}"/>
          </ac:grpSpMkLst>
        </pc:grpChg>
        <pc:picChg chg="mod">
          <ac:chgData name="Murray Fife" userId="2260aa3b-c9ed-4154-84c0-81b370bad254" providerId="ADAL" clId="{19C10461-7C0B-441E-89A1-9C792495C3E4}" dt="2020-05-31T18:37:04.704" v="1114" actId="1076"/>
          <ac:picMkLst>
            <pc:docMk/>
            <pc:sldMk cId="1085222181" sldId="267"/>
            <ac:picMk id="21" creationId="{BB286926-1BF0-4B50-9F5A-571DF877EF41}"/>
          </ac:picMkLst>
        </pc:picChg>
        <pc:picChg chg="mod">
          <ac:chgData name="Murray Fife" userId="2260aa3b-c9ed-4154-84c0-81b370bad254" providerId="ADAL" clId="{19C10461-7C0B-441E-89A1-9C792495C3E4}" dt="2020-05-31T18:37:19.472" v="1118" actId="1076"/>
          <ac:picMkLst>
            <pc:docMk/>
            <pc:sldMk cId="1085222181" sldId="267"/>
            <ac:picMk id="25" creationId="{26694DB7-1CA2-43DC-A439-20D34991C6F4}"/>
          </ac:picMkLst>
        </pc:picChg>
        <pc:picChg chg="mod">
          <ac:chgData name="Murray Fife" userId="2260aa3b-c9ed-4154-84c0-81b370bad254" providerId="ADAL" clId="{19C10461-7C0B-441E-89A1-9C792495C3E4}" dt="2020-05-31T18:38:18.639" v="1135" actId="14826"/>
          <ac:picMkLst>
            <pc:docMk/>
            <pc:sldMk cId="1085222181" sldId="267"/>
            <ac:picMk id="29" creationId="{8539FC61-1D5E-45C5-996E-3B013FC3D899}"/>
          </ac:picMkLst>
        </pc:picChg>
        <pc:picChg chg="mod">
          <ac:chgData name="Murray Fife" userId="2260aa3b-c9ed-4154-84c0-81b370bad254" providerId="ADAL" clId="{19C10461-7C0B-441E-89A1-9C792495C3E4}" dt="2020-05-31T18:38:51.237" v="1152" actId="14826"/>
          <ac:picMkLst>
            <pc:docMk/>
            <pc:sldMk cId="1085222181" sldId="267"/>
            <ac:picMk id="32" creationId="{4B900BA5-0DCE-46B4-B6E1-DFDE4D23956D}"/>
          </ac:picMkLst>
        </pc:picChg>
        <pc:cxnChg chg="del">
          <ac:chgData name="Murray Fife" userId="2260aa3b-c9ed-4154-84c0-81b370bad254" providerId="ADAL" clId="{19C10461-7C0B-441E-89A1-9C792495C3E4}" dt="2020-05-31T18:37:45.305" v="1124" actId="478"/>
          <ac:cxnSpMkLst>
            <pc:docMk/>
            <pc:sldMk cId="1085222181" sldId="267"/>
            <ac:cxnSpMk id="24" creationId="{73AB8E86-DC8D-4A66-AE0C-B5B8F99D8516}"/>
          </ac:cxnSpMkLst>
        </pc:cxnChg>
        <pc:cxnChg chg="add mod">
          <ac:chgData name="Murray Fife" userId="2260aa3b-c9ed-4154-84c0-81b370bad254" providerId="ADAL" clId="{19C10461-7C0B-441E-89A1-9C792495C3E4}" dt="2020-05-31T18:37:45.804" v="1125"/>
          <ac:cxnSpMkLst>
            <pc:docMk/>
            <pc:sldMk cId="1085222181" sldId="267"/>
            <ac:cxnSpMk id="27" creationId="{CE11DD38-63D3-4162-8833-28D82918AE21}"/>
          </ac:cxnSpMkLst>
        </pc:cxnChg>
        <pc:cxnChg chg="add mod">
          <ac:chgData name="Murray Fife" userId="2260aa3b-c9ed-4154-84c0-81b370bad254" providerId="ADAL" clId="{19C10461-7C0B-441E-89A1-9C792495C3E4}" dt="2020-05-31T18:37:45.804" v="1125"/>
          <ac:cxnSpMkLst>
            <pc:docMk/>
            <pc:sldMk cId="1085222181" sldId="267"/>
            <ac:cxnSpMk id="34" creationId="{A018506C-D6B9-47D9-9F01-596FE7F47401}"/>
          </ac:cxnSpMkLst>
        </pc:cxnChg>
        <pc:cxnChg chg="add mod">
          <ac:chgData name="Murray Fife" userId="2260aa3b-c9ed-4154-84c0-81b370bad254" providerId="ADAL" clId="{19C10461-7C0B-441E-89A1-9C792495C3E4}" dt="2020-05-31T18:37:45.804" v="1125"/>
          <ac:cxnSpMkLst>
            <pc:docMk/>
            <pc:sldMk cId="1085222181" sldId="267"/>
            <ac:cxnSpMk id="38" creationId="{F3A55730-F57C-4695-A1DC-2DC8126F5C48}"/>
          </ac:cxnSpMkLst>
        </pc:cxnChg>
        <pc:cxnChg chg="add mod">
          <ac:chgData name="Murray Fife" userId="2260aa3b-c9ed-4154-84c0-81b370bad254" providerId="ADAL" clId="{19C10461-7C0B-441E-89A1-9C792495C3E4}" dt="2020-05-31T18:37:45.804" v="1125"/>
          <ac:cxnSpMkLst>
            <pc:docMk/>
            <pc:sldMk cId="1085222181" sldId="267"/>
            <ac:cxnSpMk id="39" creationId="{B08BEE3E-E55D-45F6-97E5-5EE782BABC06}"/>
          </ac:cxnSpMkLst>
        </pc:cxnChg>
        <pc:cxnChg chg="del">
          <ac:chgData name="Murray Fife" userId="2260aa3b-c9ed-4154-84c0-81b370bad254" providerId="ADAL" clId="{19C10461-7C0B-441E-89A1-9C792495C3E4}" dt="2020-05-31T18:37:45.305" v="1124" actId="478"/>
          <ac:cxnSpMkLst>
            <pc:docMk/>
            <pc:sldMk cId="1085222181" sldId="267"/>
            <ac:cxnSpMk id="54" creationId="{115E2FE5-745C-4E3E-AC94-AEFB429141C4}"/>
          </ac:cxnSpMkLst>
        </pc:cxnChg>
      </pc:sldChg>
      <pc:sldChg chg="addSp delSp modSp add del mod">
        <pc:chgData name="Murray Fife" userId="2260aa3b-c9ed-4154-84c0-81b370bad254" providerId="ADAL" clId="{19C10461-7C0B-441E-89A1-9C792495C3E4}" dt="2020-05-31T19:36:41.441" v="2197" actId="47"/>
        <pc:sldMkLst>
          <pc:docMk/>
          <pc:sldMk cId="638268806" sldId="268"/>
        </pc:sldMkLst>
        <pc:spChg chg="mod">
          <ac:chgData name="Murray Fife" userId="2260aa3b-c9ed-4154-84c0-81b370bad254" providerId="ADAL" clId="{19C10461-7C0B-441E-89A1-9C792495C3E4}" dt="2020-05-31T18:39:31.058" v="1183" actId="1076"/>
          <ac:spMkLst>
            <pc:docMk/>
            <pc:sldMk cId="638268806" sldId="268"/>
            <ac:spMk id="42" creationId="{1748CB6E-3A70-44AF-8CC9-CE4AFC284EBE}"/>
          </ac:spMkLst>
        </pc:spChg>
        <pc:spChg chg="mod">
          <ac:chgData name="Murray Fife" userId="2260aa3b-c9ed-4154-84c0-81b370bad254" providerId="ADAL" clId="{19C10461-7C0B-441E-89A1-9C792495C3E4}" dt="2020-05-31T18:40:11.087" v="1210" actId="20577"/>
          <ac:spMkLst>
            <pc:docMk/>
            <pc:sldMk cId="638268806" sldId="268"/>
            <ac:spMk id="45" creationId="{ABC8319F-5753-4B99-B875-08DD6B60C0C7}"/>
          </ac:spMkLst>
        </pc:spChg>
        <pc:grpChg chg="del">
          <ac:chgData name="Murray Fife" userId="2260aa3b-c9ed-4154-84c0-81b370bad254" providerId="ADAL" clId="{19C10461-7C0B-441E-89A1-9C792495C3E4}" dt="2020-05-31T18:39:35.423" v="1185" actId="478"/>
          <ac:grpSpMkLst>
            <pc:docMk/>
            <pc:sldMk cId="638268806" sldId="268"/>
            <ac:grpSpMk id="23" creationId="{21F219E7-6644-42AF-909C-A6E4B9A2A5F6}"/>
          </ac:grpSpMkLst>
        </pc:grpChg>
        <pc:grpChg chg="del">
          <ac:chgData name="Murray Fife" userId="2260aa3b-c9ed-4154-84c0-81b370bad254" providerId="ADAL" clId="{19C10461-7C0B-441E-89A1-9C792495C3E4}" dt="2020-05-31T18:39:44.270" v="1186" actId="478"/>
          <ac:grpSpMkLst>
            <pc:docMk/>
            <pc:sldMk cId="638268806" sldId="268"/>
            <ac:grpSpMk id="28" creationId="{56D332CF-8590-4C4A-A44F-FC1FE2491156}"/>
          </ac:grpSpMkLst>
        </pc:grpChg>
        <pc:grpChg chg="del">
          <ac:chgData name="Murray Fife" userId="2260aa3b-c9ed-4154-84c0-81b370bad254" providerId="ADAL" clId="{19C10461-7C0B-441E-89A1-9C792495C3E4}" dt="2020-05-31T18:39:44.270" v="1186" actId="478"/>
          <ac:grpSpMkLst>
            <pc:docMk/>
            <pc:sldMk cId="638268806" sldId="268"/>
            <ac:grpSpMk id="31" creationId="{0591F512-AE94-4534-8E68-9C5A74F1AB89}"/>
          </ac:grpSpMkLst>
        </pc:grpChg>
        <pc:grpChg chg="add mod">
          <ac:chgData name="Murray Fife" userId="2260aa3b-c9ed-4154-84c0-81b370bad254" providerId="ADAL" clId="{19C10461-7C0B-441E-89A1-9C792495C3E4}" dt="2020-05-31T18:39:34.291" v="1184" actId="167"/>
          <ac:grpSpMkLst>
            <pc:docMk/>
            <pc:sldMk cId="638268806" sldId="268"/>
            <ac:grpSpMk id="40" creationId="{58E88B12-E6CA-446C-B36A-FACDC7F5A208}"/>
          </ac:grpSpMkLst>
        </pc:grpChg>
        <pc:grpChg chg="add mod">
          <ac:chgData name="Murray Fife" userId="2260aa3b-c9ed-4154-84c0-81b370bad254" providerId="ADAL" clId="{19C10461-7C0B-441E-89A1-9C792495C3E4}" dt="2020-05-31T18:40:06.446" v="1194" actId="14826"/>
          <ac:grpSpMkLst>
            <pc:docMk/>
            <pc:sldMk cId="638268806" sldId="268"/>
            <ac:grpSpMk id="43" creationId="{C482C824-43E2-4A7D-9C9E-1D474D1CDFD4}"/>
          </ac:grpSpMkLst>
        </pc:grpChg>
        <pc:picChg chg="mod">
          <ac:chgData name="Murray Fife" userId="2260aa3b-c9ed-4154-84c0-81b370bad254" providerId="ADAL" clId="{19C10461-7C0B-441E-89A1-9C792495C3E4}" dt="2020-05-31T18:39:31.058" v="1183" actId="1076"/>
          <ac:picMkLst>
            <pc:docMk/>
            <pc:sldMk cId="638268806" sldId="268"/>
            <ac:picMk id="41" creationId="{FBE0CAAE-9FD3-4F65-AA0B-273A74C6B063}"/>
          </ac:picMkLst>
        </pc:picChg>
        <pc:picChg chg="mod">
          <ac:chgData name="Murray Fife" userId="2260aa3b-c9ed-4154-84c0-81b370bad254" providerId="ADAL" clId="{19C10461-7C0B-441E-89A1-9C792495C3E4}" dt="2020-05-31T18:40:06.446" v="1194" actId="14826"/>
          <ac:picMkLst>
            <pc:docMk/>
            <pc:sldMk cId="638268806" sldId="268"/>
            <ac:picMk id="44" creationId="{B5B26F6B-92C0-4D49-914A-0A452DFCE1A0}"/>
          </ac:picMkLst>
        </pc:picChg>
        <pc:cxnChg chg="del">
          <ac:chgData name="Murray Fife" userId="2260aa3b-c9ed-4154-84c0-81b370bad254" providerId="ADAL" clId="{19C10461-7C0B-441E-89A1-9C792495C3E4}" dt="2020-05-31T18:39:44.270" v="1186" actId="478"/>
          <ac:cxnSpMkLst>
            <pc:docMk/>
            <pc:sldMk cId="638268806" sldId="268"/>
            <ac:cxnSpMk id="27" creationId="{CE11DD38-63D3-4162-8833-28D82918AE21}"/>
          </ac:cxnSpMkLst>
        </pc:cxnChg>
        <pc:cxnChg chg="del">
          <ac:chgData name="Murray Fife" userId="2260aa3b-c9ed-4154-84c0-81b370bad254" providerId="ADAL" clId="{19C10461-7C0B-441E-89A1-9C792495C3E4}" dt="2020-05-31T18:39:44.270" v="1186" actId="478"/>
          <ac:cxnSpMkLst>
            <pc:docMk/>
            <pc:sldMk cId="638268806" sldId="268"/>
            <ac:cxnSpMk id="34" creationId="{A018506C-D6B9-47D9-9F01-596FE7F47401}"/>
          </ac:cxnSpMkLst>
        </pc:cxnChg>
        <pc:cxnChg chg="del">
          <ac:chgData name="Murray Fife" userId="2260aa3b-c9ed-4154-84c0-81b370bad254" providerId="ADAL" clId="{19C10461-7C0B-441E-89A1-9C792495C3E4}" dt="2020-05-31T18:39:44.270" v="1186" actId="478"/>
          <ac:cxnSpMkLst>
            <pc:docMk/>
            <pc:sldMk cId="638268806" sldId="268"/>
            <ac:cxnSpMk id="38" creationId="{F3A55730-F57C-4695-A1DC-2DC8126F5C48}"/>
          </ac:cxnSpMkLst>
        </pc:cxnChg>
        <pc:cxnChg chg="del">
          <ac:chgData name="Murray Fife" userId="2260aa3b-c9ed-4154-84c0-81b370bad254" providerId="ADAL" clId="{19C10461-7C0B-441E-89A1-9C792495C3E4}" dt="2020-05-31T18:39:44.270" v="1186" actId="478"/>
          <ac:cxnSpMkLst>
            <pc:docMk/>
            <pc:sldMk cId="638268806" sldId="268"/>
            <ac:cxnSpMk id="39" creationId="{B08BEE3E-E55D-45F6-97E5-5EE782BABC06}"/>
          </ac:cxnSpMkLst>
        </pc:cxnChg>
        <pc:cxnChg chg="add mod">
          <ac:chgData name="Murray Fife" userId="2260aa3b-c9ed-4154-84c0-81b370bad254" providerId="ADAL" clId="{19C10461-7C0B-441E-89A1-9C792495C3E4}" dt="2020-05-31T18:39:44.604" v="1187"/>
          <ac:cxnSpMkLst>
            <pc:docMk/>
            <pc:sldMk cId="638268806" sldId="268"/>
            <ac:cxnSpMk id="46" creationId="{5D79F650-7BF7-48EA-AB61-D277A321BEF1}"/>
          </ac:cxnSpMkLst>
        </pc:cxnChg>
      </pc:sldChg>
      <pc:sldChg chg="addSp delSp modSp add mod">
        <pc:chgData name="Murray Fife" userId="2260aa3b-c9ed-4154-84c0-81b370bad254" providerId="ADAL" clId="{19C10461-7C0B-441E-89A1-9C792495C3E4}" dt="2020-05-31T18:41:52.639" v="1234" actId="20577"/>
        <pc:sldMkLst>
          <pc:docMk/>
          <pc:sldMk cId="3808570958" sldId="269"/>
        </pc:sldMkLst>
        <pc:spChg chg="mod">
          <ac:chgData name="Murray Fife" userId="2260aa3b-c9ed-4154-84c0-81b370bad254" providerId="ADAL" clId="{19C10461-7C0B-441E-89A1-9C792495C3E4}" dt="2020-05-31T18:41:52.639" v="1234" actId="20577"/>
          <ac:spMkLst>
            <pc:docMk/>
            <pc:sldMk cId="3808570958" sldId="269"/>
            <ac:spMk id="12" creationId="{338D98BB-C205-4A2A-9FFA-5DA338E00211}"/>
          </ac:spMkLst>
        </pc:spChg>
        <pc:spChg chg="mod">
          <ac:chgData name="Murray Fife" userId="2260aa3b-c9ed-4154-84c0-81b370bad254" providerId="ADAL" clId="{19C10461-7C0B-441E-89A1-9C792495C3E4}" dt="2020-05-31T18:41:18.708" v="1213" actId="1076"/>
          <ac:spMkLst>
            <pc:docMk/>
            <pc:sldMk cId="3808570958" sldId="269"/>
            <ac:spMk id="17" creationId="{0D2A9D89-02EC-490D-910A-091CB3AFAB61}"/>
          </ac:spMkLst>
        </pc:spChg>
        <pc:grpChg chg="del">
          <ac:chgData name="Murray Fife" userId="2260aa3b-c9ed-4154-84c0-81b370bad254" providerId="ADAL" clId="{19C10461-7C0B-441E-89A1-9C792495C3E4}" dt="2020-05-31T18:41:22.370" v="1215" actId="478"/>
          <ac:grpSpMkLst>
            <pc:docMk/>
            <pc:sldMk cId="3808570958" sldId="269"/>
            <ac:grpSpMk id="6" creationId="{D382E916-AEE2-4EF5-B7ED-BEF7C791D44B}"/>
          </ac:grpSpMkLst>
        </pc:grpChg>
        <pc:grpChg chg="mod">
          <ac:chgData name="Murray Fife" userId="2260aa3b-c9ed-4154-84c0-81b370bad254" providerId="ADAL" clId="{19C10461-7C0B-441E-89A1-9C792495C3E4}" dt="2020-05-31T18:41:47.670" v="1221" actId="14826"/>
          <ac:grpSpMkLst>
            <pc:docMk/>
            <pc:sldMk cId="3808570958" sldId="269"/>
            <ac:grpSpMk id="10" creationId="{F5D5A33A-3D08-41A7-A968-607B0326259E}"/>
          </ac:grpSpMkLst>
        </pc:grpChg>
        <pc:grpChg chg="add mod">
          <ac:chgData name="Murray Fife" userId="2260aa3b-c9ed-4154-84c0-81b370bad254" providerId="ADAL" clId="{19C10461-7C0B-441E-89A1-9C792495C3E4}" dt="2020-05-31T18:41:21.144" v="1214" actId="167"/>
          <ac:grpSpMkLst>
            <pc:docMk/>
            <pc:sldMk cId="3808570958" sldId="269"/>
            <ac:grpSpMk id="13" creationId="{750A5E84-589D-450A-9FAA-2AC13CF41CDC}"/>
          </ac:grpSpMkLst>
        </pc:grpChg>
        <pc:picChg chg="mod">
          <ac:chgData name="Murray Fife" userId="2260aa3b-c9ed-4154-84c0-81b370bad254" providerId="ADAL" clId="{19C10461-7C0B-441E-89A1-9C792495C3E4}" dt="2020-05-31T18:41:47.670" v="1221" actId="14826"/>
          <ac:picMkLst>
            <pc:docMk/>
            <pc:sldMk cId="3808570958" sldId="269"/>
            <ac:picMk id="11" creationId="{5E12B5B6-70DB-4E44-80BB-71E5565CD91D}"/>
          </ac:picMkLst>
        </pc:picChg>
        <pc:picChg chg="mod">
          <ac:chgData name="Murray Fife" userId="2260aa3b-c9ed-4154-84c0-81b370bad254" providerId="ADAL" clId="{19C10461-7C0B-441E-89A1-9C792495C3E4}" dt="2020-05-31T18:41:18.708" v="1213" actId="1076"/>
          <ac:picMkLst>
            <pc:docMk/>
            <pc:sldMk cId="3808570958" sldId="269"/>
            <ac:picMk id="16" creationId="{DDB8FC45-C0A2-42E3-B1F2-05B10BFBA249}"/>
          </ac:picMkLst>
        </pc:picChg>
      </pc:sldChg>
      <pc:sldChg chg="addSp delSp modSp add mod ord">
        <pc:chgData name="Murray Fife" userId="2260aa3b-c9ed-4154-84c0-81b370bad254" providerId="ADAL" clId="{19C10461-7C0B-441E-89A1-9C792495C3E4}" dt="2020-05-31T18:54:32.931" v="1484" actId="20578"/>
        <pc:sldMkLst>
          <pc:docMk/>
          <pc:sldMk cId="1476604097" sldId="270"/>
        </pc:sldMkLst>
        <pc:spChg chg="mod">
          <ac:chgData name="Murray Fife" userId="2260aa3b-c9ed-4154-84c0-81b370bad254" providerId="ADAL" clId="{19C10461-7C0B-441E-89A1-9C792495C3E4}" dt="2020-05-31T18:44:23.627" v="1306" actId="20577"/>
          <ac:spMkLst>
            <pc:docMk/>
            <pc:sldMk cId="1476604097" sldId="270"/>
            <ac:spMk id="31" creationId="{7816BC19-2F7C-4888-8281-F2DF07BFBD55}"/>
          </ac:spMkLst>
        </pc:spChg>
        <pc:spChg chg="mod">
          <ac:chgData name="Murray Fife" userId="2260aa3b-c9ed-4154-84c0-81b370bad254" providerId="ADAL" clId="{19C10461-7C0B-441E-89A1-9C792495C3E4}" dt="2020-05-31T18:42:17.820" v="1237" actId="1076"/>
          <ac:spMkLst>
            <pc:docMk/>
            <pc:sldMk cId="1476604097" sldId="270"/>
            <ac:spMk id="37" creationId="{0153C83D-083C-4CBD-A197-0C0F19666702}"/>
          </ac:spMkLst>
        </pc:spChg>
        <pc:spChg chg="mod">
          <ac:chgData name="Murray Fife" userId="2260aa3b-c9ed-4154-84c0-81b370bad254" providerId="ADAL" clId="{19C10461-7C0B-441E-89A1-9C792495C3E4}" dt="2020-05-31T18:43:52.307" v="1282" actId="20577"/>
          <ac:spMkLst>
            <pc:docMk/>
            <pc:sldMk cId="1476604097" sldId="270"/>
            <ac:spMk id="39" creationId="{391E1F4B-974D-492C-A43A-4864C4ADA12E}"/>
          </ac:spMkLst>
        </pc:spChg>
        <pc:spChg chg="mod">
          <ac:chgData name="Murray Fife" userId="2260aa3b-c9ed-4154-84c0-81b370bad254" providerId="ADAL" clId="{19C10461-7C0B-441E-89A1-9C792495C3E4}" dt="2020-05-31T18:44:48.587" v="1330" actId="20577"/>
          <ac:spMkLst>
            <pc:docMk/>
            <pc:sldMk cId="1476604097" sldId="270"/>
            <ac:spMk id="44" creationId="{D8A89136-9626-47F1-A485-2B834AD71DAF}"/>
          </ac:spMkLst>
        </pc:spChg>
        <pc:spChg chg="mod">
          <ac:chgData name="Murray Fife" userId="2260aa3b-c9ed-4154-84c0-81b370bad254" providerId="ADAL" clId="{19C10461-7C0B-441E-89A1-9C792495C3E4}" dt="2020-05-31T18:43:13.565" v="1241" actId="1076"/>
          <ac:spMkLst>
            <pc:docMk/>
            <pc:sldMk cId="1476604097" sldId="270"/>
            <ac:spMk id="49" creationId="{5684D226-7478-452A-961F-E84D99AA87AA}"/>
          </ac:spMkLst>
        </pc:spChg>
        <pc:grpChg chg="del">
          <ac:chgData name="Murray Fife" userId="2260aa3b-c9ed-4154-84c0-81b370bad254" providerId="ADAL" clId="{19C10461-7C0B-441E-89A1-9C792495C3E4}" dt="2020-05-31T18:42:21.201" v="1239" actId="478"/>
          <ac:grpSpMkLst>
            <pc:docMk/>
            <pc:sldMk cId="1476604097" sldId="270"/>
            <ac:grpSpMk id="22" creationId="{BD53BEF2-214A-433F-927E-9C6CE466E0A2}"/>
          </ac:grpSpMkLst>
        </pc:grpChg>
        <pc:grpChg chg="add mod">
          <ac:chgData name="Murray Fife" userId="2260aa3b-c9ed-4154-84c0-81b370bad254" providerId="ADAL" clId="{19C10461-7C0B-441E-89A1-9C792495C3E4}" dt="2020-05-31T18:42:20.052" v="1238" actId="167"/>
          <ac:grpSpMkLst>
            <pc:docMk/>
            <pc:sldMk cId="1476604097" sldId="270"/>
            <ac:grpSpMk id="27" creationId="{74A2C8FB-409E-430C-8BBE-7CBD4314AECF}"/>
          </ac:grpSpMkLst>
        </pc:grpChg>
        <pc:grpChg chg="mod">
          <ac:chgData name="Murray Fife" userId="2260aa3b-c9ed-4154-84c0-81b370bad254" providerId="ADAL" clId="{19C10461-7C0B-441E-89A1-9C792495C3E4}" dt="2020-05-31T18:44:16.800" v="1283" actId="14826"/>
          <ac:grpSpMkLst>
            <pc:docMk/>
            <pc:sldMk cId="1476604097" sldId="270"/>
            <ac:grpSpMk id="29" creationId="{71D9931C-5F24-4074-A48B-59690E556CCC}"/>
          </ac:grpSpMkLst>
        </pc:grpChg>
        <pc:grpChg chg="mod">
          <ac:chgData name="Murray Fife" userId="2260aa3b-c9ed-4154-84c0-81b370bad254" providerId="ADAL" clId="{19C10461-7C0B-441E-89A1-9C792495C3E4}" dt="2020-05-31T18:43:44.506" v="1261" actId="14826"/>
          <ac:grpSpMkLst>
            <pc:docMk/>
            <pc:sldMk cId="1476604097" sldId="270"/>
            <ac:grpSpMk id="32" creationId="{CCAE0D08-9FD4-4484-9181-1E3ABFD16F4C}"/>
          </ac:grpSpMkLst>
        </pc:grpChg>
        <pc:grpChg chg="del">
          <ac:chgData name="Murray Fife" userId="2260aa3b-c9ed-4154-84c0-81b370bad254" providerId="ADAL" clId="{19C10461-7C0B-441E-89A1-9C792495C3E4}" dt="2020-05-31T18:43:16.583" v="1243" actId="478"/>
          <ac:grpSpMkLst>
            <pc:docMk/>
            <pc:sldMk cId="1476604097" sldId="270"/>
            <ac:grpSpMk id="33" creationId="{145AC475-3C5B-4001-838B-9359788651D2}"/>
          </ac:grpSpMkLst>
        </pc:grpChg>
        <pc:grpChg chg="mod">
          <ac:chgData name="Murray Fife" userId="2260aa3b-c9ed-4154-84c0-81b370bad254" providerId="ADAL" clId="{19C10461-7C0B-441E-89A1-9C792495C3E4}" dt="2020-05-31T18:44:40.581" v="1307" actId="14826"/>
          <ac:grpSpMkLst>
            <pc:docMk/>
            <pc:sldMk cId="1476604097" sldId="270"/>
            <ac:grpSpMk id="42" creationId="{75BFEBD3-6606-4766-B78A-D32055BE07E8}"/>
          </ac:grpSpMkLst>
        </pc:grpChg>
        <pc:grpChg chg="add mod">
          <ac:chgData name="Murray Fife" userId="2260aa3b-c9ed-4154-84c0-81b370bad254" providerId="ADAL" clId="{19C10461-7C0B-441E-89A1-9C792495C3E4}" dt="2020-05-31T18:43:15.426" v="1242" actId="167"/>
          <ac:grpSpMkLst>
            <pc:docMk/>
            <pc:sldMk cId="1476604097" sldId="270"/>
            <ac:grpSpMk id="47" creationId="{90A5B64D-00B5-4B58-A345-E0AADD9CA81C}"/>
          </ac:grpSpMkLst>
        </pc:grpChg>
        <pc:picChg chg="mod">
          <ac:chgData name="Murray Fife" userId="2260aa3b-c9ed-4154-84c0-81b370bad254" providerId="ADAL" clId="{19C10461-7C0B-441E-89A1-9C792495C3E4}" dt="2020-05-31T18:44:16.800" v="1283" actId="14826"/>
          <ac:picMkLst>
            <pc:docMk/>
            <pc:sldMk cId="1476604097" sldId="270"/>
            <ac:picMk id="30" creationId="{C71AA175-63EF-4917-AFD4-1B418C2156EF}"/>
          </ac:picMkLst>
        </pc:picChg>
        <pc:picChg chg="mod">
          <ac:chgData name="Murray Fife" userId="2260aa3b-c9ed-4154-84c0-81b370bad254" providerId="ADAL" clId="{19C10461-7C0B-441E-89A1-9C792495C3E4}" dt="2020-05-31T18:42:17.820" v="1237" actId="1076"/>
          <ac:picMkLst>
            <pc:docMk/>
            <pc:sldMk cId="1476604097" sldId="270"/>
            <ac:picMk id="36" creationId="{054A9585-8495-4CA4-BC25-30CC6C28C30A}"/>
          </ac:picMkLst>
        </pc:picChg>
        <pc:picChg chg="mod">
          <ac:chgData name="Murray Fife" userId="2260aa3b-c9ed-4154-84c0-81b370bad254" providerId="ADAL" clId="{19C10461-7C0B-441E-89A1-9C792495C3E4}" dt="2020-05-31T18:43:44.506" v="1261" actId="14826"/>
          <ac:picMkLst>
            <pc:docMk/>
            <pc:sldMk cId="1476604097" sldId="270"/>
            <ac:picMk id="38" creationId="{3AD67C8F-78C8-499C-BD33-9DE2B4AAE7EE}"/>
          </ac:picMkLst>
        </pc:picChg>
        <pc:picChg chg="mod">
          <ac:chgData name="Murray Fife" userId="2260aa3b-c9ed-4154-84c0-81b370bad254" providerId="ADAL" clId="{19C10461-7C0B-441E-89A1-9C792495C3E4}" dt="2020-05-31T18:44:40.581" v="1307" actId="14826"/>
          <ac:picMkLst>
            <pc:docMk/>
            <pc:sldMk cId="1476604097" sldId="270"/>
            <ac:picMk id="43" creationId="{B45F695B-7A6C-4E28-B2EE-BC5A209D58E5}"/>
          </ac:picMkLst>
        </pc:picChg>
        <pc:picChg chg="mod">
          <ac:chgData name="Murray Fife" userId="2260aa3b-c9ed-4154-84c0-81b370bad254" providerId="ADAL" clId="{19C10461-7C0B-441E-89A1-9C792495C3E4}" dt="2020-05-31T18:43:13.565" v="1241" actId="1076"/>
          <ac:picMkLst>
            <pc:docMk/>
            <pc:sldMk cId="1476604097" sldId="270"/>
            <ac:picMk id="48" creationId="{CA93683C-84E6-4C9C-AA26-3DC080E65B4E}"/>
          </ac:picMkLst>
        </pc:picChg>
      </pc:sldChg>
      <pc:sldChg chg="addSp delSp modSp add mod">
        <pc:chgData name="Murray Fife" userId="2260aa3b-c9ed-4154-84c0-81b370bad254" providerId="ADAL" clId="{19C10461-7C0B-441E-89A1-9C792495C3E4}" dt="2020-05-31T18:49:06.501" v="1435" actId="20577"/>
        <pc:sldMkLst>
          <pc:docMk/>
          <pc:sldMk cId="1389756987" sldId="271"/>
        </pc:sldMkLst>
        <pc:spChg chg="mod">
          <ac:chgData name="Murray Fife" userId="2260aa3b-c9ed-4154-84c0-81b370bad254" providerId="ADAL" clId="{19C10461-7C0B-441E-89A1-9C792495C3E4}" dt="2020-05-31T18:46:39.259" v="1333" actId="1076"/>
          <ac:spMkLst>
            <pc:docMk/>
            <pc:sldMk cId="1389756987" sldId="271"/>
            <ac:spMk id="17" creationId="{E637C46A-932A-4E43-8E83-5D9551D83091}"/>
          </ac:spMkLst>
        </pc:spChg>
        <pc:spChg chg="mod">
          <ac:chgData name="Murray Fife" userId="2260aa3b-c9ed-4154-84c0-81b370bad254" providerId="ADAL" clId="{19C10461-7C0B-441E-89A1-9C792495C3E4}" dt="2020-05-31T18:48:14.419" v="1405" actId="20577"/>
          <ac:spMkLst>
            <pc:docMk/>
            <pc:sldMk cId="1389756987" sldId="271"/>
            <ac:spMk id="21" creationId="{EFF0C559-530D-439B-A907-89685D411D4C}"/>
          </ac:spMkLst>
        </pc:spChg>
        <pc:spChg chg="mod">
          <ac:chgData name="Murray Fife" userId="2260aa3b-c9ed-4154-84c0-81b370bad254" providerId="ADAL" clId="{19C10461-7C0B-441E-89A1-9C792495C3E4}" dt="2020-05-31T18:47:42.860" v="1369" actId="20577"/>
          <ac:spMkLst>
            <pc:docMk/>
            <pc:sldMk cId="1389756987" sldId="271"/>
            <ac:spMk id="25" creationId="{C2785F04-FE78-4197-A9BE-3D137953F417}"/>
          </ac:spMkLst>
        </pc:spChg>
        <pc:spChg chg="mod">
          <ac:chgData name="Murray Fife" userId="2260aa3b-c9ed-4154-84c0-81b370bad254" providerId="ADAL" clId="{19C10461-7C0B-441E-89A1-9C792495C3E4}" dt="2020-05-31T18:48:40.369" v="1409" actId="20577"/>
          <ac:spMkLst>
            <pc:docMk/>
            <pc:sldMk cId="1389756987" sldId="271"/>
            <ac:spMk id="30" creationId="{878609F9-4B07-49DF-91D2-CA85D8EB35CE}"/>
          </ac:spMkLst>
        </pc:spChg>
        <pc:spChg chg="mod">
          <ac:chgData name="Murray Fife" userId="2260aa3b-c9ed-4154-84c0-81b370bad254" providerId="ADAL" clId="{19C10461-7C0B-441E-89A1-9C792495C3E4}" dt="2020-05-31T18:49:06.501" v="1435" actId="20577"/>
          <ac:spMkLst>
            <pc:docMk/>
            <pc:sldMk cId="1389756987" sldId="271"/>
            <ac:spMk id="35" creationId="{7992F66C-B0C1-47AC-B300-307CD0A7CA2B}"/>
          </ac:spMkLst>
        </pc:spChg>
        <pc:grpChg chg="del">
          <ac:chgData name="Murray Fife" userId="2260aa3b-c9ed-4154-84c0-81b370bad254" providerId="ADAL" clId="{19C10461-7C0B-441E-89A1-9C792495C3E4}" dt="2020-05-31T18:46:42.605" v="1335" actId="478"/>
          <ac:grpSpMkLst>
            <pc:docMk/>
            <pc:sldMk cId="1389756987" sldId="271"/>
            <ac:grpSpMk id="6" creationId="{D382E916-AEE2-4EF5-B7ED-BEF7C791D44B}"/>
          </ac:grpSpMkLst>
        </pc:grpChg>
        <pc:grpChg chg="del">
          <ac:chgData name="Murray Fife" userId="2260aa3b-c9ed-4154-84c0-81b370bad254" providerId="ADAL" clId="{19C10461-7C0B-441E-89A1-9C792495C3E4}" dt="2020-05-31T18:46:58.745" v="1336" actId="478"/>
          <ac:grpSpMkLst>
            <pc:docMk/>
            <pc:sldMk cId="1389756987" sldId="271"/>
            <ac:grpSpMk id="10" creationId="{F5D5A33A-3D08-41A7-A968-607B0326259E}"/>
          </ac:grpSpMkLst>
        </pc:grpChg>
        <pc:grpChg chg="add mod">
          <ac:chgData name="Murray Fife" userId="2260aa3b-c9ed-4154-84c0-81b370bad254" providerId="ADAL" clId="{19C10461-7C0B-441E-89A1-9C792495C3E4}" dt="2020-05-31T18:46:41.462" v="1334" actId="167"/>
          <ac:grpSpMkLst>
            <pc:docMk/>
            <pc:sldMk cId="1389756987" sldId="271"/>
            <ac:grpSpMk id="13" creationId="{3681A9E7-9581-4163-A97B-1703AAD27747}"/>
          </ac:grpSpMkLst>
        </pc:grpChg>
        <pc:grpChg chg="add mod">
          <ac:chgData name="Murray Fife" userId="2260aa3b-c9ed-4154-84c0-81b370bad254" providerId="ADAL" clId="{19C10461-7C0B-441E-89A1-9C792495C3E4}" dt="2020-05-31T18:48:00.776" v="1370" actId="14826"/>
          <ac:grpSpMkLst>
            <pc:docMk/>
            <pc:sldMk cId="1389756987" sldId="271"/>
            <ac:grpSpMk id="19" creationId="{8DCD8B0F-D007-46B8-B39B-3A5811754038}"/>
          </ac:grpSpMkLst>
        </pc:grpChg>
        <pc:grpChg chg="add mod">
          <ac:chgData name="Murray Fife" userId="2260aa3b-c9ed-4154-84c0-81b370bad254" providerId="ADAL" clId="{19C10461-7C0B-441E-89A1-9C792495C3E4}" dt="2020-05-31T18:47:37.261" v="1356" actId="14826"/>
          <ac:grpSpMkLst>
            <pc:docMk/>
            <pc:sldMk cId="1389756987" sldId="271"/>
            <ac:grpSpMk id="23" creationId="{B4C600CA-307A-47B7-BFF2-8D643BCEAA79}"/>
          </ac:grpSpMkLst>
        </pc:grpChg>
        <pc:grpChg chg="add mod">
          <ac:chgData name="Murray Fife" userId="2260aa3b-c9ed-4154-84c0-81b370bad254" providerId="ADAL" clId="{19C10461-7C0B-441E-89A1-9C792495C3E4}" dt="2020-05-31T18:48:38.019" v="1407"/>
          <ac:grpSpMkLst>
            <pc:docMk/>
            <pc:sldMk cId="1389756987" sldId="271"/>
            <ac:grpSpMk id="28" creationId="{C19482A2-1722-44F9-A70F-10FC33151D6B}"/>
          </ac:grpSpMkLst>
        </pc:grpChg>
        <pc:grpChg chg="add mod">
          <ac:chgData name="Murray Fife" userId="2260aa3b-c9ed-4154-84c0-81b370bad254" providerId="ADAL" clId="{19C10461-7C0B-441E-89A1-9C792495C3E4}" dt="2020-05-31T18:48:56.430" v="1410" actId="14826"/>
          <ac:grpSpMkLst>
            <pc:docMk/>
            <pc:sldMk cId="1389756987" sldId="271"/>
            <ac:grpSpMk id="33" creationId="{D68F1C8B-3483-42C2-8C3E-66163278599B}"/>
          </ac:grpSpMkLst>
        </pc:grpChg>
        <pc:picChg chg="mod">
          <ac:chgData name="Murray Fife" userId="2260aa3b-c9ed-4154-84c0-81b370bad254" providerId="ADAL" clId="{19C10461-7C0B-441E-89A1-9C792495C3E4}" dt="2020-05-31T18:46:39.259" v="1333" actId="1076"/>
          <ac:picMkLst>
            <pc:docMk/>
            <pc:sldMk cId="1389756987" sldId="271"/>
            <ac:picMk id="16" creationId="{12E21C13-5A08-4301-826A-6D1E989758A2}"/>
          </ac:picMkLst>
        </pc:picChg>
        <pc:picChg chg="mod">
          <ac:chgData name="Murray Fife" userId="2260aa3b-c9ed-4154-84c0-81b370bad254" providerId="ADAL" clId="{19C10461-7C0B-441E-89A1-9C792495C3E4}" dt="2020-05-31T18:48:00.776" v="1370" actId="14826"/>
          <ac:picMkLst>
            <pc:docMk/>
            <pc:sldMk cId="1389756987" sldId="271"/>
            <ac:picMk id="20" creationId="{6B71CBE4-22DC-457A-9A23-306719355073}"/>
          </ac:picMkLst>
        </pc:picChg>
        <pc:picChg chg="mod">
          <ac:chgData name="Murray Fife" userId="2260aa3b-c9ed-4154-84c0-81b370bad254" providerId="ADAL" clId="{19C10461-7C0B-441E-89A1-9C792495C3E4}" dt="2020-05-31T18:47:37.261" v="1356" actId="14826"/>
          <ac:picMkLst>
            <pc:docMk/>
            <pc:sldMk cId="1389756987" sldId="271"/>
            <ac:picMk id="24" creationId="{4BFF757A-DD91-4176-BB0C-E205B7104651}"/>
          </ac:picMkLst>
        </pc:picChg>
        <pc:picChg chg="mod">
          <ac:chgData name="Murray Fife" userId="2260aa3b-c9ed-4154-84c0-81b370bad254" providerId="ADAL" clId="{19C10461-7C0B-441E-89A1-9C792495C3E4}" dt="2020-05-31T18:48:38.019" v="1407"/>
          <ac:picMkLst>
            <pc:docMk/>
            <pc:sldMk cId="1389756987" sldId="271"/>
            <ac:picMk id="29" creationId="{A27E75D8-E453-4DCB-969C-2EF5BBED7176}"/>
          </ac:picMkLst>
        </pc:picChg>
        <pc:picChg chg="mod">
          <ac:chgData name="Murray Fife" userId="2260aa3b-c9ed-4154-84c0-81b370bad254" providerId="ADAL" clId="{19C10461-7C0B-441E-89A1-9C792495C3E4}" dt="2020-05-31T18:48:56.430" v="1410" actId="14826"/>
          <ac:picMkLst>
            <pc:docMk/>
            <pc:sldMk cId="1389756987" sldId="271"/>
            <ac:picMk id="34" creationId="{40E24806-F66F-4336-934E-8AF5585606F8}"/>
          </ac:picMkLst>
        </pc:picChg>
        <pc:cxnChg chg="del">
          <ac:chgData name="Murray Fife" userId="2260aa3b-c9ed-4154-84c0-81b370bad254" providerId="ADAL" clId="{19C10461-7C0B-441E-89A1-9C792495C3E4}" dt="2020-05-31T18:46:58.745" v="1336" actId="478"/>
          <ac:cxnSpMkLst>
            <pc:docMk/>
            <pc:sldMk cId="1389756987" sldId="271"/>
            <ac:cxnSpMk id="15" creationId="{6DFAA661-8B88-4C06-B216-8F8506CAA72F}"/>
          </ac:cxnSpMkLst>
        </pc:cxnChg>
        <pc:cxnChg chg="add mod">
          <ac:chgData name="Murray Fife" userId="2260aa3b-c9ed-4154-84c0-81b370bad254" providerId="ADAL" clId="{19C10461-7C0B-441E-89A1-9C792495C3E4}" dt="2020-05-31T18:47:00.283" v="1337"/>
          <ac:cxnSpMkLst>
            <pc:docMk/>
            <pc:sldMk cId="1389756987" sldId="271"/>
            <ac:cxnSpMk id="18" creationId="{8EC242BC-B968-49DF-A6F8-91292AD1E519}"/>
          </ac:cxnSpMkLst>
        </pc:cxnChg>
        <pc:cxnChg chg="add mod">
          <ac:chgData name="Murray Fife" userId="2260aa3b-c9ed-4154-84c0-81b370bad254" providerId="ADAL" clId="{19C10461-7C0B-441E-89A1-9C792495C3E4}" dt="2020-05-31T18:47:00.283" v="1337"/>
          <ac:cxnSpMkLst>
            <pc:docMk/>
            <pc:sldMk cId="1389756987" sldId="271"/>
            <ac:cxnSpMk id="22" creationId="{D20816C4-3C65-4BCF-9B03-42C90275FE4F}"/>
          </ac:cxnSpMkLst>
        </pc:cxnChg>
        <pc:cxnChg chg="add mod">
          <ac:chgData name="Murray Fife" userId="2260aa3b-c9ed-4154-84c0-81b370bad254" providerId="ADAL" clId="{19C10461-7C0B-441E-89A1-9C792495C3E4}" dt="2020-05-31T18:47:00.283" v="1337"/>
          <ac:cxnSpMkLst>
            <pc:docMk/>
            <pc:sldMk cId="1389756987" sldId="271"/>
            <ac:cxnSpMk id="26" creationId="{1C08A3FF-09CE-4FDD-A48B-28AC0D86EA1B}"/>
          </ac:cxnSpMkLst>
        </pc:cxnChg>
        <pc:cxnChg chg="add mod">
          <ac:chgData name="Murray Fife" userId="2260aa3b-c9ed-4154-84c0-81b370bad254" providerId="ADAL" clId="{19C10461-7C0B-441E-89A1-9C792495C3E4}" dt="2020-05-31T18:47:00.283" v="1337"/>
          <ac:cxnSpMkLst>
            <pc:docMk/>
            <pc:sldMk cId="1389756987" sldId="271"/>
            <ac:cxnSpMk id="27" creationId="{67E5C89E-1E32-40A5-8EC9-8363C73E01D2}"/>
          </ac:cxnSpMkLst>
        </pc:cxnChg>
        <pc:cxnChg chg="add mod">
          <ac:chgData name="Murray Fife" userId="2260aa3b-c9ed-4154-84c0-81b370bad254" providerId="ADAL" clId="{19C10461-7C0B-441E-89A1-9C792495C3E4}" dt="2020-05-31T18:47:00.283" v="1337"/>
          <ac:cxnSpMkLst>
            <pc:docMk/>
            <pc:sldMk cId="1389756987" sldId="271"/>
            <ac:cxnSpMk id="31" creationId="{9D80A24C-4C55-4CD8-A12C-DFF2CEA78AE4}"/>
          </ac:cxnSpMkLst>
        </pc:cxnChg>
        <pc:cxnChg chg="add mod">
          <ac:chgData name="Murray Fife" userId="2260aa3b-c9ed-4154-84c0-81b370bad254" providerId="ADAL" clId="{19C10461-7C0B-441E-89A1-9C792495C3E4}" dt="2020-05-31T18:47:00.283" v="1337"/>
          <ac:cxnSpMkLst>
            <pc:docMk/>
            <pc:sldMk cId="1389756987" sldId="271"/>
            <ac:cxnSpMk id="32" creationId="{825890B8-B633-41A4-B89B-CE463AC1B10D}"/>
          </ac:cxnSpMkLst>
        </pc:cxnChg>
        <pc:cxnChg chg="add mod">
          <ac:chgData name="Murray Fife" userId="2260aa3b-c9ed-4154-84c0-81b370bad254" providerId="ADAL" clId="{19C10461-7C0B-441E-89A1-9C792495C3E4}" dt="2020-05-31T18:47:00.283" v="1337"/>
          <ac:cxnSpMkLst>
            <pc:docMk/>
            <pc:sldMk cId="1389756987" sldId="271"/>
            <ac:cxnSpMk id="36" creationId="{8F48F028-82A3-4693-B8C3-F66DB6EABC3A}"/>
          </ac:cxnSpMkLst>
        </pc:cxnChg>
        <pc:cxnChg chg="add mod">
          <ac:chgData name="Murray Fife" userId="2260aa3b-c9ed-4154-84c0-81b370bad254" providerId="ADAL" clId="{19C10461-7C0B-441E-89A1-9C792495C3E4}" dt="2020-05-31T18:47:00.283" v="1337"/>
          <ac:cxnSpMkLst>
            <pc:docMk/>
            <pc:sldMk cId="1389756987" sldId="271"/>
            <ac:cxnSpMk id="37" creationId="{206C8607-7E6F-45E3-B328-071D7A752572}"/>
          </ac:cxnSpMkLst>
        </pc:cxnChg>
      </pc:sldChg>
      <pc:sldChg chg="modSp add mod ord modNotesTx">
        <pc:chgData name="Murray Fife" userId="2260aa3b-c9ed-4154-84c0-81b370bad254" providerId="ADAL" clId="{19C10461-7C0B-441E-89A1-9C792495C3E4}" dt="2020-05-31T18:57:30.564" v="1520"/>
        <pc:sldMkLst>
          <pc:docMk/>
          <pc:sldMk cId="928608530" sldId="272"/>
        </pc:sldMkLst>
        <pc:spChg chg="mod">
          <ac:chgData name="Murray Fife" userId="2260aa3b-c9ed-4154-84c0-81b370bad254" providerId="ADAL" clId="{19C10461-7C0B-441E-89A1-9C792495C3E4}" dt="2020-05-31T18:50:11.231" v="1459" actId="20577"/>
          <ac:spMkLst>
            <pc:docMk/>
            <pc:sldMk cId="928608530" sldId="272"/>
            <ac:spMk id="2" creationId="{BFF8EC82-1523-4580-8CEB-7283CF9EC3F7}"/>
          </ac:spMkLst>
        </pc:spChg>
        <pc:spChg chg="mod">
          <ac:chgData name="Murray Fife" userId="2260aa3b-c9ed-4154-84c0-81b370bad254" providerId="ADAL" clId="{19C10461-7C0B-441E-89A1-9C792495C3E4}" dt="2020-05-31T18:50:43.580" v="1467" actId="20577"/>
          <ac:spMkLst>
            <pc:docMk/>
            <pc:sldMk cId="928608530" sldId="272"/>
            <ac:spMk id="3" creationId="{AC203FB7-B396-4EF2-A0DD-A7A5B85A1AB7}"/>
          </ac:spMkLst>
        </pc:spChg>
        <pc:spChg chg="mod">
          <ac:chgData name="Murray Fife" userId="2260aa3b-c9ed-4154-84c0-81b370bad254" providerId="ADAL" clId="{19C10461-7C0B-441E-89A1-9C792495C3E4}" dt="2020-05-31T18:51:33.633" v="1470"/>
          <ac:spMkLst>
            <pc:docMk/>
            <pc:sldMk cId="928608530" sldId="272"/>
            <ac:spMk id="4" creationId="{BF9A0684-DDA4-4096-8D81-93EE0E4C84D3}"/>
          </ac:spMkLst>
        </pc:spChg>
        <pc:spChg chg="mod">
          <ac:chgData name="Murray Fife" userId="2260aa3b-c9ed-4154-84c0-81b370bad254" providerId="ADAL" clId="{19C10461-7C0B-441E-89A1-9C792495C3E4}" dt="2020-05-31T18:52:12.570" v="1474" actId="33524"/>
          <ac:spMkLst>
            <pc:docMk/>
            <pc:sldMk cId="928608530" sldId="272"/>
            <ac:spMk id="5" creationId="{C3A68BFC-0016-4B9E-B76C-4ECF74BBBD5A}"/>
          </ac:spMkLst>
        </pc:spChg>
        <pc:spChg chg="mod">
          <ac:chgData name="Murray Fife" userId="2260aa3b-c9ed-4154-84c0-81b370bad254" providerId="ADAL" clId="{19C10461-7C0B-441E-89A1-9C792495C3E4}" dt="2020-05-31T18:49:55.367" v="1455" actId="20577"/>
          <ac:spMkLst>
            <pc:docMk/>
            <pc:sldMk cId="928608530" sldId="272"/>
            <ac:spMk id="8" creationId="{AEFAC125-5CDC-4167-9244-6B6C14DD5D54}"/>
          </ac:spMkLst>
        </pc:spChg>
        <pc:spChg chg="mod">
          <ac:chgData name="Murray Fife" userId="2260aa3b-c9ed-4154-84c0-81b370bad254" providerId="ADAL" clId="{19C10461-7C0B-441E-89A1-9C792495C3E4}" dt="2020-05-31T18:50:50.043" v="1468"/>
          <ac:spMkLst>
            <pc:docMk/>
            <pc:sldMk cId="928608530" sldId="272"/>
            <ac:spMk id="9" creationId="{782ED25D-58D2-41AA-8FF5-B6E87EBCD93B}"/>
          </ac:spMkLst>
        </pc:spChg>
        <pc:spChg chg="mod">
          <ac:chgData name="Murray Fife" userId="2260aa3b-c9ed-4154-84c0-81b370bad254" providerId="ADAL" clId="{19C10461-7C0B-441E-89A1-9C792495C3E4}" dt="2020-05-31T18:50:27.265" v="1460"/>
          <ac:spMkLst>
            <pc:docMk/>
            <pc:sldMk cId="928608530" sldId="272"/>
            <ac:spMk id="10" creationId="{70374399-E878-4A08-88BC-A00E014E46EA}"/>
          </ac:spMkLst>
        </pc:spChg>
        <pc:spChg chg="mod">
          <ac:chgData name="Murray Fife" userId="2260aa3b-c9ed-4154-84c0-81b370bad254" providerId="ADAL" clId="{19C10461-7C0B-441E-89A1-9C792495C3E4}" dt="2020-05-31T18:52:03.638" v="1472" actId="1076"/>
          <ac:spMkLst>
            <pc:docMk/>
            <pc:sldMk cId="928608530" sldId="272"/>
            <ac:spMk id="13" creationId="{930D3D4D-BC0A-4BBD-A62F-9212524C8CC1}"/>
          </ac:spMkLst>
        </pc:spChg>
        <pc:spChg chg="mod">
          <ac:chgData name="Murray Fife" userId="2260aa3b-c9ed-4154-84c0-81b370bad254" providerId="ADAL" clId="{19C10461-7C0B-441E-89A1-9C792495C3E4}" dt="2020-05-31T18:52:03.638" v="1472" actId="1076"/>
          <ac:spMkLst>
            <pc:docMk/>
            <pc:sldMk cId="928608530" sldId="272"/>
            <ac:spMk id="14" creationId="{1ADB289D-9422-44EF-9D83-8F739C7B65BA}"/>
          </ac:spMkLst>
        </pc:spChg>
        <pc:picChg chg="mod">
          <ac:chgData name="Murray Fife" userId="2260aa3b-c9ed-4154-84c0-81b370bad254" providerId="ADAL" clId="{19C10461-7C0B-441E-89A1-9C792495C3E4}" dt="2020-05-31T18:49:47.723" v="1439" actId="14826"/>
          <ac:picMkLst>
            <pc:docMk/>
            <pc:sldMk cId="928608530" sldId="272"/>
            <ac:picMk id="1030" creationId="{3198FCA7-20A8-442F-B0F5-06A82D258C4A}"/>
          </ac:picMkLst>
        </pc:picChg>
      </pc:sldChg>
      <pc:sldChg chg="modSp add mod ord">
        <pc:chgData name="Murray Fife" userId="2260aa3b-c9ed-4154-84c0-81b370bad254" providerId="ADAL" clId="{19C10461-7C0B-441E-89A1-9C792495C3E4}" dt="2020-05-31T18:57:20.314" v="1516"/>
        <pc:sldMkLst>
          <pc:docMk/>
          <pc:sldMk cId="806279019" sldId="273"/>
        </pc:sldMkLst>
        <pc:spChg chg="mod">
          <ac:chgData name="Murray Fife" userId="2260aa3b-c9ed-4154-84c0-81b370bad254" providerId="ADAL" clId="{19C10461-7C0B-441E-89A1-9C792495C3E4}" dt="2020-05-31T18:56:55.224" v="1514"/>
          <ac:spMkLst>
            <pc:docMk/>
            <pc:sldMk cId="806279019" sldId="273"/>
            <ac:spMk id="2" creationId="{BFF8EC82-1523-4580-8CEB-7283CF9EC3F7}"/>
          </ac:spMkLst>
        </pc:spChg>
        <pc:spChg chg="mod">
          <ac:chgData name="Murray Fife" userId="2260aa3b-c9ed-4154-84c0-81b370bad254" providerId="ADAL" clId="{19C10461-7C0B-441E-89A1-9C792495C3E4}" dt="2020-05-31T18:55:17.869" v="1506" actId="20577"/>
          <ac:spMkLst>
            <pc:docMk/>
            <pc:sldMk cId="806279019" sldId="273"/>
            <ac:spMk id="3" creationId="{AC203FB7-B396-4EF2-A0DD-A7A5B85A1AB7}"/>
          </ac:spMkLst>
        </pc:spChg>
        <pc:spChg chg="mod">
          <ac:chgData name="Murray Fife" userId="2260aa3b-c9ed-4154-84c0-81b370bad254" providerId="ADAL" clId="{19C10461-7C0B-441E-89A1-9C792495C3E4}" dt="2020-05-31T18:56:12.191" v="1509"/>
          <ac:spMkLst>
            <pc:docMk/>
            <pc:sldMk cId="806279019" sldId="273"/>
            <ac:spMk id="4" creationId="{BF9A0684-DDA4-4096-8D81-93EE0E4C84D3}"/>
          </ac:spMkLst>
        </pc:spChg>
        <pc:spChg chg="mod">
          <ac:chgData name="Murray Fife" userId="2260aa3b-c9ed-4154-84c0-81b370bad254" providerId="ADAL" clId="{19C10461-7C0B-441E-89A1-9C792495C3E4}" dt="2020-05-31T18:55:59.219" v="1508"/>
          <ac:spMkLst>
            <pc:docMk/>
            <pc:sldMk cId="806279019" sldId="273"/>
            <ac:spMk id="5" creationId="{C3A68BFC-0016-4B9E-B76C-4ECF74BBBD5A}"/>
          </ac:spMkLst>
        </pc:spChg>
        <pc:spChg chg="mod">
          <ac:chgData name="Murray Fife" userId="2260aa3b-c9ed-4154-84c0-81b370bad254" providerId="ADAL" clId="{19C10461-7C0B-441E-89A1-9C792495C3E4}" dt="2020-05-31T18:54:58.955" v="1503" actId="20577"/>
          <ac:spMkLst>
            <pc:docMk/>
            <pc:sldMk cId="806279019" sldId="273"/>
            <ac:spMk id="8" creationId="{AEFAC125-5CDC-4167-9244-6B6C14DD5D54}"/>
          </ac:spMkLst>
        </pc:spChg>
        <pc:spChg chg="mod">
          <ac:chgData name="Murray Fife" userId="2260aa3b-c9ed-4154-84c0-81b370bad254" providerId="ADAL" clId="{19C10461-7C0B-441E-89A1-9C792495C3E4}" dt="2020-05-31T18:55:28.163" v="1507"/>
          <ac:spMkLst>
            <pc:docMk/>
            <pc:sldMk cId="806279019" sldId="273"/>
            <ac:spMk id="9" creationId="{782ED25D-58D2-41AA-8FF5-B6E87EBCD93B}"/>
          </ac:spMkLst>
        </pc:spChg>
        <pc:spChg chg="mod">
          <ac:chgData name="Murray Fife" userId="2260aa3b-c9ed-4154-84c0-81b370bad254" providerId="ADAL" clId="{19C10461-7C0B-441E-89A1-9C792495C3E4}" dt="2020-05-31T18:56:43.268" v="1513"/>
          <ac:spMkLst>
            <pc:docMk/>
            <pc:sldMk cId="806279019" sldId="273"/>
            <ac:spMk id="10" creationId="{70374399-E878-4A08-88BC-A00E014E46EA}"/>
          </ac:spMkLst>
        </pc:spChg>
        <pc:spChg chg="mod">
          <ac:chgData name="Murray Fife" userId="2260aa3b-c9ed-4154-84c0-81b370bad254" providerId="ADAL" clId="{19C10461-7C0B-441E-89A1-9C792495C3E4}" dt="2020-05-31T18:56:23.572" v="1510"/>
          <ac:spMkLst>
            <pc:docMk/>
            <pc:sldMk cId="806279019" sldId="273"/>
            <ac:spMk id="13" creationId="{930D3D4D-BC0A-4BBD-A62F-9212524C8CC1}"/>
          </ac:spMkLst>
        </pc:spChg>
        <pc:picChg chg="mod">
          <ac:chgData name="Murray Fife" userId="2260aa3b-c9ed-4154-84c0-81b370bad254" providerId="ADAL" clId="{19C10461-7C0B-441E-89A1-9C792495C3E4}" dt="2020-05-31T18:54:53.743" v="1493" actId="14826"/>
          <ac:picMkLst>
            <pc:docMk/>
            <pc:sldMk cId="806279019" sldId="273"/>
            <ac:picMk id="1030" creationId="{3198FCA7-20A8-442F-B0F5-06A82D258C4A}"/>
          </ac:picMkLst>
        </pc:picChg>
      </pc:sldChg>
      <pc:sldChg chg="modSp add mod modNotesTx">
        <pc:chgData name="Murray Fife" userId="2260aa3b-c9ed-4154-84c0-81b370bad254" providerId="ADAL" clId="{19C10461-7C0B-441E-89A1-9C792495C3E4}" dt="2020-06-01T11:02:17.097" v="2728" actId="113"/>
        <pc:sldMkLst>
          <pc:docMk/>
          <pc:sldMk cId="3470825163" sldId="274"/>
        </pc:sldMkLst>
        <pc:spChg chg="mod">
          <ac:chgData name="Murray Fife" userId="2260aa3b-c9ed-4154-84c0-81b370bad254" providerId="ADAL" clId="{19C10461-7C0B-441E-89A1-9C792495C3E4}" dt="2020-05-31T18:58:15.552" v="1528"/>
          <ac:spMkLst>
            <pc:docMk/>
            <pc:sldMk cId="3470825163" sldId="274"/>
            <ac:spMk id="2" creationId="{BFF8EC82-1523-4580-8CEB-7283CF9EC3F7}"/>
          </ac:spMkLst>
        </pc:spChg>
        <pc:spChg chg="mod">
          <ac:chgData name="Murray Fife" userId="2260aa3b-c9ed-4154-84c0-81b370bad254" providerId="ADAL" clId="{19C10461-7C0B-441E-89A1-9C792495C3E4}" dt="2020-05-31T19:00:58.970" v="1555" actId="20577"/>
          <ac:spMkLst>
            <pc:docMk/>
            <pc:sldMk cId="3470825163" sldId="274"/>
            <ac:spMk id="3" creationId="{AC203FB7-B396-4EF2-A0DD-A7A5B85A1AB7}"/>
          </ac:spMkLst>
        </pc:spChg>
        <pc:spChg chg="mod">
          <ac:chgData name="Murray Fife" userId="2260aa3b-c9ed-4154-84c0-81b370bad254" providerId="ADAL" clId="{19C10461-7C0B-441E-89A1-9C792495C3E4}" dt="2020-05-31T18:59:45.978" v="1535"/>
          <ac:spMkLst>
            <pc:docMk/>
            <pc:sldMk cId="3470825163" sldId="274"/>
            <ac:spMk id="4" creationId="{BF9A0684-DDA4-4096-8D81-93EE0E4C84D3}"/>
          </ac:spMkLst>
        </pc:spChg>
        <pc:spChg chg="mod">
          <ac:chgData name="Murray Fife" userId="2260aa3b-c9ed-4154-84c0-81b370bad254" providerId="ADAL" clId="{19C10461-7C0B-441E-89A1-9C792495C3E4}" dt="2020-05-31T18:59:27.401" v="1534"/>
          <ac:spMkLst>
            <pc:docMk/>
            <pc:sldMk cId="3470825163" sldId="274"/>
            <ac:spMk id="5" creationId="{C3A68BFC-0016-4B9E-B76C-4ECF74BBBD5A}"/>
          </ac:spMkLst>
        </pc:spChg>
        <pc:spChg chg="mod">
          <ac:chgData name="Murray Fife" userId="2260aa3b-c9ed-4154-84c0-81b370bad254" providerId="ADAL" clId="{19C10461-7C0B-441E-89A1-9C792495C3E4}" dt="2020-05-31T18:58:05.352" v="1527"/>
          <ac:spMkLst>
            <pc:docMk/>
            <pc:sldMk cId="3470825163" sldId="274"/>
            <ac:spMk id="8" creationId="{AEFAC125-5CDC-4167-9244-6B6C14DD5D54}"/>
          </ac:spMkLst>
        </pc:spChg>
        <pc:spChg chg="mod">
          <ac:chgData name="Murray Fife" userId="2260aa3b-c9ed-4154-84c0-81b370bad254" providerId="ADAL" clId="{19C10461-7C0B-441E-89A1-9C792495C3E4}" dt="2020-05-31T18:58:44.808" v="1532"/>
          <ac:spMkLst>
            <pc:docMk/>
            <pc:sldMk cId="3470825163" sldId="274"/>
            <ac:spMk id="9" creationId="{782ED25D-58D2-41AA-8FF5-B6E87EBCD93B}"/>
          </ac:spMkLst>
        </pc:spChg>
        <pc:spChg chg="mod">
          <ac:chgData name="Murray Fife" userId="2260aa3b-c9ed-4154-84c0-81b370bad254" providerId="ADAL" clId="{19C10461-7C0B-441E-89A1-9C792495C3E4}" dt="2020-05-31T18:58:29.651" v="1529"/>
          <ac:spMkLst>
            <pc:docMk/>
            <pc:sldMk cId="3470825163" sldId="274"/>
            <ac:spMk id="10" creationId="{70374399-E878-4A08-88BC-A00E014E46EA}"/>
          </ac:spMkLst>
        </pc:spChg>
        <pc:picChg chg="mod">
          <ac:chgData name="Murray Fife" userId="2260aa3b-c9ed-4154-84c0-81b370bad254" providerId="ADAL" clId="{19C10461-7C0B-441E-89A1-9C792495C3E4}" dt="2020-05-31T18:57:53.905" v="1522" actId="14826"/>
          <ac:picMkLst>
            <pc:docMk/>
            <pc:sldMk cId="3470825163" sldId="274"/>
            <ac:picMk id="1030" creationId="{3198FCA7-20A8-442F-B0F5-06A82D258C4A}"/>
          </ac:picMkLst>
        </pc:picChg>
      </pc:sldChg>
      <pc:sldChg chg="modSp add mod">
        <pc:chgData name="Murray Fife" userId="2260aa3b-c9ed-4154-84c0-81b370bad254" providerId="ADAL" clId="{19C10461-7C0B-441E-89A1-9C792495C3E4}" dt="2020-05-31T19:01:46.709" v="1564"/>
        <pc:sldMkLst>
          <pc:docMk/>
          <pc:sldMk cId="2551798176" sldId="275"/>
        </pc:sldMkLst>
        <pc:spChg chg="mod">
          <ac:chgData name="Murray Fife" userId="2260aa3b-c9ed-4154-84c0-81b370bad254" providerId="ADAL" clId="{19C10461-7C0B-441E-89A1-9C792495C3E4}" dt="2020-05-31T19:00:36.318" v="1550"/>
          <ac:spMkLst>
            <pc:docMk/>
            <pc:sldMk cId="2551798176" sldId="275"/>
            <ac:spMk id="2" creationId="{BFF8EC82-1523-4580-8CEB-7283CF9EC3F7}"/>
          </ac:spMkLst>
        </pc:spChg>
        <pc:spChg chg="mod">
          <ac:chgData name="Murray Fife" userId="2260aa3b-c9ed-4154-84c0-81b370bad254" providerId="ADAL" clId="{19C10461-7C0B-441E-89A1-9C792495C3E4}" dt="2020-05-31T19:01:03.757" v="1560" actId="20577"/>
          <ac:spMkLst>
            <pc:docMk/>
            <pc:sldMk cId="2551798176" sldId="275"/>
            <ac:spMk id="3" creationId="{AC203FB7-B396-4EF2-A0DD-A7A5B85A1AB7}"/>
          </ac:spMkLst>
        </pc:spChg>
        <pc:spChg chg="mod">
          <ac:chgData name="Murray Fife" userId="2260aa3b-c9ed-4154-84c0-81b370bad254" providerId="ADAL" clId="{19C10461-7C0B-441E-89A1-9C792495C3E4}" dt="2020-05-31T19:01:27.600" v="1562"/>
          <ac:spMkLst>
            <pc:docMk/>
            <pc:sldMk cId="2551798176" sldId="275"/>
            <ac:spMk id="4" creationId="{BF9A0684-DDA4-4096-8D81-93EE0E4C84D3}"/>
          </ac:spMkLst>
        </pc:spChg>
        <pc:spChg chg="mod">
          <ac:chgData name="Murray Fife" userId="2260aa3b-c9ed-4154-84c0-81b370bad254" providerId="ADAL" clId="{19C10461-7C0B-441E-89A1-9C792495C3E4}" dt="2020-05-31T19:01:46.709" v="1564"/>
          <ac:spMkLst>
            <pc:docMk/>
            <pc:sldMk cId="2551798176" sldId="275"/>
            <ac:spMk id="5" creationId="{C3A68BFC-0016-4B9E-B76C-4ECF74BBBD5A}"/>
          </ac:spMkLst>
        </pc:spChg>
        <pc:spChg chg="mod">
          <ac:chgData name="Murray Fife" userId="2260aa3b-c9ed-4154-84c0-81b370bad254" providerId="ADAL" clId="{19C10461-7C0B-441E-89A1-9C792495C3E4}" dt="2020-05-31T19:00:24.973" v="1549"/>
          <ac:spMkLst>
            <pc:docMk/>
            <pc:sldMk cId="2551798176" sldId="275"/>
            <ac:spMk id="8" creationId="{AEFAC125-5CDC-4167-9244-6B6C14DD5D54}"/>
          </ac:spMkLst>
        </pc:spChg>
        <pc:spChg chg="mod">
          <ac:chgData name="Murray Fife" userId="2260aa3b-c9ed-4154-84c0-81b370bad254" providerId="ADAL" clId="{19C10461-7C0B-441E-89A1-9C792495C3E4}" dt="2020-05-31T19:01:13.075" v="1561"/>
          <ac:spMkLst>
            <pc:docMk/>
            <pc:sldMk cId="2551798176" sldId="275"/>
            <ac:spMk id="9" creationId="{782ED25D-58D2-41AA-8FF5-B6E87EBCD93B}"/>
          </ac:spMkLst>
        </pc:spChg>
        <pc:spChg chg="mod">
          <ac:chgData name="Murray Fife" userId="2260aa3b-c9ed-4154-84c0-81b370bad254" providerId="ADAL" clId="{19C10461-7C0B-441E-89A1-9C792495C3E4}" dt="2020-05-31T19:00:51.893" v="1551"/>
          <ac:spMkLst>
            <pc:docMk/>
            <pc:sldMk cId="2551798176" sldId="275"/>
            <ac:spMk id="10" creationId="{70374399-E878-4A08-88BC-A00E014E46EA}"/>
          </ac:spMkLst>
        </pc:spChg>
        <pc:spChg chg="mod">
          <ac:chgData name="Murray Fife" userId="2260aa3b-c9ed-4154-84c0-81b370bad254" providerId="ADAL" clId="{19C10461-7C0B-441E-89A1-9C792495C3E4}" dt="2020-05-31T19:01:36.177" v="1563"/>
          <ac:spMkLst>
            <pc:docMk/>
            <pc:sldMk cId="2551798176" sldId="275"/>
            <ac:spMk id="13" creationId="{930D3D4D-BC0A-4BBD-A62F-9212524C8CC1}"/>
          </ac:spMkLst>
        </pc:spChg>
        <pc:picChg chg="mod">
          <ac:chgData name="Murray Fife" userId="2260aa3b-c9ed-4154-84c0-81b370bad254" providerId="ADAL" clId="{19C10461-7C0B-441E-89A1-9C792495C3E4}" dt="2020-05-31T19:00:10.910" v="1537" actId="14826"/>
          <ac:picMkLst>
            <pc:docMk/>
            <pc:sldMk cId="2551798176" sldId="275"/>
            <ac:picMk id="1030" creationId="{3198FCA7-20A8-442F-B0F5-06A82D258C4A}"/>
          </ac:picMkLst>
        </pc:picChg>
      </pc:sldChg>
      <pc:sldChg chg="addSp delSp modSp add mod">
        <pc:chgData name="Murray Fife" userId="2260aa3b-c9ed-4154-84c0-81b370bad254" providerId="ADAL" clId="{19C10461-7C0B-441E-89A1-9C792495C3E4}" dt="2020-05-31T19:04:46.762" v="1630" actId="478"/>
        <pc:sldMkLst>
          <pc:docMk/>
          <pc:sldMk cId="1565309216" sldId="276"/>
        </pc:sldMkLst>
        <pc:spChg chg="del mod">
          <ac:chgData name="Murray Fife" userId="2260aa3b-c9ed-4154-84c0-81b370bad254" providerId="ADAL" clId="{19C10461-7C0B-441E-89A1-9C792495C3E4}" dt="2020-05-31T19:03:52.713" v="1605"/>
          <ac:spMkLst>
            <pc:docMk/>
            <pc:sldMk cId="1565309216" sldId="276"/>
            <ac:spMk id="2" creationId="{BFF8EC82-1523-4580-8CEB-7283CF9EC3F7}"/>
          </ac:spMkLst>
        </pc:spChg>
        <pc:spChg chg="mod">
          <ac:chgData name="Murray Fife" userId="2260aa3b-c9ed-4154-84c0-81b370bad254" providerId="ADAL" clId="{19C10461-7C0B-441E-89A1-9C792495C3E4}" dt="2020-05-31T19:02:55.881" v="1601" actId="20577"/>
          <ac:spMkLst>
            <pc:docMk/>
            <pc:sldMk cId="1565309216" sldId="276"/>
            <ac:spMk id="3" creationId="{AC203FB7-B396-4EF2-A0DD-A7A5B85A1AB7}"/>
          </ac:spMkLst>
        </pc:spChg>
        <pc:spChg chg="mod">
          <ac:chgData name="Murray Fife" userId="2260aa3b-c9ed-4154-84c0-81b370bad254" providerId="ADAL" clId="{19C10461-7C0B-441E-89A1-9C792495C3E4}" dt="2020-05-31T19:03:12.134" v="1602"/>
          <ac:spMkLst>
            <pc:docMk/>
            <pc:sldMk cId="1565309216" sldId="276"/>
            <ac:spMk id="4" creationId="{BF9A0684-DDA4-4096-8D81-93EE0E4C84D3}"/>
          </ac:spMkLst>
        </pc:spChg>
        <pc:spChg chg="del mod">
          <ac:chgData name="Murray Fife" userId="2260aa3b-c9ed-4154-84c0-81b370bad254" providerId="ADAL" clId="{19C10461-7C0B-441E-89A1-9C792495C3E4}" dt="2020-05-31T19:03:52.715" v="1607"/>
          <ac:spMkLst>
            <pc:docMk/>
            <pc:sldMk cId="1565309216" sldId="276"/>
            <ac:spMk id="5" creationId="{C3A68BFC-0016-4B9E-B76C-4ECF74BBBD5A}"/>
          </ac:spMkLst>
        </pc:spChg>
        <pc:spChg chg="mod">
          <ac:chgData name="Murray Fife" userId="2260aa3b-c9ed-4154-84c0-81b370bad254" providerId="ADAL" clId="{19C10461-7C0B-441E-89A1-9C792495C3E4}" dt="2020-05-31T19:02:35.519" v="1594" actId="20577"/>
          <ac:spMkLst>
            <pc:docMk/>
            <pc:sldMk cId="1565309216" sldId="276"/>
            <ac:spMk id="8" creationId="{AEFAC125-5CDC-4167-9244-6B6C14DD5D54}"/>
          </ac:spMkLst>
        </pc:spChg>
        <pc:spChg chg="mod">
          <ac:chgData name="Murray Fife" userId="2260aa3b-c9ed-4154-84c0-81b370bad254" providerId="ADAL" clId="{19C10461-7C0B-441E-89A1-9C792495C3E4}" dt="2020-05-31T19:02:53.017" v="1596"/>
          <ac:spMkLst>
            <pc:docMk/>
            <pc:sldMk cId="1565309216" sldId="276"/>
            <ac:spMk id="9" creationId="{782ED25D-58D2-41AA-8FF5-B6E87EBCD93B}"/>
          </ac:spMkLst>
        </pc:spChg>
        <pc:spChg chg="del">
          <ac:chgData name="Murray Fife" userId="2260aa3b-c9ed-4154-84c0-81b370bad254" providerId="ADAL" clId="{19C10461-7C0B-441E-89A1-9C792495C3E4}" dt="2020-05-31T19:04:46.762" v="1630" actId="478"/>
          <ac:spMkLst>
            <pc:docMk/>
            <pc:sldMk cId="1565309216" sldId="276"/>
            <ac:spMk id="10" creationId="{70374399-E878-4A08-88BC-A00E014E46EA}"/>
          </ac:spMkLst>
        </pc:spChg>
        <pc:picChg chg="add del">
          <ac:chgData name="Murray Fife" userId="2260aa3b-c9ed-4154-84c0-81b370bad254" providerId="ADAL" clId="{19C10461-7C0B-441E-89A1-9C792495C3E4}" dt="2020-05-31T19:02:20.782" v="1567" actId="21"/>
          <ac:picMkLst>
            <pc:docMk/>
            <pc:sldMk cId="1565309216" sldId="276"/>
            <ac:picMk id="6" creationId="{1A529D10-F30D-4804-B291-E1D4137711D7}"/>
          </ac:picMkLst>
        </pc:picChg>
        <pc:picChg chg="mod">
          <ac:chgData name="Murray Fife" userId="2260aa3b-c9ed-4154-84c0-81b370bad254" providerId="ADAL" clId="{19C10461-7C0B-441E-89A1-9C792495C3E4}" dt="2020-05-31T19:02:24.475" v="1568" actId="14826"/>
          <ac:picMkLst>
            <pc:docMk/>
            <pc:sldMk cId="1565309216" sldId="276"/>
            <ac:picMk id="1030" creationId="{3198FCA7-20A8-442F-B0F5-06A82D258C4A}"/>
          </ac:picMkLst>
        </pc:picChg>
      </pc:sldChg>
      <pc:sldChg chg="delSp modSp add mod">
        <pc:chgData name="Murray Fife" userId="2260aa3b-c9ed-4154-84c0-81b370bad254" providerId="ADAL" clId="{19C10461-7C0B-441E-89A1-9C792495C3E4}" dt="2020-05-31T19:05:46.907" v="1644"/>
        <pc:sldMkLst>
          <pc:docMk/>
          <pc:sldMk cId="872917815" sldId="277"/>
        </pc:sldMkLst>
        <pc:spChg chg="mod">
          <ac:chgData name="Murray Fife" userId="2260aa3b-c9ed-4154-84c0-81b370bad254" providerId="ADAL" clId="{19C10461-7C0B-441E-89A1-9C792495C3E4}" dt="2020-05-31T19:04:37.479" v="1628"/>
          <ac:spMkLst>
            <pc:docMk/>
            <pc:sldMk cId="872917815" sldId="277"/>
            <ac:spMk id="2" creationId="{BFF8EC82-1523-4580-8CEB-7283CF9EC3F7}"/>
          </ac:spMkLst>
        </pc:spChg>
        <pc:spChg chg="mod">
          <ac:chgData name="Murray Fife" userId="2260aa3b-c9ed-4154-84c0-81b370bad254" providerId="ADAL" clId="{19C10461-7C0B-441E-89A1-9C792495C3E4}" dt="2020-05-31T19:04:58.941" v="1636" actId="20577"/>
          <ac:spMkLst>
            <pc:docMk/>
            <pc:sldMk cId="872917815" sldId="277"/>
            <ac:spMk id="3" creationId="{AC203FB7-B396-4EF2-A0DD-A7A5B85A1AB7}"/>
          </ac:spMkLst>
        </pc:spChg>
        <pc:spChg chg="mod">
          <ac:chgData name="Murray Fife" userId="2260aa3b-c9ed-4154-84c0-81b370bad254" providerId="ADAL" clId="{19C10461-7C0B-441E-89A1-9C792495C3E4}" dt="2020-05-31T19:05:34.162" v="1638"/>
          <ac:spMkLst>
            <pc:docMk/>
            <pc:sldMk cId="872917815" sldId="277"/>
            <ac:spMk id="4" creationId="{BF9A0684-DDA4-4096-8D81-93EE0E4C84D3}"/>
          </ac:spMkLst>
        </pc:spChg>
        <pc:spChg chg="del mod">
          <ac:chgData name="Murray Fife" userId="2260aa3b-c9ed-4154-84c0-81b370bad254" providerId="ADAL" clId="{19C10461-7C0B-441E-89A1-9C792495C3E4}" dt="2020-05-31T19:05:46.907" v="1644"/>
          <ac:spMkLst>
            <pc:docMk/>
            <pc:sldMk cId="872917815" sldId="277"/>
            <ac:spMk id="5" creationId="{C3A68BFC-0016-4B9E-B76C-4ECF74BBBD5A}"/>
          </ac:spMkLst>
        </pc:spChg>
        <pc:spChg chg="mod">
          <ac:chgData name="Murray Fife" userId="2260aa3b-c9ed-4154-84c0-81b370bad254" providerId="ADAL" clId="{19C10461-7C0B-441E-89A1-9C792495C3E4}" dt="2020-05-31T19:04:27.052" v="1627" actId="20577"/>
          <ac:spMkLst>
            <pc:docMk/>
            <pc:sldMk cId="872917815" sldId="277"/>
            <ac:spMk id="8" creationId="{AEFAC125-5CDC-4167-9244-6B6C14DD5D54}"/>
          </ac:spMkLst>
        </pc:spChg>
        <pc:spChg chg="mod">
          <ac:chgData name="Murray Fife" userId="2260aa3b-c9ed-4154-84c0-81b370bad254" providerId="ADAL" clId="{19C10461-7C0B-441E-89A1-9C792495C3E4}" dt="2020-05-31T19:05:03.580" v="1637"/>
          <ac:spMkLst>
            <pc:docMk/>
            <pc:sldMk cId="872917815" sldId="277"/>
            <ac:spMk id="9" creationId="{782ED25D-58D2-41AA-8FF5-B6E87EBCD93B}"/>
          </ac:spMkLst>
        </pc:spChg>
        <pc:spChg chg="del">
          <ac:chgData name="Murray Fife" userId="2260aa3b-c9ed-4154-84c0-81b370bad254" providerId="ADAL" clId="{19C10461-7C0B-441E-89A1-9C792495C3E4}" dt="2020-05-31T19:04:41.722" v="1629" actId="478"/>
          <ac:spMkLst>
            <pc:docMk/>
            <pc:sldMk cId="872917815" sldId="277"/>
            <ac:spMk id="10" creationId="{70374399-E878-4A08-88BC-A00E014E46EA}"/>
          </ac:spMkLst>
        </pc:spChg>
        <pc:spChg chg="del mod">
          <ac:chgData name="Murray Fife" userId="2260aa3b-c9ed-4154-84c0-81b370bad254" providerId="ADAL" clId="{19C10461-7C0B-441E-89A1-9C792495C3E4}" dt="2020-05-31T19:05:46.905" v="1642"/>
          <ac:spMkLst>
            <pc:docMk/>
            <pc:sldMk cId="872917815" sldId="277"/>
            <ac:spMk id="13" creationId="{930D3D4D-BC0A-4BBD-A62F-9212524C8CC1}"/>
          </ac:spMkLst>
        </pc:spChg>
        <pc:picChg chg="mod">
          <ac:chgData name="Murray Fife" userId="2260aa3b-c9ed-4154-84c0-81b370bad254" providerId="ADAL" clId="{19C10461-7C0B-441E-89A1-9C792495C3E4}" dt="2020-05-31T19:04:17.234" v="1609" actId="14826"/>
          <ac:picMkLst>
            <pc:docMk/>
            <pc:sldMk cId="872917815" sldId="277"/>
            <ac:picMk id="1030" creationId="{3198FCA7-20A8-442F-B0F5-06A82D258C4A}"/>
          </ac:picMkLst>
        </pc:picChg>
      </pc:sldChg>
      <pc:sldChg chg="delSp modSp add mod">
        <pc:chgData name="Murray Fife" userId="2260aa3b-c9ed-4154-84c0-81b370bad254" providerId="ADAL" clId="{19C10461-7C0B-441E-89A1-9C792495C3E4}" dt="2020-05-31T19:07:39.737" v="1678"/>
        <pc:sldMkLst>
          <pc:docMk/>
          <pc:sldMk cId="2591854381" sldId="278"/>
        </pc:sldMkLst>
        <pc:spChg chg="mod">
          <ac:chgData name="Murray Fife" userId="2260aa3b-c9ed-4154-84c0-81b370bad254" providerId="ADAL" clId="{19C10461-7C0B-441E-89A1-9C792495C3E4}" dt="2020-05-31T19:06:31.526" v="1668"/>
          <ac:spMkLst>
            <pc:docMk/>
            <pc:sldMk cId="2591854381" sldId="278"/>
            <ac:spMk id="2" creationId="{BFF8EC82-1523-4580-8CEB-7283CF9EC3F7}"/>
          </ac:spMkLst>
        </pc:spChg>
        <pc:spChg chg="mod">
          <ac:chgData name="Murray Fife" userId="2260aa3b-c9ed-4154-84c0-81b370bad254" providerId="ADAL" clId="{19C10461-7C0B-441E-89A1-9C792495C3E4}" dt="2020-05-31T19:06:55.777" v="1672" actId="20577"/>
          <ac:spMkLst>
            <pc:docMk/>
            <pc:sldMk cId="2591854381" sldId="278"/>
            <ac:spMk id="3" creationId="{AC203FB7-B396-4EF2-A0DD-A7A5B85A1AB7}"/>
          </ac:spMkLst>
        </pc:spChg>
        <pc:spChg chg="mod">
          <ac:chgData name="Murray Fife" userId="2260aa3b-c9ed-4154-84c0-81b370bad254" providerId="ADAL" clId="{19C10461-7C0B-441E-89A1-9C792495C3E4}" dt="2020-05-31T19:07:25.731" v="1674"/>
          <ac:spMkLst>
            <pc:docMk/>
            <pc:sldMk cId="2591854381" sldId="278"/>
            <ac:spMk id="4" creationId="{BF9A0684-DDA4-4096-8D81-93EE0E4C84D3}"/>
          </ac:spMkLst>
        </pc:spChg>
        <pc:spChg chg="del mod">
          <ac:chgData name="Murray Fife" userId="2260aa3b-c9ed-4154-84c0-81b370bad254" providerId="ADAL" clId="{19C10461-7C0B-441E-89A1-9C792495C3E4}" dt="2020-05-31T19:07:39.737" v="1678"/>
          <ac:spMkLst>
            <pc:docMk/>
            <pc:sldMk cId="2591854381" sldId="278"/>
            <ac:spMk id="5" creationId="{C3A68BFC-0016-4B9E-B76C-4ECF74BBBD5A}"/>
          </ac:spMkLst>
        </pc:spChg>
        <pc:spChg chg="mod">
          <ac:chgData name="Murray Fife" userId="2260aa3b-c9ed-4154-84c0-81b370bad254" providerId="ADAL" clId="{19C10461-7C0B-441E-89A1-9C792495C3E4}" dt="2020-05-31T19:06:21.082" v="1667" actId="20577"/>
          <ac:spMkLst>
            <pc:docMk/>
            <pc:sldMk cId="2591854381" sldId="278"/>
            <ac:spMk id="8" creationId="{AEFAC125-5CDC-4167-9244-6B6C14DD5D54}"/>
          </ac:spMkLst>
        </pc:spChg>
        <pc:spChg chg="mod">
          <ac:chgData name="Murray Fife" userId="2260aa3b-c9ed-4154-84c0-81b370bad254" providerId="ADAL" clId="{19C10461-7C0B-441E-89A1-9C792495C3E4}" dt="2020-05-31T19:06:58.974" v="1673"/>
          <ac:spMkLst>
            <pc:docMk/>
            <pc:sldMk cId="2591854381" sldId="278"/>
            <ac:spMk id="9" creationId="{782ED25D-58D2-41AA-8FF5-B6E87EBCD93B}"/>
          </ac:spMkLst>
        </pc:spChg>
        <pc:spChg chg="mod">
          <ac:chgData name="Murray Fife" userId="2260aa3b-c9ed-4154-84c0-81b370bad254" providerId="ADAL" clId="{19C10461-7C0B-441E-89A1-9C792495C3E4}" dt="2020-05-31T19:06:46.354" v="1669"/>
          <ac:spMkLst>
            <pc:docMk/>
            <pc:sldMk cId="2591854381" sldId="278"/>
            <ac:spMk id="10" creationId="{70374399-E878-4A08-88BC-A00E014E46EA}"/>
          </ac:spMkLst>
        </pc:spChg>
        <pc:spChg chg="mod">
          <ac:chgData name="Murray Fife" userId="2260aa3b-c9ed-4154-84c0-81b370bad254" providerId="ADAL" clId="{19C10461-7C0B-441E-89A1-9C792495C3E4}" dt="2020-05-31T19:07:34.792" v="1675"/>
          <ac:spMkLst>
            <pc:docMk/>
            <pc:sldMk cId="2591854381" sldId="278"/>
            <ac:spMk id="13" creationId="{930D3D4D-BC0A-4BBD-A62F-9212524C8CC1}"/>
          </ac:spMkLst>
        </pc:spChg>
        <pc:picChg chg="mod">
          <ac:chgData name="Murray Fife" userId="2260aa3b-c9ed-4154-84c0-81b370bad254" providerId="ADAL" clId="{19C10461-7C0B-441E-89A1-9C792495C3E4}" dt="2020-05-31T19:06:17.336" v="1657" actId="14826"/>
          <ac:picMkLst>
            <pc:docMk/>
            <pc:sldMk cId="2591854381" sldId="278"/>
            <ac:picMk id="1030" creationId="{3198FCA7-20A8-442F-B0F5-06A82D258C4A}"/>
          </ac:picMkLst>
        </pc:picChg>
      </pc:sldChg>
      <pc:sldChg chg="delSp modSp add mod">
        <pc:chgData name="Murray Fife" userId="2260aa3b-c9ed-4154-84c0-81b370bad254" providerId="ADAL" clId="{19C10461-7C0B-441E-89A1-9C792495C3E4}" dt="2020-05-31T19:09:50.722" v="1706" actId="20577"/>
        <pc:sldMkLst>
          <pc:docMk/>
          <pc:sldMk cId="2231437179" sldId="279"/>
        </pc:sldMkLst>
        <pc:spChg chg="mod">
          <ac:chgData name="Murray Fife" userId="2260aa3b-c9ed-4154-84c0-81b370bad254" providerId="ADAL" clId="{19C10461-7C0B-441E-89A1-9C792495C3E4}" dt="2020-05-31T19:08:27.687" v="1689"/>
          <ac:spMkLst>
            <pc:docMk/>
            <pc:sldMk cId="2231437179" sldId="279"/>
            <ac:spMk id="2" creationId="{BFF8EC82-1523-4580-8CEB-7283CF9EC3F7}"/>
          </ac:spMkLst>
        </pc:spChg>
        <pc:spChg chg="mod">
          <ac:chgData name="Murray Fife" userId="2260aa3b-c9ed-4154-84c0-81b370bad254" providerId="ADAL" clId="{19C10461-7C0B-441E-89A1-9C792495C3E4}" dt="2020-05-31T19:09:50.722" v="1706" actId="20577"/>
          <ac:spMkLst>
            <pc:docMk/>
            <pc:sldMk cId="2231437179" sldId="279"/>
            <ac:spMk id="3" creationId="{AC203FB7-B396-4EF2-A0DD-A7A5B85A1AB7}"/>
          </ac:spMkLst>
        </pc:spChg>
        <pc:spChg chg="mod">
          <ac:chgData name="Murray Fife" userId="2260aa3b-c9ed-4154-84c0-81b370bad254" providerId="ADAL" clId="{19C10461-7C0B-441E-89A1-9C792495C3E4}" dt="2020-05-31T19:09:25.502" v="1695"/>
          <ac:spMkLst>
            <pc:docMk/>
            <pc:sldMk cId="2231437179" sldId="279"/>
            <ac:spMk id="4" creationId="{BF9A0684-DDA4-4096-8D81-93EE0E4C84D3}"/>
          </ac:spMkLst>
        </pc:spChg>
        <pc:spChg chg="del mod">
          <ac:chgData name="Murray Fife" userId="2260aa3b-c9ed-4154-84c0-81b370bad254" providerId="ADAL" clId="{19C10461-7C0B-441E-89A1-9C792495C3E4}" dt="2020-05-31T19:09:40.606" v="1698"/>
          <ac:spMkLst>
            <pc:docMk/>
            <pc:sldMk cId="2231437179" sldId="279"/>
            <ac:spMk id="5" creationId="{C3A68BFC-0016-4B9E-B76C-4ECF74BBBD5A}"/>
          </ac:spMkLst>
        </pc:spChg>
        <pc:spChg chg="mod">
          <ac:chgData name="Murray Fife" userId="2260aa3b-c9ed-4154-84c0-81b370bad254" providerId="ADAL" clId="{19C10461-7C0B-441E-89A1-9C792495C3E4}" dt="2020-05-31T19:08:20.253" v="1688"/>
          <ac:spMkLst>
            <pc:docMk/>
            <pc:sldMk cId="2231437179" sldId="279"/>
            <ac:spMk id="8" creationId="{AEFAC125-5CDC-4167-9244-6B6C14DD5D54}"/>
          </ac:spMkLst>
        </pc:spChg>
        <pc:spChg chg="mod">
          <ac:chgData name="Murray Fife" userId="2260aa3b-c9ed-4154-84c0-81b370bad254" providerId="ADAL" clId="{19C10461-7C0B-441E-89A1-9C792495C3E4}" dt="2020-05-31T19:08:42.080" v="1690"/>
          <ac:spMkLst>
            <pc:docMk/>
            <pc:sldMk cId="2231437179" sldId="279"/>
            <ac:spMk id="10" creationId="{70374399-E878-4A08-88BC-A00E014E46EA}"/>
          </ac:spMkLst>
        </pc:spChg>
        <pc:spChg chg="mod">
          <ac:chgData name="Murray Fife" userId="2260aa3b-c9ed-4154-84c0-81b370bad254" providerId="ADAL" clId="{19C10461-7C0B-441E-89A1-9C792495C3E4}" dt="2020-05-31T19:09:20.918" v="1692" actId="1076"/>
          <ac:spMkLst>
            <pc:docMk/>
            <pc:sldMk cId="2231437179" sldId="279"/>
            <ac:spMk id="11" creationId="{C8BA49BE-147D-4374-9915-51DE682CD1A6}"/>
          </ac:spMkLst>
        </pc:spChg>
        <pc:spChg chg="mod">
          <ac:chgData name="Murray Fife" userId="2260aa3b-c9ed-4154-84c0-81b370bad254" providerId="ADAL" clId="{19C10461-7C0B-441E-89A1-9C792495C3E4}" dt="2020-05-31T19:09:01.395" v="1691"/>
          <ac:spMkLst>
            <pc:docMk/>
            <pc:sldMk cId="2231437179" sldId="279"/>
            <ac:spMk id="13" creationId="{930D3D4D-BC0A-4BBD-A62F-9212524C8CC1}"/>
          </ac:spMkLst>
        </pc:spChg>
        <pc:picChg chg="mod">
          <ac:chgData name="Murray Fife" userId="2260aa3b-c9ed-4154-84c0-81b370bad254" providerId="ADAL" clId="{19C10461-7C0B-441E-89A1-9C792495C3E4}" dt="2020-05-31T19:08:06.761" v="1680" actId="14826"/>
          <ac:picMkLst>
            <pc:docMk/>
            <pc:sldMk cId="2231437179" sldId="279"/>
            <ac:picMk id="1030" creationId="{3198FCA7-20A8-442F-B0F5-06A82D258C4A}"/>
          </ac:picMkLst>
        </pc:picChg>
      </pc:sldChg>
      <pc:sldChg chg="modSp add mod">
        <pc:chgData name="Murray Fife" userId="2260aa3b-c9ed-4154-84c0-81b370bad254" providerId="ADAL" clId="{19C10461-7C0B-441E-89A1-9C792495C3E4}" dt="2020-05-31T19:13:11.815" v="1771" actId="20577"/>
        <pc:sldMkLst>
          <pc:docMk/>
          <pc:sldMk cId="3526505667" sldId="280"/>
        </pc:sldMkLst>
        <pc:spChg chg="mod">
          <ac:chgData name="Murray Fife" userId="2260aa3b-c9ed-4154-84c0-81b370bad254" providerId="ADAL" clId="{19C10461-7C0B-441E-89A1-9C792495C3E4}" dt="2020-05-31T19:10:45.899" v="1729"/>
          <ac:spMkLst>
            <pc:docMk/>
            <pc:sldMk cId="3526505667" sldId="280"/>
            <ac:spMk id="2" creationId="{BFF8EC82-1523-4580-8CEB-7283CF9EC3F7}"/>
          </ac:spMkLst>
        </pc:spChg>
        <pc:spChg chg="mod">
          <ac:chgData name="Murray Fife" userId="2260aa3b-c9ed-4154-84c0-81b370bad254" providerId="ADAL" clId="{19C10461-7C0B-441E-89A1-9C792495C3E4}" dt="2020-05-31T19:13:11.815" v="1771" actId="20577"/>
          <ac:spMkLst>
            <pc:docMk/>
            <pc:sldMk cId="3526505667" sldId="280"/>
            <ac:spMk id="3" creationId="{AC203FB7-B396-4EF2-A0DD-A7A5B85A1AB7}"/>
          </ac:spMkLst>
        </pc:spChg>
        <pc:spChg chg="mod">
          <ac:chgData name="Murray Fife" userId="2260aa3b-c9ed-4154-84c0-81b370bad254" providerId="ADAL" clId="{19C10461-7C0B-441E-89A1-9C792495C3E4}" dt="2020-05-31T19:11:47.768" v="1734"/>
          <ac:spMkLst>
            <pc:docMk/>
            <pc:sldMk cId="3526505667" sldId="280"/>
            <ac:spMk id="4" creationId="{BF9A0684-DDA4-4096-8D81-93EE0E4C84D3}"/>
          </ac:spMkLst>
        </pc:spChg>
        <pc:spChg chg="mod">
          <ac:chgData name="Murray Fife" userId="2260aa3b-c9ed-4154-84c0-81b370bad254" providerId="ADAL" clId="{19C10461-7C0B-441E-89A1-9C792495C3E4}" dt="2020-05-31T19:11:35.387" v="1733"/>
          <ac:spMkLst>
            <pc:docMk/>
            <pc:sldMk cId="3526505667" sldId="280"/>
            <ac:spMk id="5" creationId="{C3A68BFC-0016-4B9E-B76C-4ECF74BBBD5A}"/>
          </ac:spMkLst>
        </pc:spChg>
        <pc:spChg chg="mod">
          <ac:chgData name="Murray Fife" userId="2260aa3b-c9ed-4154-84c0-81b370bad254" providerId="ADAL" clId="{19C10461-7C0B-441E-89A1-9C792495C3E4}" dt="2020-05-31T19:10:36.924" v="1728" actId="20577"/>
          <ac:spMkLst>
            <pc:docMk/>
            <pc:sldMk cId="3526505667" sldId="280"/>
            <ac:spMk id="8" creationId="{AEFAC125-5CDC-4167-9244-6B6C14DD5D54}"/>
          </ac:spMkLst>
        </pc:spChg>
        <pc:spChg chg="mod">
          <ac:chgData name="Murray Fife" userId="2260aa3b-c9ed-4154-84c0-81b370bad254" providerId="ADAL" clId="{19C10461-7C0B-441E-89A1-9C792495C3E4}" dt="2020-05-31T19:11:06.616" v="1731"/>
          <ac:spMkLst>
            <pc:docMk/>
            <pc:sldMk cId="3526505667" sldId="280"/>
            <ac:spMk id="9" creationId="{782ED25D-58D2-41AA-8FF5-B6E87EBCD93B}"/>
          </ac:spMkLst>
        </pc:spChg>
        <pc:spChg chg="mod">
          <ac:chgData name="Murray Fife" userId="2260aa3b-c9ed-4154-84c0-81b370bad254" providerId="ADAL" clId="{19C10461-7C0B-441E-89A1-9C792495C3E4}" dt="2020-05-31T19:10:59.285" v="1730"/>
          <ac:spMkLst>
            <pc:docMk/>
            <pc:sldMk cId="3526505667" sldId="280"/>
            <ac:spMk id="10" creationId="{70374399-E878-4A08-88BC-A00E014E46EA}"/>
          </ac:spMkLst>
        </pc:spChg>
        <pc:spChg chg="mod">
          <ac:chgData name="Murray Fife" userId="2260aa3b-c9ed-4154-84c0-81b370bad254" providerId="ADAL" clId="{19C10461-7C0B-441E-89A1-9C792495C3E4}" dt="2020-05-31T19:11:25.857" v="1732"/>
          <ac:spMkLst>
            <pc:docMk/>
            <pc:sldMk cId="3526505667" sldId="280"/>
            <ac:spMk id="13" creationId="{930D3D4D-BC0A-4BBD-A62F-9212524C8CC1}"/>
          </ac:spMkLst>
        </pc:spChg>
        <pc:picChg chg="mod">
          <ac:chgData name="Murray Fife" userId="2260aa3b-c9ed-4154-84c0-81b370bad254" providerId="ADAL" clId="{19C10461-7C0B-441E-89A1-9C792495C3E4}" dt="2020-05-31T19:10:28.288" v="1707" actId="14826"/>
          <ac:picMkLst>
            <pc:docMk/>
            <pc:sldMk cId="3526505667" sldId="280"/>
            <ac:picMk id="1030" creationId="{3198FCA7-20A8-442F-B0F5-06A82D258C4A}"/>
          </ac:picMkLst>
        </pc:picChg>
      </pc:sldChg>
      <pc:sldChg chg="delSp modSp add mod">
        <pc:chgData name="Murray Fife" userId="2260aa3b-c9ed-4154-84c0-81b370bad254" providerId="ADAL" clId="{19C10461-7C0B-441E-89A1-9C792495C3E4}" dt="2020-05-31T19:14:21.639" v="1779"/>
        <pc:sldMkLst>
          <pc:docMk/>
          <pc:sldMk cId="1285781207" sldId="281"/>
        </pc:sldMkLst>
        <pc:spChg chg="mod">
          <ac:chgData name="Murray Fife" userId="2260aa3b-c9ed-4154-84c0-81b370bad254" providerId="ADAL" clId="{19C10461-7C0B-441E-89A1-9C792495C3E4}" dt="2020-05-31T19:12:38.753" v="1759"/>
          <ac:spMkLst>
            <pc:docMk/>
            <pc:sldMk cId="1285781207" sldId="281"/>
            <ac:spMk id="2" creationId="{BFF8EC82-1523-4580-8CEB-7283CF9EC3F7}"/>
          </ac:spMkLst>
        </pc:spChg>
        <pc:spChg chg="mod">
          <ac:chgData name="Murray Fife" userId="2260aa3b-c9ed-4154-84c0-81b370bad254" providerId="ADAL" clId="{19C10461-7C0B-441E-89A1-9C792495C3E4}" dt="2020-05-31T19:13:06.564" v="1766" actId="20577"/>
          <ac:spMkLst>
            <pc:docMk/>
            <pc:sldMk cId="1285781207" sldId="281"/>
            <ac:spMk id="3" creationId="{AC203FB7-B396-4EF2-A0DD-A7A5B85A1AB7}"/>
          </ac:spMkLst>
        </pc:spChg>
        <pc:spChg chg="del mod">
          <ac:chgData name="Murray Fife" userId="2260aa3b-c9ed-4154-84c0-81b370bad254" providerId="ADAL" clId="{19C10461-7C0B-441E-89A1-9C792495C3E4}" dt="2020-05-31T19:14:21.637" v="1777"/>
          <ac:spMkLst>
            <pc:docMk/>
            <pc:sldMk cId="1285781207" sldId="281"/>
            <ac:spMk id="4" creationId="{BF9A0684-DDA4-4096-8D81-93EE0E4C84D3}"/>
          </ac:spMkLst>
        </pc:spChg>
        <pc:spChg chg="del mod">
          <ac:chgData name="Murray Fife" userId="2260aa3b-c9ed-4154-84c0-81b370bad254" providerId="ADAL" clId="{19C10461-7C0B-441E-89A1-9C792495C3E4}" dt="2020-05-31T19:14:21.639" v="1779"/>
          <ac:spMkLst>
            <pc:docMk/>
            <pc:sldMk cId="1285781207" sldId="281"/>
            <ac:spMk id="5" creationId="{C3A68BFC-0016-4B9E-B76C-4ECF74BBBD5A}"/>
          </ac:spMkLst>
        </pc:spChg>
        <pc:spChg chg="mod">
          <ac:chgData name="Murray Fife" userId="2260aa3b-c9ed-4154-84c0-81b370bad254" providerId="ADAL" clId="{19C10461-7C0B-441E-89A1-9C792495C3E4}" dt="2020-05-31T19:12:30.984" v="1758" actId="20577"/>
          <ac:spMkLst>
            <pc:docMk/>
            <pc:sldMk cId="1285781207" sldId="281"/>
            <ac:spMk id="8" creationId="{AEFAC125-5CDC-4167-9244-6B6C14DD5D54}"/>
          </ac:spMkLst>
        </pc:spChg>
        <pc:spChg chg="mod">
          <ac:chgData name="Murray Fife" userId="2260aa3b-c9ed-4154-84c0-81b370bad254" providerId="ADAL" clId="{19C10461-7C0B-441E-89A1-9C792495C3E4}" dt="2020-05-31T19:13:04.173" v="1762"/>
          <ac:spMkLst>
            <pc:docMk/>
            <pc:sldMk cId="1285781207" sldId="281"/>
            <ac:spMk id="9" creationId="{782ED25D-58D2-41AA-8FF5-B6E87EBCD93B}"/>
          </ac:spMkLst>
        </pc:spChg>
        <pc:spChg chg="mod">
          <ac:chgData name="Murray Fife" userId="2260aa3b-c9ed-4154-84c0-81b370bad254" providerId="ADAL" clId="{19C10461-7C0B-441E-89A1-9C792495C3E4}" dt="2020-05-31T19:12:55.615" v="1761" actId="20577"/>
          <ac:spMkLst>
            <pc:docMk/>
            <pc:sldMk cId="1285781207" sldId="281"/>
            <ac:spMk id="10" creationId="{70374399-E878-4A08-88BC-A00E014E46EA}"/>
          </ac:spMkLst>
        </pc:spChg>
        <pc:spChg chg="mod">
          <ac:chgData name="Murray Fife" userId="2260aa3b-c9ed-4154-84c0-81b370bad254" providerId="ADAL" clId="{19C10461-7C0B-441E-89A1-9C792495C3E4}" dt="2020-05-31T19:14:05.039" v="1773" actId="1076"/>
          <ac:spMkLst>
            <pc:docMk/>
            <pc:sldMk cId="1285781207" sldId="281"/>
            <ac:spMk id="11" creationId="{C8BA49BE-147D-4374-9915-51DE682CD1A6}"/>
          </ac:spMkLst>
        </pc:spChg>
        <pc:spChg chg="mod">
          <ac:chgData name="Murray Fife" userId="2260aa3b-c9ed-4154-84c0-81b370bad254" providerId="ADAL" clId="{19C10461-7C0B-441E-89A1-9C792495C3E4}" dt="2020-05-31T19:13:48.008" v="1772"/>
          <ac:spMkLst>
            <pc:docMk/>
            <pc:sldMk cId="1285781207" sldId="281"/>
            <ac:spMk id="13" creationId="{930D3D4D-BC0A-4BBD-A62F-9212524C8CC1}"/>
          </ac:spMkLst>
        </pc:spChg>
        <pc:picChg chg="mod">
          <ac:chgData name="Murray Fife" userId="2260aa3b-c9ed-4154-84c0-81b370bad254" providerId="ADAL" clId="{19C10461-7C0B-441E-89A1-9C792495C3E4}" dt="2020-05-31T19:12:25.284" v="1740" actId="14826"/>
          <ac:picMkLst>
            <pc:docMk/>
            <pc:sldMk cId="1285781207" sldId="281"/>
            <ac:picMk id="1030" creationId="{3198FCA7-20A8-442F-B0F5-06A82D258C4A}"/>
          </ac:picMkLst>
        </pc:picChg>
      </pc:sldChg>
      <pc:sldChg chg="addSp delSp modSp add mod">
        <pc:chgData name="Murray Fife" userId="2260aa3b-c9ed-4154-84c0-81b370bad254" providerId="ADAL" clId="{19C10461-7C0B-441E-89A1-9C792495C3E4}" dt="2020-05-31T19:18:51.398" v="1858" actId="1076"/>
        <pc:sldMkLst>
          <pc:docMk/>
          <pc:sldMk cId="1470758615" sldId="282"/>
        </pc:sldMkLst>
        <pc:spChg chg="mod">
          <ac:chgData name="Murray Fife" userId="2260aa3b-c9ed-4154-84c0-81b370bad254" providerId="ADAL" clId="{19C10461-7C0B-441E-89A1-9C792495C3E4}" dt="2020-05-31T19:17:28.693" v="1852"/>
          <ac:spMkLst>
            <pc:docMk/>
            <pc:sldMk cId="1470758615" sldId="282"/>
            <ac:spMk id="2" creationId="{BFF8EC82-1523-4580-8CEB-7283CF9EC3F7}"/>
          </ac:spMkLst>
        </pc:spChg>
        <pc:spChg chg="mod">
          <ac:chgData name="Murray Fife" userId="2260aa3b-c9ed-4154-84c0-81b370bad254" providerId="ADAL" clId="{19C10461-7C0B-441E-89A1-9C792495C3E4}" dt="2020-05-31T19:16:51.144" v="1832" actId="20577"/>
          <ac:spMkLst>
            <pc:docMk/>
            <pc:sldMk cId="1470758615" sldId="282"/>
            <ac:spMk id="3" creationId="{AC203FB7-B396-4EF2-A0DD-A7A5B85A1AB7}"/>
          </ac:spMkLst>
        </pc:spChg>
        <pc:spChg chg="mod">
          <ac:chgData name="Murray Fife" userId="2260aa3b-c9ed-4154-84c0-81b370bad254" providerId="ADAL" clId="{19C10461-7C0B-441E-89A1-9C792495C3E4}" dt="2020-05-31T19:18:51.398" v="1858" actId="1076"/>
          <ac:spMkLst>
            <pc:docMk/>
            <pc:sldMk cId="1470758615" sldId="282"/>
            <ac:spMk id="4" creationId="{BF9A0684-DDA4-4096-8D81-93EE0E4C84D3}"/>
          </ac:spMkLst>
        </pc:spChg>
        <pc:spChg chg="mod">
          <ac:chgData name="Murray Fife" userId="2260aa3b-c9ed-4154-84c0-81b370bad254" providerId="ADAL" clId="{19C10461-7C0B-441E-89A1-9C792495C3E4}" dt="2020-05-31T19:18:51.398" v="1858" actId="1076"/>
          <ac:spMkLst>
            <pc:docMk/>
            <pc:sldMk cId="1470758615" sldId="282"/>
            <ac:spMk id="5" creationId="{C3A68BFC-0016-4B9E-B76C-4ECF74BBBD5A}"/>
          </ac:spMkLst>
        </pc:spChg>
        <pc:spChg chg="mod">
          <ac:chgData name="Murray Fife" userId="2260aa3b-c9ed-4154-84c0-81b370bad254" providerId="ADAL" clId="{19C10461-7C0B-441E-89A1-9C792495C3E4}" dt="2020-05-31T19:17:17.427" v="1851" actId="20577"/>
          <ac:spMkLst>
            <pc:docMk/>
            <pc:sldMk cId="1470758615" sldId="282"/>
            <ac:spMk id="8" creationId="{AEFAC125-5CDC-4167-9244-6B6C14DD5D54}"/>
          </ac:spMkLst>
        </pc:spChg>
        <pc:spChg chg="mod">
          <ac:chgData name="Murray Fife" userId="2260aa3b-c9ed-4154-84c0-81b370bad254" providerId="ADAL" clId="{19C10461-7C0B-441E-89A1-9C792495C3E4}" dt="2020-05-31T19:17:55.722" v="1854"/>
          <ac:spMkLst>
            <pc:docMk/>
            <pc:sldMk cId="1470758615" sldId="282"/>
            <ac:spMk id="9" creationId="{782ED25D-58D2-41AA-8FF5-B6E87EBCD93B}"/>
          </ac:spMkLst>
        </pc:spChg>
        <pc:spChg chg="mod">
          <ac:chgData name="Murray Fife" userId="2260aa3b-c9ed-4154-84c0-81b370bad254" providerId="ADAL" clId="{19C10461-7C0B-441E-89A1-9C792495C3E4}" dt="2020-05-31T19:17:45.523" v="1853"/>
          <ac:spMkLst>
            <pc:docMk/>
            <pc:sldMk cId="1470758615" sldId="282"/>
            <ac:spMk id="10" creationId="{70374399-E878-4A08-88BC-A00E014E46EA}"/>
          </ac:spMkLst>
        </pc:spChg>
        <pc:spChg chg="mod">
          <ac:chgData name="Murray Fife" userId="2260aa3b-c9ed-4154-84c0-81b370bad254" providerId="ADAL" clId="{19C10461-7C0B-441E-89A1-9C792495C3E4}" dt="2020-05-31T19:18:51.398" v="1858" actId="1076"/>
          <ac:spMkLst>
            <pc:docMk/>
            <pc:sldMk cId="1470758615" sldId="282"/>
            <ac:spMk id="11" creationId="{C8BA49BE-147D-4374-9915-51DE682CD1A6}"/>
          </ac:spMkLst>
        </pc:spChg>
        <pc:spChg chg="mod">
          <ac:chgData name="Murray Fife" userId="2260aa3b-c9ed-4154-84c0-81b370bad254" providerId="ADAL" clId="{19C10461-7C0B-441E-89A1-9C792495C3E4}" dt="2020-05-31T19:18:51.398" v="1858" actId="1076"/>
          <ac:spMkLst>
            <pc:docMk/>
            <pc:sldMk cId="1470758615" sldId="282"/>
            <ac:spMk id="12" creationId="{C1EC9D6B-3345-4A45-969C-38D16074BB9C}"/>
          </ac:spMkLst>
        </pc:spChg>
        <pc:spChg chg="del mod">
          <ac:chgData name="Murray Fife" userId="2260aa3b-c9ed-4154-84c0-81b370bad254" providerId="ADAL" clId="{19C10461-7C0B-441E-89A1-9C792495C3E4}" dt="2020-05-31T19:16:10.102" v="1812"/>
          <ac:spMkLst>
            <pc:docMk/>
            <pc:sldMk cId="1470758615" sldId="282"/>
            <ac:spMk id="13" creationId="{930D3D4D-BC0A-4BBD-A62F-9212524C8CC1}"/>
          </ac:spMkLst>
        </pc:spChg>
        <pc:spChg chg="add mod">
          <ac:chgData name="Murray Fife" userId="2260aa3b-c9ed-4154-84c0-81b370bad254" providerId="ADAL" clId="{19C10461-7C0B-441E-89A1-9C792495C3E4}" dt="2020-05-31T19:18:40.858" v="1857"/>
          <ac:spMkLst>
            <pc:docMk/>
            <pc:sldMk cId="1470758615" sldId="282"/>
            <ac:spMk id="15" creationId="{8AB953D5-ECDA-4629-BE48-EDE38B091872}"/>
          </ac:spMkLst>
        </pc:spChg>
        <pc:picChg chg="mod">
          <ac:chgData name="Murray Fife" userId="2260aa3b-c9ed-4154-84c0-81b370bad254" providerId="ADAL" clId="{19C10461-7C0B-441E-89A1-9C792495C3E4}" dt="2020-05-31T19:17:11.787" v="1833" actId="14826"/>
          <ac:picMkLst>
            <pc:docMk/>
            <pc:sldMk cId="1470758615" sldId="282"/>
            <ac:picMk id="1030" creationId="{3198FCA7-20A8-442F-B0F5-06A82D258C4A}"/>
          </ac:picMkLst>
        </pc:picChg>
      </pc:sldChg>
      <pc:sldChg chg="add">
        <pc:chgData name="Murray Fife" userId="2260aa3b-c9ed-4154-84c0-81b370bad254" providerId="ADAL" clId="{19C10461-7C0B-441E-89A1-9C792495C3E4}" dt="2020-05-31T19:16:42.591" v="1818"/>
        <pc:sldMkLst>
          <pc:docMk/>
          <pc:sldMk cId="931878132" sldId="283"/>
        </pc:sldMkLst>
      </pc:sldChg>
      <pc:sldChg chg="delSp modSp add mod">
        <pc:chgData name="Murray Fife" userId="2260aa3b-c9ed-4154-84c0-81b370bad254" providerId="ADAL" clId="{19C10461-7C0B-441E-89A1-9C792495C3E4}" dt="2020-05-31T19:20:52.028" v="1896"/>
        <pc:sldMkLst>
          <pc:docMk/>
          <pc:sldMk cId="1197039473" sldId="284"/>
        </pc:sldMkLst>
        <pc:spChg chg="mod">
          <ac:chgData name="Murray Fife" userId="2260aa3b-c9ed-4154-84c0-81b370bad254" providerId="ADAL" clId="{19C10461-7C0B-441E-89A1-9C792495C3E4}" dt="2020-05-31T19:19:32.644" v="1886"/>
          <ac:spMkLst>
            <pc:docMk/>
            <pc:sldMk cId="1197039473" sldId="284"/>
            <ac:spMk id="2" creationId="{BFF8EC82-1523-4580-8CEB-7283CF9EC3F7}"/>
          </ac:spMkLst>
        </pc:spChg>
        <pc:spChg chg="mod">
          <ac:chgData name="Murray Fife" userId="2260aa3b-c9ed-4154-84c0-81b370bad254" providerId="ADAL" clId="{19C10461-7C0B-441E-89A1-9C792495C3E4}" dt="2020-05-31T19:19:03.161" v="1867" actId="20577"/>
          <ac:spMkLst>
            <pc:docMk/>
            <pc:sldMk cId="1197039473" sldId="284"/>
            <ac:spMk id="3" creationId="{AC203FB7-B396-4EF2-A0DD-A7A5B85A1AB7}"/>
          </ac:spMkLst>
        </pc:spChg>
        <pc:spChg chg="mod">
          <ac:chgData name="Murray Fife" userId="2260aa3b-c9ed-4154-84c0-81b370bad254" providerId="ADAL" clId="{19C10461-7C0B-441E-89A1-9C792495C3E4}" dt="2020-05-31T19:20:35.341" v="1893"/>
          <ac:spMkLst>
            <pc:docMk/>
            <pc:sldMk cId="1197039473" sldId="284"/>
            <ac:spMk id="4" creationId="{BF9A0684-DDA4-4096-8D81-93EE0E4C84D3}"/>
          </ac:spMkLst>
        </pc:spChg>
        <pc:spChg chg="del mod">
          <ac:chgData name="Murray Fife" userId="2260aa3b-c9ed-4154-84c0-81b370bad254" providerId="ADAL" clId="{19C10461-7C0B-441E-89A1-9C792495C3E4}" dt="2020-05-31T19:20:52.028" v="1896"/>
          <ac:spMkLst>
            <pc:docMk/>
            <pc:sldMk cId="1197039473" sldId="284"/>
            <ac:spMk id="5" creationId="{C3A68BFC-0016-4B9E-B76C-4ECF74BBBD5A}"/>
          </ac:spMkLst>
        </pc:spChg>
        <pc:spChg chg="mod">
          <ac:chgData name="Murray Fife" userId="2260aa3b-c9ed-4154-84c0-81b370bad254" providerId="ADAL" clId="{19C10461-7C0B-441E-89A1-9C792495C3E4}" dt="2020-05-31T19:19:24.804" v="1885" actId="20577"/>
          <ac:spMkLst>
            <pc:docMk/>
            <pc:sldMk cId="1197039473" sldId="284"/>
            <ac:spMk id="8" creationId="{AEFAC125-5CDC-4167-9244-6B6C14DD5D54}"/>
          </ac:spMkLst>
        </pc:spChg>
        <pc:spChg chg="mod">
          <ac:chgData name="Murray Fife" userId="2260aa3b-c9ed-4154-84c0-81b370bad254" providerId="ADAL" clId="{19C10461-7C0B-441E-89A1-9C792495C3E4}" dt="2020-05-31T19:19:54.189" v="1890"/>
          <ac:spMkLst>
            <pc:docMk/>
            <pc:sldMk cId="1197039473" sldId="284"/>
            <ac:spMk id="9" creationId="{782ED25D-58D2-41AA-8FF5-B6E87EBCD93B}"/>
          </ac:spMkLst>
        </pc:spChg>
        <pc:spChg chg="mod">
          <ac:chgData name="Murray Fife" userId="2260aa3b-c9ed-4154-84c0-81b370bad254" providerId="ADAL" clId="{19C10461-7C0B-441E-89A1-9C792495C3E4}" dt="2020-05-31T19:19:45.974" v="1889"/>
          <ac:spMkLst>
            <pc:docMk/>
            <pc:sldMk cId="1197039473" sldId="284"/>
            <ac:spMk id="10" creationId="{70374399-E878-4A08-88BC-A00E014E46EA}"/>
          </ac:spMkLst>
        </pc:spChg>
        <pc:spChg chg="mod">
          <ac:chgData name="Murray Fife" userId="2260aa3b-c9ed-4154-84c0-81b370bad254" providerId="ADAL" clId="{19C10461-7C0B-441E-89A1-9C792495C3E4}" dt="2020-05-31T19:20:24.008" v="1892" actId="1076"/>
          <ac:spMkLst>
            <pc:docMk/>
            <pc:sldMk cId="1197039473" sldId="284"/>
            <ac:spMk id="11" creationId="{C8BA49BE-147D-4374-9915-51DE682CD1A6}"/>
          </ac:spMkLst>
        </pc:spChg>
        <pc:spChg chg="mod">
          <ac:chgData name="Murray Fife" userId="2260aa3b-c9ed-4154-84c0-81b370bad254" providerId="ADAL" clId="{19C10461-7C0B-441E-89A1-9C792495C3E4}" dt="2020-05-31T19:20:24.008" v="1892" actId="1076"/>
          <ac:spMkLst>
            <pc:docMk/>
            <pc:sldMk cId="1197039473" sldId="284"/>
            <ac:spMk id="12" creationId="{C1EC9D6B-3345-4A45-969C-38D16074BB9C}"/>
          </ac:spMkLst>
        </pc:spChg>
        <pc:spChg chg="mod">
          <ac:chgData name="Murray Fife" userId="2260aa3b-c9ed-4154-84c0-81b370bad254" providerId="ADAL" clId="{19C10461-7C0B-441E-89A1-9C792495C3E4}" dt="2020-05-31T19:20:16.241" v="1891"/>
          <ac:spMkLst>
            <pc:docMk/>
            <pc:sldMk cId="1197039473" sldId="284"/>
            <ac:spMk id="15" creationId="{8AB953D5-ECDA-4629-BE48-EDE38B091872}"/>
          </ac:spMkLst>
        </pc:spChg>
        <pc:picChg chg="mod">
          <ac:chgData name="Murray Fife" userId="2260aa3b-c9ed-4154-84c0-81b370bad254" providerId="ADAL" clId="{19C10461-7C0B-441E-89A1-9C792495C3E4}" dt="2020-05-31T19:19:20.023" v="1868" actId="14826"/>
          <ac:picMkLst>
            <pc:docMk/>
            <pc:sldMk cId="1197039473" sldId="284"/>
            <ac:picMk id="1030" creationId="{3198FCA7-20A8-442F-B0F5-06A82D258C4A}"/>
          </ac:picMkLst>
        </pc:picChg>
      </pc:sldChg>
      <pc:sldChg chg="modSp add mod">
        <pc:chgData name="Murray Fife" userId="2260aa3b-c9ed-4154-84c0-81b370bad254" providerId="ADAL" clId="{19C10461-7C0B-441E-89A1-9C792495C3E4}" dt="2020-05-31T19:22:39.669" v="1927"/>
        <pc:sldMkLst>
          <pc:docMk/>
          <pc:sldMk cId="301203699" sldId="285"/>
        </pc:sldMkLst>
        <pc:spChg chg="mod">
          <ac:chgData name="Murray Fife" userId="2260aa3b-c9ed-4154-84c0-81b370bad254" providerId="ADAL" clId="{19C10461-7C0B-441E-89A1-9C792495C3E4}" dt="2020-05-31T19:21:35.151" v="1922"/>
          <ac:spMkLst>
            <pc:docMk/>
            <pc:sldMk cId="301203699" sldId="285"/>
            <ac:spMk id="2" creationId="{BFF8EC82-1523-4580-8CEB-7283CF9EC3F7}"/>
          </ac:spMkLst>
        </pc:spChg>
        <pc:spChg chg="mod">
          <ac:chgData name="Murray Fife" userId="2260aa3b-c9ed-4154-84c0-81b370bad254" providerId="ADAL" clId="{19C10461-7C0B-441E-89A1-9C792495C3E4}" dt="2020-05-31T19:21:03.685" v="1905" actId="20577"/>
          <ac:spMkLst>
            <pc:docMk/>
            <pc:sldMk cId="301203699" sldId="285"/>
            <ac:spMk id="3" creationId="{AC203FB7-B396-4EF2-A0DD-A7A5B85A1AB7}"/>
          </ac:spMkLst>
        </pc:spChg>
        <pc:spChg chg="mod">
          <ac:chgData name="Murray Fife" userId="2260aa3b-c9ed-4154-84c0-81b370bad254" providerId="ADAL" clId="{19C10461-7C0B-441E-89A1-9C792495C3E4}" dt="2020-05-31T19:22:39.669" v="1927"/>
          <ac:spMkLst>
            <pc:docMk/>
            <pc:sldMk cId="301203699" sldId="285"/>
            <ac:spMk id="4" creationId="{BF9A0684-DDA4-4096-8D81-93EE0E4C84D3}"/>
          </ac:spMkLst>
        </pc:spChg>
        <pc:spChg chg="mod">
          <ac:chgData name="Murray Fife" userId="2260aa3b-c9ed-4154-84c0-81b370bad254" providerId="ADAL" clId="{19C10461-7C0B-441E-89A1-9C792495C3E4}" dt="2020-05-31T19:22:21.836" v="1925"/>
          <ac:spMkLst>
            <pc:docMk/>
            <pc:sldMk cId="301203699" sldId="285"/>
            <ac:spMk id="5" creationId="{C3A68BFC-0016-4B9E-B76C-4ECF74BBBD5A}"/>
          </ac:spMkLst>
        </pc:spChg>
        <pc:spChg chg="mod">
          <ac:chgData name="Murray Fife" userId="2260aa3b-c9ed-4154-84c0-81b370bad254" providerId="ADAL" clId="{19C10461-7C0B-441E-89A1-9C792495C3E4}" dt="2020-05-31T19:21:25.498" v="1921" actId="20577"/>
          <ac:spMkLst>
            <pc:docMk/>
            <pc:sldMk cId="301203699" sldId="285"/>
            <ac:spMk id="8" creationId="{AEFAC125-5CDC-4167-9244-6B6C14DD5D54}"/>
          </ac:spMkLst>
        </pc:spChg>
        <pc:spChg chg="mod">
          <ac:chgData name="Murray Fife" userId="2260aa3b-c9ed-4154-84c0-81b370bad254" providerId="ADAL" clId="{19C10461-7C0B-441E-89A1-9C792495C3E4}" dt="2020-05-31T19:22:00.910" v="1924"/>
          <ac:spMkLst>
            <pc:docMk/>
            <pc:sldMk cId="301203699" sldId="285"/>
            <ac:spMk id="9" creationId="{782ED25D-58D2-41AA-8FF5-B6E87EBCD93B}"/>
          </ac:spMkLst>
        </pc:spChg>
        <pc:spChg chg="mod">
          <ac:chgData name="Murray Fife" userId="2260aa3b-c9ed-4154-84c0-81b370bad254" providerId="ADAL" clId="{19C10461-7C0B-441E-89A1-9C792495C3E4}" dt="2020-05-31T19:21:53.231" v="1923"/>
          <ac:spMkLst>
            <pc:docMk/>
            <pc:sldMk cId="301203699" sldId="285"/>
            <ac:spMk id="10" creationId="{70374399-E878-4A08-88BC-A00E014E46EA}"/>
          </ac:spMkLst>
        </pc:spChg>
        <pc:spChg chg="mod">
          <ac:chgData name="Murray Fife" userId="2260aa3b-c9ed-4154-84c0-81b370bad254" providerId="ADAL" clId="{19C10461-7C0B-441E-89A1-9C792495C3E4}" dt="2020-05-31T19:22:32.030" v="1926"/>
          <ac:spMkLst>
            <pc:docMk/>
            <pc:sldMk cId="301203699" sldId="285"/>
            <ac:spMk id="15" creationId="{8AB953D5-ECDA-4629-BE48-EDE38B091872}"/>
          </ac:spMkLst>
        </pc:spChg>
        <pc:picChg chg="mod">
          <ac:chgData name="Murray Fife" userId="2260aa3b-c9ed-4154-84c0-81b370bad254" providerId="ADAL" clId="{19C10461-7C0B-441E-89A1-9C792495C3E4}" dt="2020-05-31T19:21:19.862" v="1906" actId="14826"/>
          <ac:picMkLst>
            <pc:docMk/>
            <pc:sldMk cId="301203699" sldId="285"/>
            <ac:picMk id="1030" creationId="{3198FCA7-20A8-442F-B0F5-06A82D258C4A}"/>
          </ac:picMkLst>
        </pc:picChg>
      </pc:sldChg>
      <pc:sldChg chg="modSp add mod">
        <pc:chgData name="Murray Fife" userId="2260aa3b-c9ed-4154-84c0-81b370bad254" providerId="ADAL" clId="{19C10461-7C0B-441E-89A1-9C792495C3E4}" dt="2020-05-31T19:24:35.144" v="1963"/>
        <pc:sldMkLst>
          <pc:docMk/>
          <pc:sldMk cId="1931033203" sldId="286"/>
        </pc:sldMkLst>
        <pc:spChg chg="mod">
          <ac:chgData name="Murray Fife" userId="2260aa3b-c9ed-4154-84c0-81b370bad254" providerId="ADAL" clId="{19C10461-7C0B-441E-89A1-9C792495C3E4}" dt="2020-05-31T19:23:29.630" v="1958"/>
          <ac:spMkLst>
            <pc:docMk/>
            <pc:sldMk cId="1931033203" sldId="286"/>
            <ac:spMk id="2" creationId="{BFF8EC82-1523-4580-8CEB-7283CF9EC3F7}"/>
          </ac:spMkLst>
        </pc:spChg>
        <pc:spChg chg="mod">
          <ac:chgData name="Murray Fife" userId="2260aa3b-c9ed-4154-84c0-81b370bad254" providerId="ADAL" clId="{19C10461-7C0B-441E-89A1-9C792495C3E4}" dt="2020-05-31T19:22:53.920" v="1938" actId="20577"/>
          <ac:spMkLst>
            <pc:docMk/>
            <pc:sldMk cId="1931033203" sldId="286"/>
            <ac:spMk id="3" creationId="{AC203FB7-B396-4EF2-A0DD-A7A5B85A1AB7}"/>
          </ac:spMkLst>
        </pc:spChg>
        <pc:spChg chg="mod">
          <ac:chgData name="Murray Fife" userId="2260aa3b-c9ed-4154-84c0-81b370bad254" providerId="ADAL" clId="{19C10461-7C0B-441E-89A1-9C792495C3E4}" dt="2020-05-31T19:24:24.777" v="1962"/>
          <ac:spMkLst>
            <pc:docMk/>
            <pc:sldMk cId="1931033203" sldId="286"/>
            <ac:spMk id="4" creationId="{BF9A0684-DDA4-4096-8D81-93EE0E4C84D3}"/>
          </ac:spMkLst>
        </pc:spChg>
        <pc:spChg chg="mod">
          <ac:chgData name="Murray Fife" userId="2260aa3b-c9ed-4154-84c0-81b370bad254" providerId="ADAL" clId="{19C10461-7C0B-441E-89A1-9C792495C3E4}" dt="2020-05-31T19:24:35.144" v="1963"/>
          <ac:spMkLst>
            <pc:docMk/>
            <pc:sldMk cId="1931033203" sldId="286"/>
            <ac:spMk id="5" creationId="{C3A68BFC-0016-4B9E-B76C-4ECF74BBBD5A}"/>
          </ac:spMkLst>
        </pc:spChg>
        <pc:spChg chg="mod">
          <ac:chgData name="Murray Fife" userId="2260aa3b-c9ed-4154-84c0-81b370bad254" providerId="ADAL" clId="{19C10461-7C0B-441E-89A1-9C792495C3E4}" dt="2020-05-31T19:23:20.937" v="1957" actId="20577"/>
          <ac:spMkLst>
            <pc:docMk/>
            <pc:sldMk cId="1931033203" sldId="286"/>
            <ac:spMk id="8" creationId="{AEFAC125-5CDC-4167-9244-6B6C14DD5D54}"/>
          </ac:spMkLst>
        </pc:spChg>
        <pc:spChg chg="mod">
          <ac:chgData name="Murray Fife" userId="2260aa3b-c9ed-4154-84c0-81b370bad254" providerId="ADAL" clId="{19C10461-7C0B-441E-89A1-9C792495C3E4}" dt="2020-05-31T19:23:55.514" v="1960"/>
          <ac:spMkLst>
            <pc:docMk/>
            <pc:sldMk cId="1931033203" sldId="286"/>
            <ac:spMk id="9" creationId="{782ED25D-58D2-41AA-8FF5-B6E87EBCD93B}"/>
          </ac:spMkLst>
        </pc:spChg>
        <pc:spChg chg="mod">
          <ac:chgData name="Murray Fife" userId="2260aa3b-c9ed-4154-84c0-81b370bad254" providerId="ADAL" clId="{19C10461-7C0B-441E-89A1-9C792495C3E4}" dt="2020-05-31T19:23:48.008" v="1959"/>
          <ac:spMkLst>
            <pc:docMk/>
            <pc:sldMk cId="1931033203" sldId="286"/>
            <ac:spMk id="10" creationId="{70374399-E878-4A08-88BC-A00E014E46EA}"/>
          </ac:spMkLst>
        </pc:spChg>
        <pc:spChg chg="mod">
          <ac:chgData name="Murray Fife" userId="2260aa3b-c9ed-4154-84c0-81b370bad254" providerId="ADAL" clId="{19C10461-7C0B-441E-89A1-9C792495C3E4}" dt="2020-05-31T19:24:18.015" v="1961"/>
          <ac:spMkLst>
            <pc:docMk/>
            <pc:sldMk cId="1931033203" sldId="286"/>
            <ac:spMk id="15" creationId="{8AB953D5-ECDA-4629-BE48-EDE38B091872}"/>
          </ac:spMkLst>
        </pc:spChg>
        <pc:picChg chg="mod">
          <ac:chgData name="Murray Fife" userId="2260aa3b-c9ed-4154-84c0-81b370bad254" providerId="ADAL" clId="{19C10461-7C0B-441E-89A1-9C792495C3E4}" dt="2020-05-31T19:23:14.028" v="1939" actId="14826"/>
          <ac:picMkLst>
            <pc:docMk/>
            <pc:sldMk cId="1931033203" sldId="286"/>
            <ac:picMk id="1030" creationId="{3198FCA7-20A8-442F-B0F5-06A82D258C4A}"/>
          </ac:picMkLst>
        </pc:picChg>
      </pc:sldChg>
      <pc:sldChg chg="modSp add mod">
        <pc:chgData name="Murray Fife" userId="2260aa3b-c9ed-4154-84c0-81b370bad254" providerId="ADAL" clId="{19C10461-7C0B-441E-89A1-9C792495C3E4}" dt="2020-05-31T19:26:33.899" v="2003"/>
        <pc:sldMkLst>
          <pc:docMk/>
          <pc:sldMk cId="865929201" sldId="287"/>
        </pc:sldMkLst>
        <pc:spChg chg="mod">
          <ac:chgData name="Murray Fife" userId="2260aa3b-c9ed-4154-84c0-81b370bad254" providerId="ADAL" clId="{19C10461-7C0B-441E-89A1-9C792495C3E4}" dt="2020-05-31T19:25:19.697" v="1998"/>
          <ac:spMkLst>
            <pc:docMk/>
            <pc:sldMk cId="865929201" sldId="287"/>
            <ac:spMk id="2" creationId="{BFF8EC82-1523-4580-8CEB-7283CF9EC3F7}"/>
          </ac:spMkLst>
        </pc:spChg>
        <pc:spChg chg="mod">
          <ac:chgData name="Murray Fife" userId="2260aa3b-c9ed-4154-84c0-81b370bad254" providerId="ADAL" clId="{19C10461-7C0B-441E-89A1-9C792495C3E4}" dt="2020-05-31T19:24:51.177" v="1978" actId="20577"/>
          <ac:spMkLst>
            <pc:docMk/>
            <pc:sldMk cId="865929201" sldId="287"/>
            <ac:spMk id="3" creationId="{AC203FB7-B396-4EF2-A0DD-A7A5B85A1AB7}"/>
          </ac:spMkLst>
        </pc:spChg>
        <pc:spChg chg="mod">
          <ac:chgData name="Murray Fife" userId="2260aa3b-c9ed-4154-84c0-81b370bad254" providerId="ADAL" clId="{19C10461-7C0B-441E-89A1-9C792495C3E4}" dt="2020-05-31T19:26:21.192" v="2002"/>
          <ac:spMkLst>
            <pc:docMk/>
            <pc:sldMk cId="865929201" sldId="287"/>
            <ac:spMk id="4" creationId="{BF9A0684-DDA4-4096-8D81-93EE0E4C84D3}"/>
          </ac:spMkLst>
        </pc:spChg>
        <pc:spChg chg="mod">
          <ac:chgData name="Murray Fife" userId="2260aa3b-c9ed-4154-84c0-81b370bad254" providerId="ADAL" clId="{19C10461-7C0B-441E-89A1-9C792495C3E4}" dt="2020-05-31T19:26:11.744" v="2001"/>
          <ac:spMkLst>
            <pc:docMk/>
            <pc:sldMk cId="865929201" sldId="287"/>
            <ac:spMk id="5" creationId="{C3A68BFC-0016-4B9E-B76C-4ECF74BBBD5A}"/>
          </ac:spMkLst>
        </pc:spChg>
        <pc:spChg chg="mod">
          <ac:chgData name="Murray Fife" userId="2260aa3b-c9ed-4154-84c0-81b370bad254" providerId="ADAL" clId="{19C10461-7C0B-441E-89A1-9C792495C3E4}" dt="2020-05-31T19:25:10.661" v="1997" actId="20577"/>
          <ac:spMkLst>
            <pc:docMk/>
            <pc:sldMk cId="865929201" sldId="287"/>
            <ac:spMk id="8" creationId="{AEFAC125-5CDC-4167-9244-6B6C14DD5D54}"/>
          </ac:spMkLst>
        </pc:spChg>
        <pc:spChg chg="mod">
          <ac:chgData name="Murray Fife" userId="2260aa3b-c9ed-4154-84c0-81b370bad254" providerId="ADAL" clId="{19C10461-7C0B-441E-89A1-9C792495C3E4}" dt="2020-05-31T19:25:46.686" v="2000"/>
          <ac:spMkLst>
            <pc:docMk/>
            <pc:sldMk cId="865929201" sldId="287"/>
            <ac:spMk id="9" creationId="{782ED25D-58D2-41AA-8FF5-B6E87EBCD93B}"/>
          </ac:spMkLst>
        </pc:spChg>
        <pc:spChg chg="mod">
          <ac:chgData name="Murray Fife" userId="2260aa3b-c9ed-4154-84c0-81b370bad254" providerId="ADAL" clId="{19C10461-7C0B-441E-89A1-9C792495C3E4}" dt="2020-05-31T19:25:36.200" v="1999"/>
          <ac:spMkLst>
            <pc:docMk/>
            <pc:sldMk cId="865929201" sldId="287"/>
            <ac:spMk id="10" creationId="{70374399-E878-4A08-88BC-A00E014E46EA}"/>
          </ac:spMkLst>
        </pc:spChg>
        <pc:spChg chg="mod">
          <ac:chgData name="Murray Fife" userId="2260aa3b-c9ed-4154-84c0-81b370bad254" providerId="ADAL" clId="{19C10461-7C0B-441E-89A1-9C792495C3E4}" dt="2020-05-31T19:26:33.899" v="2003"/>
          <ac:spMkLst>
            <pc:docMk/>
            <pc:sldMk cId="865929201" sldId="287"/>
            <ac:spMk id="15" creationId="{8AB953D5-ECDA-4629-BE48-EDE38B091872}"/>
          </ac:spMkLst>
        </pc:spChg>
        <pc:picChg chg="mod">
          <ac:chgData name="Murray Fife" userId="2260aa3b-c9ed-4154-84c0-81b370bad254" providerId="ADAL" clId="{19C10461-7C0B-441E-89A1-9C792495C3E4}" dt="2020-05-31T19:25:04.439" v="1979" actId="14826"/>
          <ac:picMkLst>
            <pc:docMk/>
            <pc:sldMk cId="865929201" sldId="287"/>
            <ac:picMk id="1030" creationId="{3198FCA7-20A8-442F-B0F5-06A82D258C4A}"/>
          </ac:picMkLst>
        </pc:picChg>
      </pc:sldChg>
      <pc:sldChg chg="modSp add mod">
        <pc:chgData name="Murray Fife" userId="2260aa3b-c9ed-4154-84c0-81b370bad254" providerId="ADAL" clId="{19C10461-7C0B-441E-89A1-9C792495C3E4}" dt="2020-05-31T19:28:45.362" v="2041"/>
        <pc:sldMkLst>
          <pc:docMk/>
          <pc:sldMk cId="614981876" sldId="288"/>
        </pc:sldMkLst>
        <pc:spChg chg="mod">
          <ac:chgData name="Murray Fife" userId="2260aa3b-c9ed-4154-84c0-81b370bad254" providerId="ADAL" clId="{19C10461-7C0B-441E-89A1-9C792495C3E4}" dt="2020-05-31T19:27:43.836" v="2021"/>
          <ac:spMkLst>
            <pc:docMk/>
            <pc:sldMk cId="614981876" sldId="288"/>
            <ac:spMk id="2" creationId="{BFF8EC82-1523-4580-8CEB-7283CF9EC3F7}"/>
          </ac:spMkLst>
        </pc:spChg>
        <pc:spChg chg="mod">
          <ac:chgData name="Murray Fife" userId="2260aa3b-c9ed-4154-84c0-81b370bad254" providerId="ADAL" clId="{19C10461-7C0B-441E-89A1-9C792495C3E4}" dt="2020-05-31T19:27:26.489" v="2019" actId="20577"/>
          <ac:spMkLst>
            <pc:docMk/>
            <pc:sldMk cId="614981876" sldId="288"/>
            <ac:spMk id="3" creationId="{AC203FB7-B396-4EF2-A0DD-A7A5B85A1AB7}"/>
          </ac:spMkLst>
        </pc:spChg>
        <pc:spChg chg="mod">
          <ac:chgData name="Murray Fife" userId="2260aa3b-c9ed-4154-84c0-81b370bad254" providerId="ADAL" clId="{19C10461-7C0B-441E-89A1-9C792495C3E4}" dt="2020-05-31T19:28:38.131" v="2040"/>
          <ac:spMkLst>
            <pc:docMk/>
            <pc:sldMk cId="614981876" sldId="288"/>
            <ac:spMk id="4" creationId="{BF9A0684-DDA4-4096-8D81-93EE0E4C84D3}"/>
          </ac:spMkLst>
        </pc:spChg>
        <pc:spChg chg="mod">
          <ac:chgData name="Murray Fife" userId="2260aa3b-c9ed-4154-84c0-81b370bad254" providerId="ADAL" clId="{19C10461-7C0B-441E-89A1-9C792495C3E4}" dt="2020-05-31T19:28:24.321" v="2039"/>
          <ac:spMkLst>
            <pc:docMk/>
            <pc:sldMk cId="614981876" sldId="288"/>
            <ac:spMk id="5" creationId="{C3A68BFC-0016-4B9E-B76C-4ECF74BBBD5A}"/>
          </ac:spMkLst>
        </pc:spChg>
        <pc:spChg chg="mod">
          <ac:chgData name="Murray Fife" userId="2260aa3b-c9ed-4154-84c0-81b370bad254" providerId="ADAL" clId="{19C10461-7C0B-441E-89A1-9C792495C3E4}" dt="2020-05-31T19:27:48.718" v="2037" actId="20577"/>
          <ac:spMkLst>
            <pc:docMk/>
            <pc:sldMk cId="614981876" sldId="288"/>
            <ac:spMk id="8" creationId="{AEFAC125-5CDC-4167-9244-6B6C14DD5D54}"/>
          </ac:spMkLst>
        </pc:spChg>
        <pc:spChg chg="mod">
          <ac:chgData name="Murray Fife" userId="2260aa3b-c9ed-4154-84c0-81b370bad254" providerId="ADAL" clId="{19C10461-7C0B-441E-89A1-9C792495C3E4}" dt="2020-05-31T19:27:34.968" v="2020"/>
          <ac:spMkLst>
            <pc:docMk/>
            <pc:sldMk cId="614981876" sldId="288"/>
            <ac:spMk id="9" creationId="{782ED25D-58D2-41AA-8FF5-B6E87EBCD93B}"/>
          </ac:spMkLst>
        </pc:spChg>
        <pc:spChg chg="mod">
          <ac:chgData name="Murray Fife" userId="2260aa3b-c9ed-4154-84c0-81b370bad254" providerId="ADAL" clId="{19C10461-7C0B-441E-89A1-9C792495C3E4}" dt="2020-05-31T19:28:01.640" v="2038"/>
          <ac:spMkLst>
            <pc:docMk/>
            <pc:sldMk cId="614981876" sldId="288"/>
            <ac:spMk id="10" creationId="{70374399-E878-4A08-88BC-A00E014E46EA}"/>
          </ac:spMkLst>
        </pc:spChg>
        <pc:spChg chg="mod">
          <ac:chgData name="Murray Fife" userId="2260aa3b-c9ed-4154-84c0-81b370bad254" providerId="ADAL" clId="{19C10461-7C0B-441E-89A1-9C792495C3E4}" dt="2020-05-31T19:28:45.362" v="2041"/>
          <ac:spMkLst>
            <pc:docMk/>
            <pc:sldMk cId="614981876" sldId="288"/>
            <ac:spMk id="15" creationId="{8AB953D5-ECDA-4629-BE48-EDE38B091872}"/>
          </ac:spMkLst>
        </pc:spChg>
        <pc:picChg chg="mod">
          <ac:chgData name="Murray Fife" userId="2260aa3b-c9ed-4154-84c0-81b370bad254" providerId="ADAL" clId="{19C10461-7C0B-441E-89A1-9C792495C3E4}" dt="2020-05-31T19:27:20.011" v="2005" actId="14826"/>
          <ac:picMkLst>
            <pc:docMk/>
            <pc:sldMk cId="614981876" sldId="288"/>
            <ac:picMk id="1030" creationId="{3198FCA7-20A8-442F-B0F5-06A82D258C4A}"/>
          </ac:picMkLst>
        </pc:picChg>
      </pc:sldChg>
      <pc:sldChg chg="delSp modSp add mod">
        <pc:chgData name="Murray Fife" userId="2260aa3b-c9ed-4154-84c0-81b370bad254" providerId="ADAL" clId="{19C10461-7C0B-441E-89A1-9C792495C3E4}" dt="2020-05-31T19:33:59.410" v="2152"/>
        <pc:sldMkLst>
          <pc:docMk/>
          <pc:sldMk cId="3039101736" sldId="289"/>
        </pc:sldMkLst>
        <pc:spChg chg="mod">
          <ac:chgData name="Murray Fife" userId="2260aa3b-c9ed-4154-84c0-81b370bad254" providerId="ADAL" clId="{19C10461-7C0B-441E-89A1-9C792495C3E4}" dt="2020-05-31T19:33:05.695" v="2147"/>
          <ac:spMkLst>
            <pc:docMk/>
            <pc:sldMk cId="3039101736" sldId="289"/>
            <ac:spMk id="2" creationId="{BFF8EC82-1523-4580-8CEB-7283CF9EC3F7}"/>
          </ac:spMkLst>
        </pc:spChg>
        <pc:spChg chg="mod">
          <ac:chgData name="Murray Fife" userId="2260aa3b-c9ed-4154-84c0-81b370bad254" providerId="ADAL" clId="{19C10461-7C0B-441E-89A1-9C792495C3E4}" dt="2020-05-31T19:32:30.627" v="2119" actId="20577"/>
          <ac:spMkLst>
            <pc:docMk/>
            <pc:sldMk cId="3039101736" sldId="289"/>
            <ac:spMk id="3" creationId="{AC203FB7-B396-4EF2-A0DD-A7A5B85A1AB7}"/>
          </ac:spMkLst>
        </pc:spChg>
        <pc:spChg chg="mod">
          <ac:chgData name="Murray Fife" userId="2260aa3b-c9ed-4154-84c0-81b370bad254" providerId="ADAL" clId="{19C10461-7C0B-441E-89A1-9C792495C3E4}" dt="2020-05-31T19:33:59.410" v="2152"/>
          <ac:spMkLst>
            <pc:docMk/>
            <pc:sldMk cId="3039101736" sldId="289"/>
            <ac:spMk id="4" creationId="{BF9A0684-DDA4-4096-8D81-93EE0E4C84D3}"/>
          </ac:spMkLst>
        </pc:spChg>
        <pc:spChg chg="mod">
          <ac:chgData name="Murray Fife" userId="2260aa3b-c9ed-4154-84c0-81b370bad254" providerId="ADAL" clId="{19C10461-7C0B-441E-89A1-9C792495C3E4}" dt="2020-05-31T19:33:36.175" v="2150"/>
          <ac:spMkLst>
            <pc:docMk/>
            <pc:sldMk cId="3039101736" sldId="289"/>
            <ac:spMk id="5" creationId="{C3A68BFC-0016-4B9E-B76C-4ECF74BBBD5A}"/>
          </ac:spMkLst>
        </pc:spChg>
        <pc:spChg chg="mod">
          <ac:chgData name="Murray Fife" userId="2260aa3b-c9ed-4154-84c0-81b370bad254" providerId="ADAL" clId="{19C10461-7C0B-441E-89A1-9C792495C3E4}" dt="2020-05-31T19:32:56.432" v="2146" actId="20577"/>
          <ac:spMkLst>
            <pc:docMk/>
            <pc:sldMk cId="3039101736" sldId="289"/>
            <ac:spMk id="8" creationId="{AEFAC125-5CDC-4167-9244-6B6C14DD5D54}"/>
          </ac:spMkLst>
        </pc:spChg>
        <pc:spChg chg="mod">
          <ac:chgData name="Murray Fife" userId="2260aa3b-c9ed-4154-84c0-81b370bad254" providerId="ADAL" clId="{19C10461-7C0B-441E-89A1-9C792495C3E4}" dt="2020-05-31T19:33:15.869" v="2149"/>
          <ac:spMkLst>
            <pc:docMk/>
            <pc:sldMk cId="3039101736" sldId="289"/>
            <ac:spMk id="9" creationId="{782ED25D-58D2-41AA-8FF5-B6E87EBCD93B}"/>
          </ac:spMkLst>
        </pc:spChg>
        <pc:spChg chg="del mod">
          <ac:chgData name="Murray Fife" userId="2260aa3b-c9ed-4154-84c0-81b370bad254" providerId="ADAL" clId="{19C10461-7C0B-441E-89A1-9C792495C3E4}" dt="2020-05-31T19:33:07.110" v="2148" actId="478"/>
          <ac:spMkLst>
            <pc:docMk/>
            <pc:sldMk cId="3039101736" sldId="289"/>
            <ac:spMk id="10" creationId="{70374399-E878-4A08-88BC-A00E014E46EA}"/>
          </ac:spMkLst>
        </pc:spChg>
        <pc:spChg chg="mod">
          <ac:chgData name="Murray Fife" userId="2260aa3b-c9ed-4154-84c0-81b370bad254" providerId="ADAL" clId="{19C10461-7C0B-441E-89A1-9C792495C3E4}" dt="2020-05-31T19:33:51.194" v="2151"/>
          <ac:spMkLst>
            <pc:docMk/>
            <pc:sldMk cId="3039101736" sldId="289"/>
            <ac:spMk id="15" creationId="{8AB953D5-ECDA-4629-BE48-EDE38B091872}"/>
          </ac:spMkLst>
        </pc:spChg>
        <pc:picChg chg="mod">
          <ac:chgData name="Murray Fife" userId="2260aa3b-c9ed-4154-84c0-81b370bad254" providerId="ADAL" clId="{19C10461-7C0B-441E-89A1-9C792495C3E4}" dt="2020-05-31T19:32:48.933" v="2120" actId="14826"/>
          <ac:picMkLst>
            <pc:docMk/>
            <pc:sldMk cId="3039101736" sldId="289"/>
            <ac:picMk id="1030" creationId="{3198FCA7-20A8-442F-B0F5-06A82D258C4A}"/>
          </ac:picMkLst>
        </pc:picChg>
      </pc:sldChg>
      <pc:sldChg chg="add">
        <pc:chgData name="Murray Fife" userId="2260aa3b-c9ed-4154-84c0-81b370bad254" providerId="ADAL" clId="{19C10461-7C0B-441E-89A1-9C792495C3E4}" dt="2020-05-31T19:30:40.610" v="2079"/>
        <pc:sldMkLst>
          <pc:docMk/>
          <pc:sldMk cId="3650041566" sldId="290"/>
        </pc:sldMkLst>
      </pc:sldChg>
      <pc:sldChg chg="add">
        <pc:chgData name="Murray Fife" userId="2260aa3b-c9ed-4154-84c0-81b370bad254" providerId="ADAL" clId="{19C10461-7C0B-441E-89A1-9C792495C3E4}" dt="2020-05-31T19:32:24.058" v="2113"/>
        <pc:sldMkLst>
          <pc:docMk/>
          <pc:sldMk cId="915365482" sldId="291"/>
        </pc:sldMkLst>
      </pc:sldChg>
      <pc:sldChg chg="addSp delSp modSp add mod ord modTransition">
        <pc:chgData name="Murray Fife" userId="2260aa3b-c9ed-4154-84c0-81b370bad254" providerId="ADAL" clId="{19C10461-7C0B-441E-89A1-9C792495C3E4}" dt="2020-06-01T11:28:40.097" v="3018"/>
        <pc:sldMkLst>
          <pc:docMk/>
          <pc:sldMk cId="279131507" sldId="292"/>
        </pc:sldMkLst>
        <pc:spChg chg="del mod">
          <ac:chgData name="Murray Fife" userId="2260aa3b-c9ed-4154-84c0-81b370bad254" providerId="ADAL" clId="{19C10461-7C0B-441E-89A1-9C792495C3E4}" dt="2020-06-01T10:20:44.744" v="2311"/>
          <ac:spMkLst>
            <pc:docMk/>
            <pc:sldMk cId="279131507" sldId="292"/>
            <ac:spMk id="2" creationId="{BFF8EC82-1523-4580-8CEB-7283CF9EC3F7}"/>
          </ac:spMkLst>
        </pc:spChg>
        <pc:spChg chg="mod">
          <ac:chgData name="Murray Fife" userId="2260aa3b-c9ed-4154-84c0-81b370bad254" providerId="ADAL" clId="{19C10461-7C0B-441E-89A1-9C792495C3E4}" dt="2020-06-01T11:27:21.451" v="2995" actId="20577"/>
          <ac:spMkLst>
            <pc:docMk/>
            <pc:sldMk cId="279131507" sldId="292"/>
            <ac:spMk id="3" creationId="{AC203FB7-B396-4EF2-A0DD-A7A5B85A1AB7}"/>
          </ac:spMkLst>
        </pc:spChg>
        <pc:spChg chg="del mod">
          <ac:chgData name="Murray Fife" userId="2260aa3b-c9ed-4154-84c0-81b370bad254" providerId="ADAL" clId="{19C10461-7C0B-441E-89A1-9C792495C3E4}" dt="2020-06-01T10:20:44.751" v="2315"/>
          <ac:spMkLst>
            <pc:docMk/>
            <pc:sldMk cId="279131507" sldId="292"/>
            <ac:spMk id="4" creationId="{BF9A0684-DDA4-4096-8D81-93EE0E4C84D3}"/>
          </ac:spMkLst>
        </pc:spChg>
        <pc:spChg chg="del mod">
          <ac:chgData name="Murray Fife" userId="2260aa3b-c9ed-4154-84c0-81b370bad254" providerId="ADAL" clId="{19C10461-7C0B-441E-89A1-9C792495C3E4}" dt="2020-06-01T10:20:44.755" v="2317"/>
          <ac:spMkLst>
            <pc:docMk/>
            <pc:sldMk cId="279131507" sldId="292"/>
            <ac:spMk id="5" creationId="{C3A68BFC-0016-4B9E-B76C-4ECF74BBBD5A}"/>
          </ac:spMkLst>
        </pc:spChg>
        <pc:spChg chg="mod">
          <ac:chgData name="Murray Fife" userId="2260aa3b-c9ed-4154-84c0-81b370bad254" providerId="ADAL" clId="{19C10461-7C0B-441E-89A1-9C792495C3E4}" dt="2020-06-01T11:27:42.262" v="3015" actId="20577"/>
          <ac:spMkLst>
            <pc:docMk/>
            <pc:sldMk cId="279131507" sldId="292"/>
            <ac:spMk id="8" creationId="{AEFAC125-5CDC-4167-9244-6B6C14DD5D54}"/>
          </ac:spMkLst>
        </pc:spChg>
        <pc:spChg chg="mod">
          <ac:chgData name="Murray Fife" userId="2260aa3b-c9ed-4154-84c0-81b370bad254" providerId="ADAL" clId="{19C10461-7C0B-441E-89A1-9C792495C3E4}" dt="2020-06-01T11:27:49.884" v="3016"/>
          <ac:spMkLst>
            <pc:docMk/>
            <pc:sldMk cId="279131507" sldId="292"/>
            <ac:spMk id="9" creationId="{782ED25D-58D2-41AA-8FF5-B6E87EBCD93B}"/>
          </ac:spMkLst>
        </pc:spChg>
        <pc:spChg chg="mod">
          <ac:chgData name="Murray Fife" userId="2260aa3b-c9ed-4154-84c0-81b370bad254" providerId="ADAL" clId="{19C10461-7C0B-441E-89A1-9C792495C3E4}" dt="2020-06-01T11:27:35.061" v="2996"/>
          <ac:spMkLst>
            <pc:docMk/>
            <pc:sldMk cId="279131507" sldId="292"/>
            <ac:spMk id="10" creationId="{70374399-E878-4A08-88BC-A00E014E46EA}"/>
          </ac:spMkLst>
        </pc:spChg>
        <pc:spChg chg="add mod">
          <ac:chgData name="Murray Fife" userId="2260aa3b-c9ed-4154-84c0-81b370bad254" providerId="ADAL" clId="{19C10461-7C0B-441E-89A1-9C792495C3E4}" dt="2020-06-01T11:28:40.097" v="3018"/>
          <ac:spMkLst>
            <pc:docMk/>
            <pc:sldMk cId="279131507" sldId="292"/>
            <ac:spMk id="13" creationId="{77D7DDEA-6091-4AE9-A177-A7FC8C41DDDD}"/>
          </ac:spMkLst>
        </pc:spChg>
        <pc:spChg chg="del mod">
          <ac:chgData name="Murray Fife" userId="2260aa3b-c9ed-4154-84c0-81b370bad254" providerId="ADAL" clId="{19C10461-7C0B-441E-89A1-9C792495C3E4}" dt="2020-06-01T10:20:44.748" v="2313"/>
          <ac:spMkLst>
            <pc:docMk/>
            <pc:sldMk cId="279131507" sldId="292"/>
            <ac:spMk id="15" creationId="{8AB953D5-ECDA-4629-BE48-EDE38B091872}"/>
          </ac:spMkLst>
        </pc:spChg>
        <pc:picChg chg="mod">
          <ac:chgData name="Murray Fife" userId="2260aa3b-c9ed-4154-84c0-81b370bad254" providerId="ADAL" clId="{19C10461-7C0B-441E-89A1-9C792495C3E4}" dt="2020-06-01T11:27:07.324" v="2982" actId="14826"/>
          <ac:picMkLst>
            <pc:docMk/>
            <pc:sldMk cId="279131507" sldId="292"/>
            <ac:picMk id="1030" creationId="{3198FCA7-20A8-442F-B0F5-06A82D258C4A}"/>
          </ac:picMkLst>
        </pc:picChg>
      </pc:sldChg>
      <pc:sldChg chg="modSp add del mod">
        <pc:chgData name="Murray Fife" userId="2260aa3b-c9ed-4154-84c0-81b370bad254" providerId="ADAL" clId="{19C10461-7C0B-441E-89A1-9C792495C3E4}" dt="2020-05-31T19:34:23.541" v="2171" actId="47"/>
        <pc:sldMkLst>
          <pc:docMk/>
          <pc:sldMk cId="3167264202" sldId="292"/>
        </pc:sldMkLst>
        <pc:spChg chg="mod">
          <ac:chgData name="Murray Fife" userId="2260aa3b-c9ed-4154-84c0-81b370bad254" providerId="ADAL" clId="{19C10461-7C0B-441E-89A1-9C792495C3E4}" dt="2020-05-31T19:34:19.062" v="2170" actId="20577"/>
          <ac:spMkLst>
            <pc:docMk/>
            <pc:sldMk cId="3167264202" sldId="292"/>
            <ac:spMk id="8" creationId="{AEFAC125-5CDC-4167-9244-6B6C14DD5D54}"/>
          </ac:spMkLst>
        </pc:spChg>
      </pc:sldChg>
      <pc:sldChg chg="modSp add mod ord">
        <pc:chgData name="Murray Fife" userId="2260aa3b-c9ed-4154-84c0-81b370bad254" providerId="ADAL" clId="{19C10461-7C0B-441E-89A1-9C792495C3E4}" dt="2020-06-01T10:15:26.381" v="2268"/>
        <pc:sldMkLst>
          <pc:docMk/>
          <pc:sldMk cId="1396757904" sldId="293"/>
        </pc:sldMkLst>
        <pc:spChg chg="mod">
          <ac:chgData name="Murray Fife" userId="2260aa3b-c9ed-4154-84c0-81b370bad254" providerId="ADAL" clId="{19C10461-7C0B-441E-89A1-9C792495C3E4}" dt="2020-05-31T19:37:50.220" v="2227"/>
          <ac:spMkLst>
            <pc:docMk/>
            <pc:sldMk cId="1396757904" sldId="293"/>
            <ac:spMk id="2" creationId="{BFF8EC82-1523-4580-8CEB-7283CF9EC3F7}"/>
          </ac:spMkLst>
        </pc:spChg>
        <pc:spChg chg="mod">
          <ac:chgData name="Murray Fife" userId="2260aa3b-c9ed-4154-84c0-81b370bad254" providerId="ADAL" clId="{19C10461-7C0B-441E-89A1-9C792495C3E4}" dt="2020-05-31T19:37:25.768" v="2209" actId="20577"/>
          <ac:spMkLst>
            <pc:docMk/>
            <pc:sldMk cId="1396757904" sldId="293"/>
            <ac:spMk id="3" creationId="{AC203FB7-B396-4EF2-A0DD-A7A5B85A1AB7}"/>
          </ac:spMkLst>
        </pc:spChg>
        <pc:spChg chg="mod">
          <ac:chgData name="Murray Fife" userId="2260aa3b-c9ed-4154-84c0-81b370bad254" providerId="ADAL" clId="{19C10461-7C0B-441E-89A1-9C792495C3E4}" dt="2020-05-31T19:38:42.681" v="2231"/>
          <ac:spMkLst>
            <pc:docMk/>
            <pc:sldMk cId="1396757904" sldId="293"/>
            <ac:spMk id="4" creationId="{BF9A0684-DDA4-4096-8D81-93EE0E4C84D3}"/>
          </ac:spMkLst>
        </pc:spChg>
        <pc:spChg chg="mod">
          <ac:chgData name="Murray Fife" userId="2260aa3b-c9ed-4154-84c0-81b370bad254" providerId="ADAL" clId="{19C10461-7C0B-441E-89A1-9C792495C3E4}" dt="2020-05-31T19:38:33.133" v="2230"/>
          <ac:spMkLst>
            <pc:docMk/>
            <pc:sldMk cId="1396757904" sldId="293"/>
            <ac:spMk id="5" creationId="{C3A68BFC-0016-4B9E-B76C-4ECF74BBBD5A}"/>
          </ac:spMkLst>
        </pc:spChg>
        <pc:spChg chg="mod">
          <ac:chgData name="Murray Fife" userId="2260aa3b-c9ed-4154-84c0-81b370bad254" providerId="ADAL" clId="{19C10461-7C0B-441E-89A1-9C792495C3E4}" dt="2020-05-31T19:37:42.209" v="2226" actId="20577"/>
          <ac:spMkLst>
            <pc:docMk/>
            <pc:sldMk cId="1396757904" sldId="293"/>
            <ac:spMk id="8" creationId="{AEFAC125-5CDC-4167-9244-6B6C14DD5D54}"/>
          </ac:spMkLst>
        </pc:spChg>
        <pc:spChg chg="mod">
          <ac:chgData name="Murray Fife" userId="2260aa3b-c9ed-4154-84c0-81b370bad254" providerId="ADAL" clId="{19C10461-7C0B-441E-89A1-9C792495C3E4}" dt="2020-05-31T19:38:10.942" v="2229"/>
          <ac:spMkLst>
            <pc:docMk/>
            <pc:sldMk cId="1396757904" sldId="293"/>
            <ac:spMk id="9" creationId="{782ED25D-58D2-41AA-8FF5-B6E87EBCD93B}"/>
          </ac:spMkLst>
        </pc:spChg>
        <pc:spChg chg="mod">
          <ac:chgData name="Murray Fife" userId="2260aa3b-c9ed-4154-84c0-81b370bad254" providerId="ADAL" clId="{19C10461-7C0B-441E-89A1-9C792495C3E4}" dt="2020-05-31T19:38:03.429" v="2228"/>
          <ac:spMkLst>
            <pc:docMk/>
            <pc:sldMk cId="1396757904" sldId="293"/>
            <ac:spMk id="10" creationId="{70374399-E878-4A08-88BC-A00E014E46EA}"/>
          </ac:spMkLst>
        </pc:spChg>
        <pc:spChg chg="mod">
          <ac:chgData name="Murray Fife" userId="2260aa3b-c9ed-4154-84c0-81b370bad254" providerId="ADAL" clId="{19C10461-7C0B-441E-89A1-9C792495C3E4}" dt="2020-05-31T19:38:50.869" v="2232"/>
          <ac:spMkLst>
            <pc:docMk/>
            <pc:sldMk cId="1396757904" sldId="293"/>
            <ac:spMk id="15" creationId="{8AB953D5-ECDA-4629-BE48-EDE38B091872}"/>
          </ac:spMkLst>
        </pc:spChg>
        <pc:picChg chg="mod">
          <ac:chgData name="Murray Fife" userId="2260aa3b-c9ed-4154-84c0-81b370bad254" providerId="ADAL" clId="{19C10461-7C0B-441E-89A1-9C792495C3E4}" dt="2020-05-31T19:37:38.433" v="2210" actId="14826"/>
          <ac:picMkLst>
            <pc:docMk/>
            <pc:sldMk cId="1396757904" sldId="293"/>
            <ac:picMk id="1030" creationId="{3198FCA7-20A8-442F-B0F5-06A82D258C4A}"/>
          </ac:picMkLst>
        </pc:picChg>
      </pc:sldChg>
      <pc:sldChg chg="modSp add mod">
        <pc:chgData name="Murray Fife" userId="2260aa3b-c9ed-4154-84c0-81b370bad254" providerId="ADAL" clId="{19C10461-7C0B-441E-89A1-9C792495C3E4}" dt="2020-06-01T10:17:12.998" v="2276"/>
        <pc:sldMkLst>
          <pc:docMk/>
          <pc:sldMk cId="2788157991" sldId="294"/>
        </pc:sldMkLst>
        <pc:spChg chg="mod">
          <ac:chgData name="Murray Fife" userId="2260aa3b-c9ed-4154-84c0-81b370bad254" providerId="ADAL" clId="{19C10461-7C0B-441E-89A1-9C792495C3E4}" dt="2020-06-01T10:15:45.270" v="2269"/>
          <ac:spMkLst>
            <pc:docMk/>
            <pc:sldMk cId="2788157991" sldId="294"/>
            <ac:spMk id="2" creationId="{BFF8EC82-1523-4580-8CEB-7283CF9EC3F7}"/>
          </ac:spMkLst>
        </pc:spChg>
        <pc:spChg chg="mod">
          <ac:chgData name="Murray Fife" userId="2260aa3b-c9ed-4154-84c0-81b370bad254" providerId="ADAL" clId="{19C10461-7C0B-441E-89A1-9C792495C3E4}" dt="2020-05-31T19:39:03" v="2243" actId="20577"/>
          <ac:spMkLst>
            <pc:docMk/>
            <pc:sldMk cId="2788157991" sldId="294"/>
            <ac:spMk id="3" creationId="{AC203FB7-B396-4EF2-A0DD-A7A5B85A1AB7}"/>
          </ac:spMkLst>
        </pc:spChg>
        <pc:spChg chg="mod">
          <ac:chgData name="Murray Fife" userId="2260aa3b-c9ed-4154-84c0-81b370bad254" providerId="ADAL" clId="{19C10461-7C0B-441E-89A1-9C792495C3E4}" dt="2020-06-01T10:17:12.998" v="2276"/>
          <ac:spMkLst>
            <pc:docMk/>
            <pc:sldMk cId="2788157991" sldId="294"/>
            <ac:spMk id="4" creationId="{BF9A0684-DDA4-4096-8D81-93EE0E4C84D3}"/>
          </ac:spMkLst>
        </pc:spChg>
        <pc:spChg chg="mod">
          <ac:chgData name="Murray Fife" userId="2260aa3b-c9ed-4154-84c0-81b370bad254" providerId="ADAL" clId="{19C10461-7C0B-441E-89A1-9C792495C3E4}" dt="2020-06-01T10:16:45.024" v="2274"/>
          <ac:spMkLst>
            <pc:docMk/>
            <pc:sldMk cId="2788157991" sldId="294"/>
            <ac:spMk id="5" creationId="{C3A68BFC-0016-4B9E-B76C-4ECF74BBBD5A}"/>
          </ac:spMkLst>
        </pc:spChg>
        <pc:spChg chg="mod">
          <ac:chgData name="Murray Fife" userId="2260aa3b-c9ed-4154-84c0-81b370bad254" providerId="ADAL" clId="{19C10461-7C0B-441E-89A1-9C792495C3E4}" dt="2020-05-31T19:39:26.851" v="2266" actId="20577"/>
          <ac:spMkLst>
            <pc:docMk/>
            <pc:sldMk cId="2788157991" sldId="294"/>
            <ac:spMk id="8" creationId="{AEFAC125-5CDC-4167-9244-6B6C14DD5D54}"/>
          </ac:spMkLst>
        </pc:spChg>
        <pc:spChg chg="mod">
          <ac:chgData name="Murray Fife" userId="2260aa3b-c9ed-4154-84c0-81b370bad254" providerId="ADAL" clId="{19C10461-7C0B-441E-89A1-9C792495C3E4}" dt="2020-06-01T10:16:13.024" v="2273"/>
          <ac:spMkLst>
            <pc:docMk/>
            <pc:sldMk cId="2788157991" sldId="294"/>
            <ac:spMk id="9" creationId="{782ED25D-58D2-41AA-8FF5-B6E87EBCD93B}"/>
          </ac:spMkLst>
        </pc:spChg>
        <pc:spChg chg="mod">
          <ac:chgData name="Murray Fife" userId="2260aa3b-c9ed-4154-84c0-81b370bad254" providerId="ADAL" clId="{19C10461-7C0B-441E-89A1-9C792495C3E4}" dt="2020-06-01T10:16:03.384" v="2272"/>
          <ac:spMkLst>
            <pc:docMk/>
            <pc:sldMk cId="2788157991" sldId="294"/>
            <ac:spMk id="10" creationId="{70374399-E878-4A08-88BC-A00E014E46EA}"/>
          </ac:spMkLst>
        </pc:spChg>
        <pc:spChg chg="mod">
          <ac:chgData name="Murray Fife" userId="2260aa3b-c9ed-4154-84c0-81b370bad254" providerId="ADAL" clId="{19C10461-7C0B-441E-89A1-9C792495C3E4}" dt="2020-06-01T10:17:02.812" v="2275"/>
          <ac:spMkLst>
            <pc:docMk/>
            <pc:sldMk cId="2788157991" sldId="294"/>
            <ac:spMk id="15" creationId="{8AB953D5-ECDA-4629-BE48-EDE38B091872}"/>
          </ac:spMkLst>
        </pc:spChg>
        <pc:picChg chg="mod">
          <ac:chgData name="Murray Fife" userId="2260aa3b-c9ed-4154-84c0-81b370bad254" providerId="ADAL" clId="{19C10461-7C0B-441E-89A1-9C792495C3E4}" dt="2020-05-31T19:39:18.429" v="2244" actId="14826"/>
          <ac:picMkLst>
            <pc:docMk/>
            <pc:sldMk cId="2788157991" sldId="294"/>
            <ac:picMk id="1030" creationId="{3198FCA7-20A8-442F-B0F5-06A82D258C4A}"/>
          </ac:picMkLst>
        </pc:picChg>
      </pc:sldChg>
      <pc:sldChg chg="delSp modSp add mod">
        <pc:chgData name="Murray Fife" userId="2260aa3b-c9ed-4154-84c0-81b370bad254" providerId="ADAL" clId="{19C10461-7C0B-441E-89A1-9C792495C3E4}" dt="2020-06-01T10:22:35.742" v="2339"/>
        <pc:sldMkLst>
          <pc:docMk/>
          <pc:sldMk cId="981361123" sldId="295"/>
        </pc:sldMkLst>
        <pc:spChg chg="del mod">
          <ac:chgData name="Murray Fife" userId="2260aa3b-c9ed-4154-84c0-81b370bad254" providerId="ADAL" clId="{19C10461-7C0B-441E-89A1-9C792495C3E4}" dt="2020-06-01T10:22:35.739" v="2337"/>
          <ac:spMkLst>
            <pc:docMk/>
            <pc:sldMk cId="981361123" sldId="295"/>
            <ac:spMk id="2" creationId="{BFF8EC82-1523-4580-8CEB-7283CF9EC3F7}"/>
          </ac:spMkLst>
        </pc:spChg>
        <pc:spChg chg="mod">
          <ac:chgData name="Murray Fife" userId="2260aa3b-c9ed-4154-84c0-81b370bad254" providerId="ADAL" clId="{19C10461-7C0B-441E-89A1-9C792495C3E4}" dt="2020-06-01T10:20:56.591" v="2327" actId="20577"/>
          <ac:spMkLst>
            <pc:docMk/>
            <pc:sldMk cId="981361123" sldId="295"/>
            <ac:spMk id="3" creationId="{AC203FB7-B396-4EF2-A0DD-A7A5B85A1AB7}"/>
          </ac:spMkLst>
        </pc:spChg>
        <pc:spChg chg="mod">
          <ac:chgData name="Murray Fife" userId="2260aa3b-c9ed-4154-84c0-81b370bad254" providerId="ADAL" clId="{19C10461-7C0B-441E-89A1-9C792495C3E4}" dt="2020-06-01T10:22:23.766" v="2334"/>
          <ac:spMkLst>
            <pc:docMk/>
            <pc:sldMk cId="981361123" sldId="295"/>
            <ac:spMk id="4" creationId="{BF9A0684-DDA4-4096-8D81-93EE0E4C84D3}"/>
          </ac:spMkLst>
        </pc:spChg>
        <pc:spChg chg="del mod">
          <ac:chgData name="Murray Fife" userId="2260aa3b-c9ed-4154-84c0-81b370bad254" providerId="ADAL" clId="{19C10461-7C0B-441E-89A1-9C792495C3E4}" dt="2020-06-01T10:22:35.742" v="2339"/>
          <ac:spMkLst>
            <pc:docMk/>
            <pc:sldMk cId="981361123" sldId="295"/>
            <ac:spMk id="5" creationId="{C3A68BFC-0016-4B9E-B76C-4ECF74BBBD5A}"/>
          </ac:spMkLst>
        </pc:spChg>
        <pc:spChg chg="mod">
          <ac:chgData name="Murray Fife" userId="2260aa3b-c9ed-4154-84c0-81b370bad254" providerId="ADAL" clId="{19C10461-7C0B-441E-89A1-9C792495C3E4}" dt="2020-06-01T10:21:21.797" v="2329"/>
          <ac:spMkLst>
            <pc:docMk/>
            <pc:sldMk cId="981361123" sldId="295"/>
            <ac:spMk id="8" creationId="{AEFAC125-5CDC-4167-9244-6B6C14DD5D54}"/>
          </ac:spMkLst>
        </pc:spChg>
        <pc:spChg chg="mod">
          <ac:chgData name="Murray Fife" userId="2260aa3b-c9ed-4154-84c0-81b370bad254" providerId="ADAL" clId="{19C10461-7C0B-441E-89A1-9C792495C3E4}" dt="2020-06-01T10:21:52.169" v="2332"/>
          <ac:spMkLst>
            <pc:docMk/>
            <pc:sldMk cId="981361123" sldId="295"/>
            <ac:spMk id="9" creationId="{782ED25D-58D2-41AA-8FF5-B6E87EBCD93B}"/>
          </ac:spMkLst>
        </pc:spChg>
        <pc:spChg chg="mod">
          <ac:chgData name="Murray Fife" userId="2260aa3b-c9ed-4154-84c0-81b370bad254" providerId="ADAL" clId="{19C10461-7C0B-441E-89A1-9C792495C3E4}" dt="2020-06-01T10:21:40.705" v="2331"/>
          <ac:spMkLst>
            <pc:docMk/>
            <pc:sldMk cId="981361123" sldId="295"/>
            <ac:spMk id="10" creationId="{70374399-E878-4A08-88BC-A00E014E46EA}"/>
          </ac:spMkLst>
        </pc:spChg>
        <pc:spChg chg="mod">
          <ac:chgData name="Murray Fife" userId="2260aa3b-c9ed-4154-84c0-81b370bad254" providerId="ADAL" clId="{19C10461-7C0B-441E-89A1-9C792495C3E4}" dt="2020-06-01T10:22:13.579" v="2333"/>
          <ac:spMkLst>
            <pc:docMk/>
            <pc:sldMk cId="981361123" sldId="295"/>
            <ac:spMk id="15" creationId="{8AB953D5-ECDA-4629-BE48-EDE38B091872}"/>
          </ac:spMkLst>
        </pc:spChg>
        <pc:picChg chg="mod">
          <ac:chgData name="Murray Fife" userId="2260aa3b-c9ed-4154-84c0-81b370bad254" providerId="ADAL" clId="{19C10461-7C0B-441E-89A1-9C792495C3E4}" dt="2020-06-01T10:21:13.544" v="2328" actId="14826"/>
          <ac:picMkLst>
            <pc:docMk/>
            <pc:sldMk cId="981361123" sldId="295"/>
            <ac:picMk id="1030" creationId="{3198FCA7-20A8-442F-B0F5-06A82D258C4A}"/>
          </ac:picMkLst>
        </pc:picChg>
      </pc:sldChg>
      <pc:sldChg chg="delSp modSp add mod">
        <pc:chgData name="Murray Fife" userId="2260aa3b-c9ed-4154-84c0-81b370bad254" providerId="ADAL" clId="{19C10461-7C0B-441E-89A1-9C792495C3E4}" dt="2020-06-01T10:24:31.390" v="2381" actId="14826"/>
        <pc:sldMkLst>
          <pc:docMk/>
          <pc:sldMk cId="2776623243" sldId="296"/>
        </pc:sldMkLst>
        <pc:spChg chg="del mod">
          <ac:chgData name="Murray Fife" userId="2260aa3b-c9ed-4154-84c0-81b370bad254" providerId="ADAL" clId="{19C10461-7C0B-441E-89A1-9C792495C3E4}" dt="2020-06-01T10:24:15.110" v="2378"/>
          <ac:spMkLst>
            <pc:docMk/>
            <pc:sldMk cId="2776623243" sldId="296"/>
            <ac:spMk id="2" creationId="{BFF8EC82-1523-4580-8CEB-7283CF9EC3F7}"/>
          </ac:spMkLst>
        </pc:spChg>
        <pc:spChg chg="mod">
          <ac:chgData name="Murray Fife" userId="2260aa3b-c9ed-4154-84c0-81b370bad254" providerId="ADAL" clId="{19C10461-7C0B-441E-89A1-9C792495C3E4}" dt="2020-06-01T10:22:52.182" v="2355" actId="20577"/>
          <ac:spMkLst>
            <pc:docMk/>
            <pc:sldMk cId="2776623243" sldId="296"/>
            <ac:spMk id="3" creationId="{AC203FB7-B396-4EF2-A0DD-A7A5B85A1AB7}"/>
          </ac:spMkLst>
        </pc:spChg>
        <pc:spChg chg="mod">
          <ac:chgData name="Murray Fife" userId="2260aa3b-c9ed-4154-84c0-81b370bad254" providerId="ADAL" clId="{19C10461-7C0B-441E-89A1-9C792495C3E4}" dt="2020-06-01T10:24:12.553" v="2375"/>
          <ac:spMkLst>
            <pc:docMk/>
            <pc:sldMk cId="2776623243" sldId="296"/>
            <ac:spMk id="4" creationId="{BF9A0684-DDA4-4096-8D81-93EE0E4C84D3}"/>
          </ac:spMkLst>
        </pc:spChg>
        <pc:spChg chg="del mod">
          <ac:chgData name="Murray Fife" userId="2260aa3b-c9ed-4154-84c0-81b370bad254" providerId="ADAL" clId="{19C10461-7C0B-441E-89A1-9C792495C3E4}" dt="2020-06-01T10:24:15.113" v="2380"/>
          <ac:spMkLst>
            <pc:docMk/>
            <pc:sldMk cId="2776623243" sldId="296"/>
            <ac:spMk id="5" creationId="{C3A68BFC-0016-4B9E-B76C-4ECF74BBBD5A}"/>
          </ac:spMkLst>
        </pc:spChg>
        <pc:spChg chg="mod">
          <ac:chgData name="Murray Fife" userId="2260aa3b-c9ed-4154-84c0-81b370bad254" providerId="ADAL" clId="{19C10461-7C0B-441E-89A1-9C792495C3E4}" dt="2020-06-01T10:23:14.084" v="2370" actId="20577"/>
          <ac:spMkLst>
            <pc:docMk/>
            <pc:sldMk cId="2776623243" sldId="296"/>
            <ac:spMk id="8" creationId="{AEFAC125-5CDC-4167-9244-6B6C14DD5D54}"/>
          </ac:spMkLst>
        </pc:spChg>
        <pc:spChg chg="mod">
          <ac:chgData name="Murray Fife" userId="2260aa3b-c9ed-4154-84c0-81b370bad254" providerId="ADAL" clId="{19C10461-7C0B-441E-89A1-9C792495C3E4}" dt="2020-06-01T10:23:40.848" v="2373"/>
          <ac:spMkLst>
            <pc:docMk/>
            <pc:sldMk cId="2776623243" sldId="296"/>
            <ac:spMk id="9" creationId="{782ED25D-58D2-41AA-8FF5-B6E87EBCD93B}"/>
          </ac:spMkLst>
        </pc:spChg>
        <pc:spChg chg="mod">
          <ac:chgData name="Murray Fife" userId="2260aa3b-c9ed-4154-84c0-81b370bad254" providerId="ADAL" clId="{19C10461-7C0B-441E-89A1-9C792495C3E4}" dt="2020-06-01T10:23:30.833" v="2372"/>
          <ac:spMkLst>
            <pc:docMk/>
            <pc:sldMk cId="2776623243" sldId="296"/>
            <ac:spMk id="10" creationId="{70374399-E878-4A08-88BC-A00E014E46EA}"/>
          </ac:spMkLst>
        </pc:spChg>
        <pc:spChg chg="mod">
          <ac:chgData name="Murray Fife" userId="2260aa3b-c9ed-4154-84c0-81b370bad254" providerId="ADAL" clId="{19C10461-7C0B-441E-89A1-9C792495C3E4}" dt="2020-06-01T10:23:59.943" v="2374"/>
          <ac:spMkLst>
            <pc:docMk/>
            <pc:sldMk cId="2776623243" sldId="296"/>
            <ac:spMk id="15" creationId="{8AB953D5-ECDA-4629-BE48-EDE38B091872}"/>
          </ac:spMkLst>
        </pc:spChg>
        <pc:picChg chg="mod">
          <ac:chgData name="Murray Fife" userId="2260aa3b-c9ed-4154-84c0-81b370bad254" providerId="ADAL" clId="{19C10461-7C0B-441E-89A1-9C792495C3E4}" dt="2020-06-01T10:24:31.390" v="2381" actId="14826"/>
          <ac:picMkLst>
            <pc:docMk/>
            <pc:sldMk cId="2776623243" sldId="296"/>
            <ac:picMk id="1030" creationId="{3198FCA7-20A8-442F-B0F5-06A82D258C4A}"/>
          </ac:picMkLst>
        </pc:picChg>
      </pc:sldChg>
      <pc:sldChg chg="delSp modSp add mod">
        <pc:chgData name="Murray Fife" userId="2260aa3b-c9ed-4154-84c0-81b370bad254" providerId="ADAL" clId="{19C10461-7C0B-441E-89A1-9C792495C3E4}" dt="2020-06-01T10:27:14.351" v="2446" actId="20577"/>
        <pc:sldMkLst>
          <pc:docMk/>
          <pc:sldMk cId="3158772687" sldId="297"/>
        </pc:sldMkLst>
        <pc:spChg chg="mod">
          <ac:chgData name="Murray Fife" userId="2260aa3b-c9ed-4154-84c0-81b370bad254" providerId="ADAL" clId="{19C10461-7C0B-441E-89A1-9C792495C3E4}" dt="2020-06-01T10:25:18.470" v="2394"/>
          <ac:spMkLst>
            <pc:docMk/>
            <pc:sldMk cId="3158772687" sldId="297"/>
            <ac:spMk id="2" creationId="{BFF8EC82-1523-4580-8CEB-7283CF9EC3F7}"/>
          </ac:spMkLst>
        </pc:spChg>
        <pc:spChg chg="mod">
          <ac:chgData name="Murray Fife" userId="2260aa3b-c9ed-4154-84c0-81b370bad254" providerId="ADAL" clId="{19C10461-7C0B-441E-89A1-9C792495C3E4}" dt="2020-06-01T10:24:58.693" v="2392" actId="20577"/>
          <ac:spMkLst>
            <pc:docMk/>
            <pc:sldMk cId="3158772687" sldId="297"/>
            <ac:spMk id="3" creationId="{AC203FB7-B396-4EF2-A0DD-A7A5B85A1AB7}"/>
          </ac:spMkLst>
        </pc:spChg>
        <pc:spChg chg="mod">
          <ac:chgData name="Murray Fife" userId="2260aa3b-c9ed-4154-84c0-81b370bad254" providerId="ADAL" clId="{19C10461-7C0B-441E-89A1-9C792495C3E4}" dt="2020-06-01T10:25:55.794" v="2397"/>
          <ac:spMkLst>
            <pc:docMk/>
            <pc:sldMk cId="3158772687" sldId="297"/>
            <ac:spMk id="4" creationId="{BF9A0684-DDA4-4096-8D81-93EE0E4C84D3}"/>
          </ac:spMkLst>
        </pc:spChg>
        <pc:spChg chg="del mod">
          <ac:chgData name="Murray Fife" userId="2260aa3b-c9ed-4154-84c0-81b370bad254" providerId="ADAL" clId="{19C10461-7C0B-441E-89A1-9C792495C3E4}" dt="2020-06-01T10:26:02.622" v="2402"/>
          <ac:spMkLst>
            <pc:docMk/>
            <pc:sldMk cId="3158772687" sldId="297"/>
            <ac:spMk id="5" creationId="{C3A68BFC-0016-4B9E-B76C-4ECF74BBBD5A}"/>
          </ac:spMkLst>
        </pc:spChg>
        <pc:spChg chg="mod">
          <ac:chgData name="Murray Fife" userId="2260aa3b-c9ed-4154-84c0-81b370bad254" providerId="ADAL" clId="{19C10461-7C0B-441E-89A1-9C792495C3E4}" dt="2020-06-01T10:27:14.351" v="2446" actId="20577"/>
          <ac:spMkLst>
            <pc:docMk/>
            <pc:sldMk cId="3158772687" sldId="297"/>
            <ac:spMk id="8" creationId="{AEFAC125-5CDC-4167-9244-6B6C14DD5D54}"/>
          </ac:spMkLst>
        </pc:spChg>
        <pc:spChg chg="mod">
          <ac:chgData name="Murray Fife" userId="2260aa3b-c9ed-4154-84c0-81b370bad254" providerId="ADAL" clId="{19C10461-7C0B-441E-89A1-9C792495C3E4}" dt="2020-06-01T10:25:08.902" v="2393"/>
          <ac:spMkLst>
            <pc:docMk/>
            <pc:sldMk cId="3158772687" sldId="297"/>
            <ac:spMk id="9" creationId="{782ED25D-58D2-41AA-8FF5-B6E87EBCD93B}"/>
          </ac:spMkLst>
        </pc:spChg>
        <pc:spChg chg="del mod">
          <ac:chgData name="Murray Fife" userId="2260aa3b-c9ed-4154-84c0-81b370bad254" providerId="ADAL" clId="{19C10461-7C0B-441E-89A1-9C792495C3E4}" dt="2020-06-01T10:26:02.618" v="2400"/>
          <ac:spMkLst>
            <pc:docMk/>
            <pc:sldMk cId="3158772687" sldId="297"/>
            <ac:spMk id="10" creationId="{70374399-E878-4A08-88BC-A00E014E46EA}"/>
          </ac:spMkLst>
        </pc:spChg>
        <pc:spChg chg="mod">
          <ac:chgData name="Murray Fife" userId="2260aa3b-c9ed-4154-84c0-81b370bad254" providerId="ADAL" clId="{19C10461-7C0B-441E-89A1-9C792495C3E4}" dt="2020-06-01T10:25:47.070" v="2396"/>
          <ac:spMkLst>
            <pc:docMk/>
            <pc:sldMk cId="3158772687" sldId="297"/>
            <ac:spMk id="15" creationId="{8AB953D5-ECDA-4629-BE48-EDE38B091872}"/>
          </ac:spMkLst>
        </pc:spChg>
        <pc:picChg chg="mod">
          <ac:chgData name="Murray Fife" userId="2260aa3b-c9ed-4154-84c0-81b370bad254" providerId="ADAL" clId="{19C10461-7C0B-441E-89A1-9C792495C3E4}" dt="2020-06-01T10:24:50.909" v="2382" actId="14826"/>
          <ac:picMkLst>
            <pc:docMk/>
            <pc:sldMk cId="3158772687" sldId="297"/>
            <ac:picMk id="1030" creationId="{3198FCA7-20A8-442F-B0F5-06A82D258C4A}"/>
          </ac:picMkLst>
        </pc:picChg>
      </pc:sldChg>
      <pc:sldChg chg="delSp modSp add mod">
        <pc:chgData name="Murray Fife" userId="2260aa3b-c9ed-4154-84c0-81b370bad254" providerId="ADAL" clId="{19C10461-7C0B-441E-89A1-9C792495C3E4}" dt="2020-06-01T10:29:59.646" v="2481"/>
        <pc:sldMkLst>
          <pc:docMk/>
          <pc:sldMk cId="231691969" sldId="298"/>
        </pc:sldMkLst>
        <pc:spChg chg="mod">
          <ac:chgData name="Murray Fife" userId="2260aa3b-c9ed-4154-84c0-81b370bad254" providerId="ADAL" clId="{19C10461-7C0B-441E-89A1-9C792495C3E4}" dt="2020-06-01T10:29:24.925" v="2474"/>
          <ac:spMkLst>
            <pc:docMk/>
            <pc:sldMk cId="231691969" sldId="298"/>
            <ac:spMk id="2" creationId="{BFF8EC82-1523-4580-8CEB-7283CF9EC3F7}"/>
          </ac:spMkLst>
        </pc:spChg>
        <pc:spChg chg="mod">
          <ac:chgData name="Murray Fife" userId="2260aa3b-c9ed-4154-84c0-81b370bad254" providerId="ADAL" clId="{19C10461-7C0B-441E-89A1-9C792495C3E4}" dt="2020-06-01T10:26:34.288" v="2430" actId="20577"/>
          <ac:spMkLst>
            <pc:docMk/>
            <pc:sldMk cId="231691969" sldId="298"/>
            <ac:spMk id="3" creationId="{AC203FB7-B396-4EF2-A0DD-A7A5B85A1AB7}"/>
          </ac:spMkLst>
        </pc:spChg>
        <pc:spChg chg="del mod">
          <ac:chgData name="Murray Fife" userId="2260aa3b-c9ed-4154-84c0-81b370bad254" providerId="ADAL" clId="{19C10461-7C0B-441E-89A1-9C792495C3E4}" dt="2020-06-01T10:29:59.644" v="2479"/>
          <ac:spMkLst>
            <pc:docMk/>
            <pc:sldMk cId="231691969" sldId="298"/>
            <ac:spMk id="4" creationId="{BF9A0684-DDA4-4096-8D81-93EE0E4C84D3}"/>
          </ac:spMkLst>
        </pc:spChg>
        <pc:spChg chg="del mod">
          <ac:chgData name="Murray Fife" userId="2260aa3b-c9ed-4154-84c0-81b370bad254" providerId="ADAL" clId="{19C10461-7C0B-441E-89A1-9C792495C3E4}" dt="2020-06-01T10:29:59.646" v="2481"/>
          <ac:spMkLst>
            <pc:docMk/>
            <pc:sldMk cId="231691969" sldId="298"/>
            <ac:spMk id="5" creationId="{C3A68BFC-0016-4B9E-B76C-4ECF74BBBD5A}"/>
          </ac:spMkLst>
        </pc:spChg>
        <pc:spChg chg="mod">
          <ac:chgData name="Murray Fife" userId="2260aa3b-c9ed-4154-84c0-81b370bad254" providerId="ADAL" clId="{19C10461-7C0B-441E-89A1-9C792495C3E4}" dt="2020-06-01T10:26:29.902" v="2424" actId="20577"/>
          <ac:spMkLst>
            <pc:docMk/>
            <pc:sldMk cId="231691969" sldId="298"/>
            <ac:spMk id="8" creationId="{AEFAC125-5CDC-4167-9244-6B6C14DD5D54}"/>
          </ac:spMkLst>
        </pc:spChg>
        <pc:spChg chg="mod">
          <ac:chgData name="Murray Fife" userId="2260aa3b-c9ed-4154-84c0-81b370bad254" providerId="ADAL" clId="{19C10461-7C0B-441E-89A1-9C792495C3E4}" dt="2020-06-01T10:29:16.531" v="2473"/>
          <ac:spMkLst>
            <pc:docMk/>
            <pc:sldMk cId="231691969" sldId="298"/>
            <ac:spMk id="9" creationId="{782ED25D-58D2-41AA-8FF5-B6E87EBCD93B}"/>
          </ac:spMkLst>
        </pc:spChg>
        <pc:spChg chg="mod">
          <ac:chgData name="Murray Fife" userId="2260aa3b-c9ed-4154-84c0-81b370bad254" providerId="ADAL" clId="{19C10461-7C0B-441E-89A1-9C792495C3E4}" dt="2020-06-01T10:29:06.676" v="2472" actId="20577"/>
          <ac:spMkLst>
            <pc:docMk/>
            <pc:sldMk cId="231691969" sldId="298"/>
            <ac:spMk id="10" creationId="{70374399-E878-4A08-88BC-A00E014E46EA}"/>
          </ac:spMkLst>
        </pc:spChg>
        <pc:spChg chg="mod">
          <ac:chgData name="Murray Fife" userId="2260aa3b-c9ed-4154-84c0-81b370bad254" providerId="ADAL" clId="{19C10461-7C0B-441E-89A1-9C792495C3E4}" dt="2020-06-01T10:29:52.407" v="2475"/>
          <ac:spMkLst>
            <pc:docMk/>
            <pc:sldMk cId="231691969" sldId="298"/>
            <ac:spMk id="13" creationId="{930D3D4D-BC0A-4BBD-A62F-9212524C8CC1}"/>
          </ac:spMkLst>
        </pc:spChg>
        <pc:picChg chg="mod">
          <ac:chgData name="Murray Fife" userId="2260aa3b-c9ed-4154-84c0-81b370bad254" providerId="ADAL" clId="{19C10461-7C0B-441E-89A1-9C792495C3E4}" dt="2020-06-01T10:28:47.238" v="2470" actId="14826"/>
          <ac:picMkLst>
            <pc:docMk/>
            <pc:sldMk cId="231691969" sldId="298"/>
            <ac:picMk id="1030" creationId="{3198FCA7-20A8-442F-B0F5-06A82D258C4A}"/>
          </ac:picMkLst>
        </pc:picChg>
      </pc:sldChg>
      <pc:sldChg chg="modSp add mod">
        <pc:chgData name="Murray Fife" userId="2260aa3b-c9ed-4154-84c0-81b370bad254" providerId="ADAL" clId="{19C10461-7C0B-441E-89A1-9C792495C3E4}" dt="2020-06-01T10:28:28.918" v="2469"/>
        <pc:sldMkLst>
          <pc:docMk/>
          <pc:sldMk cId="2992935773" sldId="299"/>
        </pc:sldMkLst>
        <pc:spChg chg="mod">
          <ac:chgData name="Murray Fife" userId="2260aa3b-c9ed-4154-84c0-81b370bad254" providerId="ADAL" clId="{19C10461-7C0B-441E-89A1-9C792495C3E4}" dt="2020-06-01T10:27:42.231" v="2466"/>
          <ac:spMkLst>
            <pc:docMk/>
            <pc:sldMk cId="2992935773" sldId="299"/>
            <ac:spMk id="2" creationId="{BFF8EC82-1523-4580-8CEB-7283CF9EC3F7}"/>
          </ac:spMkLst>
        </pc:spChg>
        <pc:spChg chg="mod">
          <ac:chgData name="Murray Fife" userId="2260aa3b-c9ed-4154-84c0-81b370bad254" providerId="ADAL" clId="{19C10461-7C0B-441E-89A1-9C792495C3E4}" dt="2020-06-01T10:26:24.072" v="2418" actId="20577"/>
          <ac:spMkLst>
            <pc:docMk/>
            <pc:sldMk cId="2992935773" sldId="299"/>
            <ac:spMk id="3" creationId="{AC203FB7-B396-4EF2-A0DD-A7A5B85A1AB7}"/>
          </ac:spMkLst>
        </pc:spChg>
        <pc:spChg chg="mod">
          <ac:chgData name="Murray Fife" userId="2260aa3b-c9ed-4154-84c0-81b370bad254" providerId="ADAL" clId="{19C10461-7C0B-441E-89A1-9C792495C3E4}" dt="2020-06-01T10:28:28.918" v="2469"/>
          <ac:spMkLst>
            <pc:docMk/>
            <pc:sldMk cId="2992935773" sldId="299"/>
            <ac:spMk id="4" creationId="{BF9A0684-DDA4-4096-8D81-93EE0E4C84D3}"/>
          </ac:spMkLst>
        </pc:spChg>
        <pc:spChg chg="mod">
          <ac:chgData name="Murray Fife" userId="2260aa3b-c9ed-4154-84c0-81b370bad254" providerId="ADAL" clId="{19C10461-7C0B-441E-89A1-9C792495C3E4}" dt="2020-06-01T10:28:07.260" v="2467"/>
          <ac:spMkLst>
            <pc:docMk/>
            <pc:sldMk cId="2992935773" sldId="299"/>
            <ac:spMk id="5" creationId="{C3A68BFC-0016-4B9E-B76C-4ECF74BBBD5A}"/>
          </ac:spMkLst>
        </pc:spChg>
        <pc:spChg chg="mod">
          <ac:chgData name="Murray Fife" userId="2260aa3b-c9ed-4154-84c0-81b370bad254" providerId="ADAL" clId="{19C10461-7C0B-441E-89A1-9C792495C3E4}" dt="2020-06-01T10:27:26.051" v="2464" actId="20577"/>
          <ac:spMkLst>
            <pc:docMk/>
            <pc:sldMk cId="2992935773" sldId="299"/>
            <ac:spMk id="8" creationId="{AEFAC125-5CDC-4167-9244-6B6C14DD5D54}"/>
          </ac:spMkLst>
        </pc:spChg>
        <pc:spChg chg="mod">
          <ac:chgData name="Murray Fife" userId="2260aa3b-c9ed-4154-84c0-81b370bad254" providerId="ADAL" clId="{19C10461-7C0B-441E-89A1-9C792495C3E4}" dt="2020-06-01T10:27:33.385" v="2465"/>
          <ac:spMkLst>
            <pc:docMk/>
            <pc:sldMk cId="2992935773" sldId="299"/>
            <ac:spMk id="10" creationId="{70374399-E878-4A08-88BC-A00E014E46EA}"/>
          </ac:spMkLst>
        </pc:spChg>
        <pc:spChg chg="mod">
          <ac:chgData name="Murray Fife" userId="2260aa3b-c9ed-4154-84c0-81b370bad254" providerId="ADAL" clId="{19C10461-7C0B-441E-89A1-9C792495C3E4}" dt="2020-06-01T10:28:16.165" v="2468"/>
          <ac:spMkLst>
            <pc:docMk/>
            <pc:sldMk cId="2992935773" sldId="299"/>
            <ac:spMk id="13" creationId="{930D3D4D-BC0A-4BBD-A62F-9212524C8CC1}"/>
          </ac:spMkLst>
        </pc:spChg>
        <pc:picChg chg="mod">
          <ac:chgData name="Murray Fife" userId="2260aa3b-c9ed-4154-84c0-81b370bad254" providerId="ADAL" clId="{19C10461-7C0B-441E-89A1-9C792495C3E4}" dt="2020-06-01T10:26:53.598" v="2431" actId="14826"/>
          <ac:picMkLst>
            <pc:docMk/>
            <pc:sldMk cId="2992935773" sldId="299"/>
            <ac:picMk id="1030" creationId="{3198FCA7-20A8-442F-B0F5-06A82D258C4A}"/>
          </ac:picMkLst>
        </pc:picChg>
      </pc:sldChg>
      <pc:sldChg chg="modSp add mod">
        <pc:chgData name="Murray Fife" userId="2260aa3b-c9ed-4154-84c0-81b370bad254" providerId="ADAL" clId="{19C10461-7C0B-441E-89A1-9C792495C3E4}" dt="2020-06-01T10:32:19.251" v="2507"/>
        <pc:sldMkLst>
          <pc:docMk/>
          <pc:sldMk cId="248158658" sldId="300"/>
        </pc:sldMkLst>
        <pc:spChg chg="mod">
          <ac:chgData name="Murray Fife" userId="2260aa3b-c9ed-4154-84c0-81b370bad254" providerId="ADAL" clId="{19C10461-7C0B-441E-89A1-9C792495C3E4}" dt="2020-06-01T10:31:04.358" v="2501"/>
          <ac:spMkLst>
            <pc:docMk/>
            <pc:sldMk cId="248158658" sldId="300"/>
            <ac:spMk id="2" creationId="{BFF8EC82-1523-4580-8CEB-7283CF9EC3F7}"/>
          </ac:spMkLst>
        </pc:spChg>
        <pc:spChg chg="mod">
          <ac:chgData name="Murray Fife" userId="2260aa3b-c9ed-4154-84c0-81b370bad254" providerId="ADAL" clId="{19C10461-7C0B-441E-89A1-9C792495C3E4}" dt="2020-06-01T10:30:32.593" v="2499" actId="20577"/>
          <ac:spMkLst>
            <pc:docMk/>
            <pc:sldMk cId="248158658" sldId="300"/>
            <ac:spMk id="3" creationId="{AC203FB7-B396-4EF2-A0DD-A7A5B85A1AB7}"/>
          </ac:spMkLst>
        </pc:spChg>
        <pc:spChg chg="mod">
          <ac:chgData name="Murray Fife" userId="2260aa3b-c9ed-4154-84c0-81b370bad254" providerId="ADAL" clId="{19C10461-7C0B-441E-89A1-9C792495C3E4}" dt="2020-06-01T10:32:00.372" v="2505"/>
          <ac:spMkLst>
            <pc:docMk/>
            <pc:sldMk cId="248158658" sldId="300"/>
            <ac:spMk id="4" creationId="{BF9A0684-DDA4-4096-8D81-93EE0E4C84D3}"/>
          </ac:spMkLst>
        </pc:spChg>
        <pc:spChg chg="mod">
          <ac:chgData name="Murray Fife" userId="2260aa3b-c9ed-4154-84c0-81b370bad254" providerId="ADAL" clId="{19C10461-7C0B-441E-89A1-9C792495C3E4}" dt="2020-06-01T10:32:19.251" v="2507"/>
          <ac:spMkLst>
            <pc:docMk/>
            <pc:sldMk cId="248158658" sldId="300"/>
            <ac:spMk id="5" creationId="{C3A68BFC-0016-4B9E-B76C-4ECF74BBBD5A}"/>
          </ac:spMkLst>
        </pc:spChg>
        <pc:spChg chg="mod">
          <ac:chgData name="Murray Fife" userId="2260aa3b-c9ed-4154-84c0-81b370bad254" providerId="ADAL" clId="{19C10461-7C0B-441E-89A1-9C792495C3E4}" dt="2020-06-01T10:31:13.080" v="2502"/>
          <ac:spMkLst>
            <pc:docMk/>
            <pc:sldMk cId="248158658" sldId="300"/>
            <ac:spMk id="8" creationId="{AEFAC125-5CDC-4167-9244-6B6C14DD5D54}"/>
          </ac:spMkLst>
        </pc:spChg>
        <pc:spChg chg="mod">
          <ac:chgData name="Murray Fife" userId="2260aa3b-c9ed-4154-84c0-81b370bad254" providerId="ADAL" clId="{19C10461-7C0B-441E-89A1-9C792495C3E4}" dt="2020-06-01T10:31:32.943" v="2504"/>
          <ac:spMkLst>
            <pc:docMk/>
            <pc:sldMk cId="248158658" sldId="300"/>
            <ac:spMk id="9" creationId="{782ED25D-58D2-41AA-8FF5-B6E87EBCD93B}"/>
          </ac:spMkLst>
        </pc:spChg>
        <pc:spChg chg="mod">
          <ac:chgData name="Murray Fife" userId="2260aa3b-c9ed-4154-84c0-81b370bad254" providerId="ADAL" clId="{19C10461-7C0B-441E-89A1-9C792495C3E4}" dt="2020-06-01T10:31:25.969" v="2503"/>
          <ac:spMkLst>
            <pc:docMk/>
            <pc:sldMk cId="248158658" sldId="300"/>
            <ac:spMk id="10" creationId="{70374399-E878-4A08-88BC-A00E014E46EA}"/>
          </ac:spMkLst>
        </pc:spChg>
        <pc:spChg chg="mod">
          <ac:chgData name="Murray Fife" userId="2260aa3b-c9ed-4154-84c0-81b370bad254" providerId="ADAL" clId="{19C10461-7C0B-441E-89A1-9C792495C3E4}" dt="2020-06-01T10:32:08.492" v="2506"/>
          <ac:spMkLst>
            <pc:docMk/>
            <pc:sldMk cId="248158658" sldId="300"/>
            <ac:spMk id="13" creationId="{930D3D4D-BC0A-4BBD-A62F-9212524C8CC1}"/>
          </ac:spMkLst>
        </pc:spChg>
        <pc:picChg chg="mod">
          <ac:chgData name="Murray Fife" userId="2260aa3b-c9ed-4154-84c0-81b370bad254" providerId="ADAL" clId="{19C10461-7C0B-441E-89A1-9C792495C3E4}" dt="2020-06-01T10:30:48.534" v="2500" actId="14826"/>
          <ac:picMkLst>
            <pc:docMk/>
            <pc:sldMk cId="248158658" sldId="300"/>
            <ac:picMk id="1030" creationId="{3198FCA7-20A8-442F-B0F5-06A82D258C4A}"/>
          </ac:picMkLst>
        </pc:picChg>
      </pc:sldChg>
      <pc:sldChg chg="delSp modSp add mod">
        <pc:chgData name="Murray Fife" userId="2260aa3b-c9ed-4154-84c0-81b370bad254" providerId="ADAL" clId="{19C10461-7C0B-441E-89A1-9C792495C3E4}" dt="2020-06-01T10:38:05.652" v="2597"/>
        <pc:sldMkLst>
          <pc:docMk/>
          <pc:sldMk cId="1995699269" sldId="301"/>
        </pc:sldMkLst>
        <pc:spChg chg="mod">
          <ac:chgData name="Murray Fife" userId="2260aa3b-c9ed-4154-84c0-81b370bad254" providerId="ADAL" clId="{19C10461-7C0B-441E-89A1-9C792495C3E4}" dt="2020-06-01T10:37:02.699" v="2590"/>
          <ac:spMkLst>
            <pc:docMk/>
            <pc:sldMk cId="1995699269" sldId="301"/>
            <ac:spMk id="2" creationId="{BFF8EC82-1523-4580-8CEB-7283CF9EC3F7}"/>
          </ac:spMkLst>
        </pc:spChg>
        <pc:spChg chg="mod">
          <ac:chgData name="Murray Fife" userId="2260aa3b-c9ed-4154-84c0-81b370bad254" providerId="ADAL" clId="{19C10461-7C0B-441E-89A1-9C792495C3E4}" dt="2020-06-01T10:36:24.255" v="2587" actId="20577"/>
          <ac:spMkLst>
            <pc:docMk/>
            <pc:sldMk cId="1995699269" sldId="301"/>
            <ac:spMk id="3" creationId="{AC203FB7-B396-4EF2-A0DD-A7A5B85A1AB7}"/>
          </ac:spMkLst>
        </pc:spChg>
        <pc:spChg chg="del mod">
          <ac:chgData name="Murray Fife" userId="2260aa3b-c9ed-4154-84c0-81b370bad254" providerId="ADAL" clId="{19C10461-7C0B-441E-89A1-9C792495C3E4}" dt="2020-06-01T10:38:05.652" v="2597"/>
          <ac:spMkLst>
            <pc:docMk/>
            <pc:sldMk cId="1995699269" sldId="301"/>
            <ac:spMk id="4" creationId="{BF9A0684-DDA4-4096-8D81-93EE0E4C84D3}"/>
          </ac:spMkLst>
        </pc:spChg>
        <pc:spChg chg="mod">
          <ac:chgData name="Murray Fife" userId="2260aa3b-c9ed-4154-84c0-81b370bad254" providerId="ADAL" clId="{19C10461-7C0B-441E-89A1-9C792495C3E4}" dt="2020-06-01T10:37:49.821" v="2593"/>
          <ac:spMkLst>
            <pc:docMk/>
            <pc:sldMk cId="1995699269" sldId="301"/>
            <ac:spMk id="5" creationId="{C3A68BFC-0016-4B9E-B76C-4ECF74BBBD5A}"/>
          </ac:spMkLst>
        </pc:spChg>
        <pc:spChg chg="mod">
          <ac:chgData name="Murray Fife" userId="2260aa3b-c9ed-4154-84c0-81b370bad254" providerId="ADAL" clId="{19C10461-7C0B-441E-89A1-9C792495C3E4}" dt="2020-06-01T10:36:39.951" v="2588"/>
          <ac:spMkLst>
            <pc:docMk/>
            <pc:sldMk cId="1995699269" sldId="301"/>
            <ac:spMk id="8" creationId="{AEFAC125-5CDC-4167-9244-6B6C14DD5D54}"/>
          </ac:spMkLst>
        </pc:spChg>
        <pc:spChg chg="mod">
          <ac:chgData name="Murray Fife" userId="2260aa3b-c9ed-4154-84c0-81b370bad254" providerId="ADAL" clId="{19C10461-7C0B-441E-89A1-9C792495C3E4}" dt="2020-06-01T10:37:27.114" v="2592"/>
          <ac:spMkLst>
            <pc:docMk/>
            <pc:sldMk cId="1995699269" sldId="301"/>
            <ac:spMk id="9" creationId="{782ED25D-58D2-41AA-8FF5-B6E87EBCD93B}"/>
          </ac:spMkLst>
        </pc:spChg>
        <pc:spChg chg="mod">
          <ac:chgData name="Murray Fife" userId="2260aa3b-c9ed-4154-84c0-81b370bad254" providerId="ADAL" clId="{19C10461-7C0B-441E-89A1-9C792495C3E4}" dt="2020-06-01T10:37:16.832" v="2591"/>
          <ac:spMkLst>
            <pc:docMk/>
            <pc:sldMk cId="1995699269" sldId="301"/>
            <ac:spMk id="10" creationId="{70374399-E878-4A08-88BC-A00E014E46EA}"/>
          </ac:spMkLst>
        </pc:spChg>
        <pc:spChg chg="mod">
          <ac:chgData name="Murray Fife" userId="2260aa3b-c9ed-4154-84c0-81b370bad254" providerId="ADAL" clId="{19C10461-7C0B-441E-89A1-9C792495C3E4}" dt="2020-06-01T10:38:01.431" v="2594"/>
          <ac:spMkLst>
            <pc:docMk/>
            <pc:sldMk cId="1995699269" sldId="301"/>
            <ac:spMk id="13" creationId="{930D3D4D-BC0A-4BBD-A62F-9212524C8CC1}"/>
          </ac:spMkLst>
        </pc:spChg>
        <pc:picChg chg="mod">
          <ac:chgData name="Murray Fife" userId="2260aa3b-c9ed-4154-84c0-81b370bad254" providerId="ADAL" clId="{19C10461-7C0B-441E-89A1-9C792495C3E4}" dt="2020-06-01T10:36:50.127" v="2589" actId="14826"/>
          <ac:picMkLst>
            <pc:docMk/>
            <pc:sldMk cId="1995699269" sldId="301"/>
            <ac:picMk id="1030" creationId="{3198FCA7-20A8-442F-B0F5-06A82D258C4A}"/>
          </ac:picMkLst>
        </pc:picChg>
      </pc:sldChg>
      <pc:sldChg chg="modSp add mod">
        <pc:chgData name="Murray Fife" userId="2260aa3b-c9ed-4154-84c0-81b370bad254" providerId="ADAL" clId="{19C10461-7C0B-441E-89A1-9C792495C3E4}" dt="2020-06-01T10:34:32.724" v="2541"/>
        <pc:sldMkLst>
          <pc:docMk/>
          <pc:sldMk cId="1258042942" sldId="302"/>
        </pc:sldMkLst>
        <pc:spChg chg="mod">
          <ac:chgData name="Murray Fife" userId="2260aa3b-c9ed-4154-84c0-81b370bad254" providerId="ADAL" clId="{19C10461-7C0B-441E-89A1-9C792495C3E4}" dt="2020-06-01T10:33:02.922" v="2530"/>
          <ac:spMkLst>
            <pc:docMk/>
            <pc:sldMk cId="1258042942" sldId="302"/>
            <ac:spMk id="2" creationId="{BFF8EC82-1523-4580-8CEB-7283CF9EC3F7}"/>
          </ac:spMkLst>
        </pc:spChg>
        <pc:spChg chg="mod">
          <ac:chgData name="Murray Fife" userId="2260aa3b-c9ed-4154-84c0-81b370bad254" providerId="ADAL" clId="{19C10461-7C0B-441E-89A1-9C792495C3E4}" dt="2020-06-01T10:32:32.356" v="2527" actId="20577"/>
          <ac:spMkLst>
            <pc:docMk/>
            <pc:sldMk cId="1258042942" sldId="302"/>
            <ac:spMk id="3" creationId="{AC203FB7-B396-4EF2-A0DD-A7A5B85A1AB7}"/>
          </ac:spMkLst>
        </pc:spChg>
        <pc:spChg chg="mod">
          <ac:chgData name="Murray Fife" userId="2260aa3b-c9ed-4154-84c0-81b370bad254" providerId="ADAL" clId="{19C10461-7C0B-441E-89A1-9C792495C3E4}" dt="2020-06-01T10:34:13.955" v="2539"/>
          <ac:spMkLst>
            <pc:docMk/>
            <pc:sldMk cId="1258042942" sldId="302"/>
            <ac:spMk id="4" creationId="{BF9A0684-DDA4-4096-8D81-93EE0E4C84D3}"/>
          </ac:spMkLst>
        </pc:spChg>
        <pc:spChg chg="mod">
          <ac:chgData name="Murray Fife" userId="2260aa3b-c9ed-4154-84c0-81b370bad254" providerId="ADAL" clId="{19C10461-7C0B-441E-89A1-9C792495C3E4}" dt="2020-06-01T10:34:32.724" v="2541"/>
          <ac:spMkLst>
            <pc:docMk/>
            <pc:sldMk cId="1258042942" sldId="302"/>
            <ac:spMk id="5" creationId="{C3A68BFC-0016-4B9E-B76C-4ECF74BBBD5A}"/>
          </ac:spMkLst>
        </pc:spChg>
        <pc:spChg chg="mod">
          <ac:chgData name="Murray Fife" userId="2260aa3b-c9ed-4154-84c0-81b370bad254" providerId="ADAL" clId="{19C10461-7C0B-441E-89A1-9C792495C3E4}" dt="2020-06-01T10:32:48.325" v="2528"/>
          <ac:spMkLst>
            <pc:docMk/>
            <pc:sldMk cId="1258042942" sldId="302"/>
            <ac:spMk id="8" creationId="{AEFAC125-5CDC-4167-9244-6B6C14DD5D54}"/>
          </ac:spMkLst>
        </pc:spChg>
        <pc:spChg chg="mod">
          <ac:chgData name="Murray Fife" userId="2260aa3b-c9ed-4154-84c0-81b370bad254" providerId="ADAL" clId="{19C10461-7C0B-441E-89A1-9C792495C3E4}" dt="2020-06-01T10:33:34.910" v="2536"/>
          <ac:spMkLst>
            <pc:docMk/>
            <pc:sldMk cId="1258042942" sldId="302"/>
            <ac:spMk id="9" creationId="{782ED25D-58D2-41AA-8FF5-B6E87EBCD93B}"/>
          </ac:spMkLst>
        </pc:spChg>
        <pc:spChg chg="mod">
          <ac:chgData name="Murray Fife" userId="2260aa3b-c9ed-4154-84c0-81b370bad254" providerId="ADAL" clId="{19C10461-7C0B-441E-89A1-9C792495C3E4}" dt="2020-06-01T10:33:25.561" v="2535"/>
          <ac:spMkLst>
            <pc:docMk/>
            <pc:sldMk cId="1258042942" sldId="302"/>
            <ac:spMk id="10" creationId="{70374399-E878-4A08-88BC-A00E014E46EA}"/>
          </ac:spMkLst>
        </pc:spChg>
        <pc:spChg chg="mod">
          <ac:chgData name="Murray Fife" userId="2260aa3b-c9ed-4154-84c0-81b370bad254" providerId="ADAL" clId="{19C10461-7C0B-441E-89A1-9C792495C3E4}" dt="2020-06-01T10:34:21.657" v="2540"/>
          <ac:spMkLst>
            <pc:docMk/>
            <pc:sldMk cId="1258042942" sldId="302"/>
            <ac:spMk id="13" creationId="{930D3D4D-BC0A-4BBD-A62F-9212524C8CC1}"/>
          </ac:spMkLst>
        </pc:spChg>
        <pc:picChg chg="mod">
          <ac:chgData name="Murray Fife" userId="2260aa3b-c9ed-4154-84c0-81b370bad254" providerId="ADAL" clId="{19C10461-7C0B-441E-89A1-9C792495C3E4}" dt="2020-06-01T10:32:55.492" v="2529" actId="14826"/>
          <ac:picMkLst>
            <pc:docMk/>
            <pc:sldMk cId="1258042942" sldId="302"/>
            <ac:picMk id="1030" creationId="{3198FCA7-20A8-442F-B0F5-06A82D258C4A}"/>
          </ac:picMkLst>
        </pc:picChg>
      </pc:sldChg>
      <pc:sldChg chg="modSp add mod">
        <pc:chgData name="Murray Fife" userId="2260aa3b-c9ed-4154-84c0-81b370bad254" providerId="ADAL" clId="{19C10461-7C0B-441E-89A1-9C792495C3E4}" dt="2020-06-01T10:36:14.206" v="2575"/>
        <pc:sldMkLst>
          <pc:docMk/>
          <pc:sldMk cId="4113359894" sldId="303"/>
        </pc:sldMkLst>
        <pc:spChg chg="mod">
          <ac:chgData name="Murray Fife" userId="2260aa3b-c9ed-4154-84c0-81b370bad254" providerId="ADAL" clId="{19C10461-7C0B-441E-89A1-9C792495C3E4}" dt="2020-06-01T10:35:17.273" v="2570"/>
          <ac:spMkLst>
            <pc:docMk/>
            <pc:sldMk cId="4113359894" sldId="303"/>
            <ac:spMk id="2" creationId="{BFF8EC82-1523-4580-8CEB-7283CF9EC3F7}"/>
          </ac:spMkLst>
        </pc:spChg>
        <pc:spChg chg="mod">
          <ac:chgData name="Murray Fife" userId="2260aa3b-c9ed-4154-84c0-81b370bad254" providerId="ADAL" clId="{19C10461-7C0B-441E-89A1-9C792495C3E4}" dt="2020-06-01T10:34:46.424" v="2547" actId="20577"/>
          <ac:spMkLst>
            <pc:docMk/>
            <pc:sldMk cId="4113359894" sldId="303"/>
            <ac:spMk id="3" creationId="{AC203FB7-B396-4EF2-A0DD-A7A5B85A1AB7}"/>
          </ac:spMkLst>
        </pc:spChg>
        <pc:spChg chg="mod">
          <ac:chgData name="Murray Fife" userId="2260aa3b-c9ed-4154-84c0-81b370bad254" providerId="ADAL" clId="{19C10461-7C0B-441E-89A1-9C792495C3E4}" dt="2020-06-01T10:35:57.649" v="2573"/>
          <ac:spMkLst>
            <pc:docMk/>
            <pc:sldMk cId="4113359894" sldId="303"/>
            <ac:spMk id="4" creationId="{BF9A0684-DDA4-4096-8D81-93EE0E4C84D3}"/>
          </ac:spMkLst>
        </pc:spChg>
        <pc:spChg chg="mod">
          <ac:chgData name="Murray Fife" userId="2260aa3b-c9ed-4154-84c0-81b370bad254" providerId="ADAL" clId="{19C10461-7C0B-441E-89A1-9C792495C3E4}" dt="2020-06-01T10:36:14.206" v="2575"/>
          <ac:spMkLst>
            <pc:docMk/>
            <pc:sldMk cId="4113359894" sldId="303"/>
            <ac:spMk id="5" creationId="{C3A68BFC-0016-4B9E-B76C-4ECF74BBBD5A}"/>
          </ac:spMkLst>
        </pc:spChg>
        <pc:spChg chg="mod">
          <ac:chgData name="Murray Fife" userId="2260aa3b-c9ed-4154-84c0-81b370bad254" providerId="ADAL" clId="{19C10461-7C0B-441E-89A1-9C792495C3E4}" dt="2020-06-01T10:35:09.868" v="2569" actId="20577"/>
          <ac:spMkLst>
            <pc:docMk/>
            <pc:sldMk cId="4113359894" sldId="303"/>
            <ac:spMk id="8" creationId="{AEFAC125-5CDC-4167-9244-6B6C14DD5D54}"/>
          </ac:spMkLst>
        </pc:spChg>
        <pc:spChg chg="mod">
          <ac:chgData name="Murray Fife" userId="2260aa3b-c9ed-4154-84c0-81b370bad254" providerId="ADAL" clId="{19C10461-7C0B-441E-89A1-9C792495C3E4}" dt="2020-06-01T10:35:36.021" v="2572"/>
          <ac:spMkLst>
            <pc:docMk/>
            <pc:sldMk cId="4113359894" sldId="303"/>
            <ac:spMk id="9" creationId="{782ED25D-58D2-41AA-8FF5-B6E87EBCD93B}"/>
          </ac:spMkLst>
        </pc:spChg>
        <pc:spChg chg="mod">
          <ac:chgData name="Murray Fife" userId="2260aa3b-c9ed-4154-84c0-81b370bad254" providerId="ADAL" clId="{19C10461-7C0B-441E-89A1-9C792495C3E4}" dt="2020-06-01T10:35:29.235" v="2571"/>
          <ac:spMkLst>
            <pc:docMk/>
            <pc:sldMk cId="4113359894" sldId="303"/>
            <ac:spMk id="10" creationId="{70374399-E878-4A08-88BC-A00E014E46EA}"/>
          </ac:spMkLst>
        </pc:spChg>
        <pc:spChg chg="mod">
          <ac:chgData name="Murray Fife" userId="2260aa3b-c9ed-4154-84c0-81b370bad254" providerId="ADAL" clId="{19C10461-7C0B-441E-89A1-9C792495C3E4}" dt="2020-06-01T10:36:05.040" v="2574"/>
          <ac:spMkLst>
            <pc:docMk/>
            <pc:sldMk cId="4113359894" sldId="303"/>
            <ac:spMk id="13" creationId="{930D3D4D-BC0A-4BBD-A62F-9212524C8CC1}"/>
          </ac:spMkLst>
        </pc:spChg>
        <pc:picChg chg="mod">
          <ac:chgData name="Murray Fife" userId="2260aa3b-c9ed-4154-84c0-81b370bad254" providerId="ADAL" clId="{19C10461-7C0B-441E-89A1-9C792495C3E4}" dt="2020-06-01T10:35:01.972" v="2548" actId="14826"/>
          <ac:picMkLst>
            <pc:docMk/>
            <pc:sldMk cId="4113359894" sldId="303"/>
            <ac:picMk id="1030" creationId="{3198FCA7-20A8-442F-B0F5-06A82D258C4A}"/>
          </ac:picMkLst>
        </pc:picChg>
      </pc:sldChg>
      <pc:sldChg chg="delSp modSp add mod">
        <pc:chgData name="Murray Fife" userId="2260aa3b-c9ed-4154-84c0-81b370bad254" providerId="ADAL" clId="{19C10461-7C0B-441E-89A1-9C792495C3E4}" dt="2020-06-01T10:41:05.431" v="2645"/>
        <pc:sldMkLst>
          <pc:docMk/>
          <pc:sldMk cId="3814030618" sldId="304"/>
        </pc:sldMkLst>
        <pc:spChg chg="mod">
          <ac:chgData name="Murray Fife" userId="2260aa3b-c9ed-4154-84c0-81b370bad254" providerId="ADAL" clId="{19C10461-7C0B-441E-89A1-9C792495C3E4}" dt="2020-06-01T10:40:28.513" v="2632"/>
          <ac:spMkLst>
            <pc:docMk/>
            <pc:sldMk cId="3814030618" sldId="304"/>
            <ac:spMk id="2" creationId="{BFF8EC82-1523-4580-8CEB-7283CF9EC3F7}"/>
          </ac:spMkLst>
        </pc:spChg>
        <pc:spChg chg="mod">
          <ac:chgData name="Murray Fife" userId="2260aa3b-c9ed-4154-84c0-81b370bad254" providerId="ADAL" clId="{19C10461-7C0B-441E-89A1-9C792495C3E4}" dt="2020-06-01T10:39:54.256" v="2629" actId="20577"/>
          <ac:spMkLst>
            <pc:docMk/>
            <pc:sldMk cId="3814030618" sldId="304"/>
            <ac:spMk id="3" creationId="{AC203FB7-B396-4EF2-A0DD-A7A5B85A1AB7}"/>
          </ac:spMkLst>
        </pc:spChg>
        <pc:spChg chg="del mod">
          <ac:chgData name="Murray Fife" userId="2260aa3b-c9ed-4154-84c0-81b370bad254" providerId="ADAL" clId="{19C10461-7C0B-441E-89A1-9C792495C3E4}" dt="2020-06-01T10:41:05.430" v="2643"/>
          <ac:spMkLst>
            <pc:docMk/>
            <pc:sldMk cId="3814030618" sldId="304"/>
            <ac:spMk id="4" creationId="{BF9A0684-DDA4-4096-8D81-93EE0E4C84D3}"/>
          </ac:spMkLst>
        </pc:spChg>
        <pc:spChg chg="del mod">
          <ac:chgData name="Murray Fife" userId="2260aa3b-c9ed-4154-84c0-81b370bad254" providerId="ADAL" clId="{19C10461-7C0B-441E-89A1-9C792495C3E4}" dt="2020-06-01T10:41:05.431" v="2645"/>
          <ac:spMkLst>
            <pc:docMk/>
            <pc:sldMk cId="3814030618" sldId="304"/>
            <ac:spMk id="5" creationId="{C3A68BFC-0016-4B9E-B76C-4ECF74BBBD5A}"/>
          </ac:spMkLst>
        </pc:spChg>
        <pc:spChg chg="mod">
          <ac:chgData name="Murray Fife" userId="2260aa3b-c9ed-4154-84c0-81b370bad254" providerId="ADAL" clId="{19C10461-7C0B-441E-89A1-9C792495C3E4}" dt="2020-06-01T10:40:21.331" v="2631"/>
          <ac:spMkLst>
            <pc:docMk/>
            <pc:sldMk cId="3814030618" sldId="304"/>
            <ac:spMk id="8" creationId="{AEFAC125-5CDC-4167-9244-6B6C14DD5D54}"/>
          </ac:spMkLst>
        </pc:spChg>
        <pc:spChg chg="mod">
          <ac:chgData name="Murray Fife" userId="2260aa3b-c9ed-4154-84c0-81b370bad254" providerId="ADAL" clId="{19C10461-7C0B-441E-89A1-9C792495C3E4}" dt="2020-06-01T10:40:37.460" v="2634"/>
          <ac:spMkLst>
            <pc:docMk/>
            <pc:sldMk cId="3814030618" sldId="304"/>
            <ac:spMk id="9" creationId="{782ED25D-58D2-41AA-8FF5-B6E87EBCD93B}"/>
          </ac:spMkLst>
        </pc:spChg>
        <pc:spChg chg="del mod">
          <ac:chgData name="Murray Fife" userId="2260aa3b-c9ed-4154-84c0-81b370bad254" providerId="ADAL" clId="{19C10461-7C0B-441E-89A1-9C792495C3E4}" dt="2020-06-01T10:41:05.428" v="2639"/>
          <ac:spMkLst>
            <pc:docMk/>
            <pc:sldMk cId="3814030618" sldId="304"/>
            <ac:spMk id="10" creationId="{70374399-E878-4A08-88BC-A00E014E46EA}"/>
          </ac:spMkLst>
        </pc:spChg>
        <pc:spChg chg="del mod">
          <ac:chgData name="Murray Fife" userId="2260aa3b-c9ed-4154-84c0-81b370bad254" providerId="ADAL" clId="{19C10461-7C0B-441E-89A1-9C792495C3E4}" dt="2020-06-01T10:41:05.429" v="2641"/>
          <ac:spMkLst>
            <pc:docMk/>
            <pc:sldMk cId="3814030618" sldId="304"/>
            <ac:spMk id="13" creationId="{930D3D4D-BC0A-4BBD-A62F-9212524C8CC1}"/>
          </ac:spMkLst>
        </pc:spChg>
        <pc:picChg chg="mod">
          <ac:chgData name="Murray Fife" userId="2260aa3b-c9ed-4154-84c0-81b370bad254" providerId="ADAL" clId="{19C10461-7C0B-441E-89A1-9C792495C3E4}" dt="2020-06-01T10:40:10.982" v="2630" actId="14826"/>
          <ac:picMkLst>
            <pc:docMk/>
            <pc:sldMk cId="3814030618" sldId="304"/>
            <ac:picMk id="1030" creationId="{3198FCA7-20A8-442F-B0F5-06A82D258C4A}"/>
          </ac:picMkLst>
        </pc:picChg>
      </pc:sldChg>
      <pc:sldChg chg="delSp modSp add mod">
        <pc:chgData name="Murray Fife" userId="2260aa3b-c9ed-4154-84c0-81b370bad254" providerId="ADAL" clId="{19C10461-7C0B-441E-89A1-9C792495C3E4}" dt="2020-06-01T10:39:45.203" v="2619"/>
        <pc:sldMkLst>
          <pc:docMk/>
          <pc:sldMk cId="646370395" sldId="305"/>
        </pc:sldMkLst>
        <pc:spChg chg="mod">
          <ac:chgData name="Murray Fife" userId="2260aa3b-c9ed-4154-84c0-81b370bad254" providerId="ADAL" clId="{19C10461-7C0B-441E-89A1-9C792495C3E4}" dt="2020-06-01T10:38:59.188" v="2609"/>
          <ac:spMkLst>
            <pc:docMk/>
            <pc:sldMk cId="646370395" sldId="305"/>
            <ac:spMk id="2" creationId="{BFF8EC82-1523-4580-8CEB-7283CF9EC3F7}"/>
          </ac:spMkLst>
        </pc:spChg>
        <pc:spChg chg="mod">
          <ac:chgData name="Murray Fife" userId="2260aa3b-c9ed-4154-84c0-81b370bad254" providerId="ADAL" clId="{19C10461-7C0B-441E-89A1-9C792495C3E4}" dt="2020-06-01T10:38:16.816" v="2605" actId="20577"/>
          <ac:spMkLst>
            <pc:docMk/>
            <pc:sldMk cId="646370395" sldId="305"/>
            <ac:spMk id="3" creationId="{AC203FB7-B396-4EF2-A0DD-A7A5B85A1AB7}"/>
          </ac:spMkLst>
        </pc:spChg>
        <pc:spChg chg="mod">
          <ac:chgData name="Murray Fife" userId="2260aa3b-c9ed-4154-84c0-81b370bad254" providerId="ADAL" clId="{19C10461-7C0B-441E-89A1-9C792495C3E4}" dt="2020-06-01T10:39:25.206" v="2611"/>
          <ac:spMkLst>
            <pc:docMk/>
            <pc:sldMk cId="646370395" sldId="305"/>
            <ac:spMk id="4" creationId="{BF9A0684-DDA4-4096-8D81-93EE0E4C84D3}"/>
          </ac:spMkLst>
        </pc:spChg>
        <pc:spChg chg="del mod">
          <ac:chgData name="Murray Fife" userId="2260aa3b-c9ed-4154-84c0-81b370bad254" providerId="ADAL" clId="{19C10461-7C0B-441E-89A1-9C792495C3E4}" dt="2020-06-01T10:39:45.203" v="2619"/>
          <ac:spMkLst>
            <pc:docMk/>
            <pc:sldMk cId="646370395" sldId="305"/>
            <ac:spMk id="5" creationId="{C3A68BFC-0016-4B9E-B76C-4ECF74BBBD5A}"/>
          </ac:spMkLst>
        </pc:spChg>
        <pc:spChg chg="mod">
          <ac:chgData name="Murray Fife" userId="2260aa3b-c9ed-4154-84c0-81b370bad254" providerId="ADAL" clId="{19C10461-7C0B-441E-89A1-9C792495C3E4}" dt="2020-06-01T10:38:41.367" v="2607"/>
          <ac:spMkLst>
            <pc:docMk/>
            <pc:sldMk cId="646370395" sldId="305"/>
            <ac:spMk id="8" creationId="{AEFAC125-5CDC-4167-9244-6B6C14DD5D54}"/>
          </ac:spMkLst>
        </pc:spChg>
        <pc:spChg chg="mod">
          <ac:chgData name="Murray Fife" userId="2260aa3b-c9ed-4154-84c0-81b370bad254" providerId="ADAL" clId="{19C10461-7C0B-441E-89A1-9C792495C3E4}" dt="2020-06-01T10:38:50.456" v="2608"/>
          <ac:spMkLst>
            <pc:docMk/>
            <pc:sldMk cId="646370395" sldId="305"/>
            <ac:spMk id="9" creationId="{782ED25D-58D2-41AA-8FF5-B6E87EBCD93B}"/>
          </ac:spMkLst>
        </pc:spChg>
        <pc:spChg chg="del mod">
          <ac:chgData name="Murray Fife" userId="2260aa3b-c9ed-4154-84c0-81b370bad254" providerId="ADAL" clId="{19C10461-7C0B-441E-89A1-9C792495C3E4}" dt="2020-06-01T10:39:45.198" v="2615"/>
          <ac:spMkLst>
            <pc:docMk/>
            <pc:sldMk cId="646370395" sldId="305"/>
            <ac:spMk id="10" creationId="{70374399-E878-4A08-88BC-A00E014E46EA}"/>
          </ac:spMkLst>
        </pc:spChg>
        <pc:spChg chg="del mod">
          <ac:chgData name="Murray Fife" userId="2260aa3b-c9ed-4154-84c0-81b370bad254" providerId="ADAL" clId="{19C10461-7C0B-441E-89A1-9C792495C3E4}" dt="2020-06-01T10:39:45.200" v="2617"/>
          <ac:spMkLst>
            <pc:docMk/>
            <pc:sldMk cId="646370395" sldId="305"/>
            <ac:spMk id="13" creationId="{930D3D4D-BC0A-4BBD-A62F-9212524C8CC1}"/>
          </ac:spMkLst>
        </pc:spChg>
        <pc:picChg chg="mod">
          <ac:chgData name="Murray Fife" userId="2260aa3b-c9ed-4154-84c0-81b370bad254" providerId="ADAL" clId="{19C10461-7C0B-441E-89A1-9C792495C3E4}" dt="2020-06-01T10:38:32.451" v="2606" actId="14826"/>
          <ac:picMkLst>
            <pc:docMk/>
            <pc:sldMk cId="646370395" sldId="305"/>
            <ac:picMk id="1030" creationId="{3198FCA7-20A8-442F-B0F5-06A82D258C4A}"/>
          </ac:picMkLst>
        </pc:picChg>
      </pc:sldChg>
      <pc:sldChg chg="delSp modSp add mod">
        <pc:chgData name="Murray Fife" userId="2260aa3b-c9ed-4154-84c0-81b370bad254" providerId="ADAL" clId="{19C10461-7C0B-441E-89A1-9C792495C3E4}" dt="2020-06-01T10:42:54.263" v="2673"/>
        <pc:sldMkLst>
          <pc:docMk/>
          <pc:sldMk cId="1283682025" sldId="306"/>
        </pc:sldMkLst>
        <pc:spChg chg="mod">
          <ac:chgData name="Murray Fife" userId="2260aa3b-c9ed-4154-84c0-81b370bad254" providerId="ADAL" clId="{19C10461-7C0B-441E-89A1-9C792495C3E4}" dt="2020-06-01T10:41:55.980" v="2658"/>
          <ac:spMkLst>
            <pc:docMk/>
            <pc:sldMk cId="1283682025" sldId="306"/>
            <ac:spMk id="2" creationId="{BFF8EC82-1523-4580-8CEB-7283CF9EC3F7}"/>
          </ac:spMkLst>
        </pc:spChg>
        <pc:spChg chg="mod">
          <ac:chgData name="Murray Fife" userId="2260aa3b-c9ed-4154-84c0-81b370bad254" providerId="ADAL" clId="{19C10461-7C0B-441E-89A1-9C792495C3E4}" dt="2020-06-01T10:41:27.492" v="2655" actId="20577"/>
          <ac:spMkLst>
            <pc:docMk/>
            <pc:sldMk cId="1283682025" sldId="306"/>
            <ac:spMk id="3" creationId="{AC203FB7-B396-4EF2-A0DD-A7A5B85A1AB7}"/>
          </ac:spMkLst>
        </pc:spChg>
        <pc:spChg chg="del mod">
          <ac:chgData name="Murray Fife" userId="2260aa3b-c9ed-4154-84c0-81b370bad254" providerId="ADAL" clId="{19C10461-7C0B-441E-89A1-9C792495C3E4}" dt="2020-06-01T10:42:54.262" v="2671"/>
          <ac:spMkLst>
            <pc:docMk/>
            <pc:sldMk cId="1283682025" sldId="306"/>
            <ac:spMk id="4" creationId="{BF9A0684-DDA4-4096-8D81-93EE0E4C84D3}"/>
          </ac:spMkLst>
        </pc:spChg>
        <pc:spChg chg="mod">
          <ac:chgData name="Murray Fife" userId="2260aa3b-c9ed-4154-84c0-81b370bad254" providerId="ADAL" clId="{19C10461-7C0B-441E-89A1-9C792495C3E4}" dt="2020-06-01T10:42:45.761" v="2665"/>
          <ac:spMkLst>
            <pc:docMk/>
            <pc:sldMk cId="1283682025" sldId="306"/>
            <ac:spMk id="5" creationId="{C3A68BFC-0016-4B9E-B76C-4ECF74BBBD5A}"/>
          </ac:spMkLst>
        </pc:spChg>
        <pc:spChg chg="mod">
          <ac:chgData name="Murray Fife" userId="2260aa3b-c9ed-4154-84c0-81b370bad254" providerId="ADAL" clId="{19C10461-7C0B-441E-89A1-9C792495C3E4}" dt="2020-06-01T10:42:16.397" v="2664" actId="20577"/>
          <ac:spMkLst>
            <pc:docMk/>
            <pc:sldMk cId="1283682025" sldId="306"/>
            <ac:spMk id="8" creationId="{AEFAC125-5CDC-4167-9244-6B6C14DD5D54}"/>
          </ac:spMkLst>
        </pc:spChg>
        <pc:spChg chg="mod">
          <ac:chgData name="Murray Fife" userId="2260aa3b-c9ed-4154-84c0-81b370bad254" providerId="ADAL" clId="{19C10461-7C0B-441E-89A1-9C792495C3E4}" dt="2020-06-01T10:41:48.665" v="2657"/>
          <ac:spMkLst>
            <pc:docMk/>
            <pc:sldMk cId="1283682025" sldId="306"/>
            <ac:spMk id="9" creationId="{782ED25D-58D2-41AA-8FF5-B6E87EBCD93B}"/>
          </ac:spMkLst>
        </pc:spChg>
        <pc:spChg chg="del mod">
          <ac:chgData name="Murray Fife" userId="2260aa3b-c9ed-4154-84c0-81b370bad254" providerId="ADAL" clId="{19C10461-7C0B-441E-89A1-9C792495C3E4}" dt="2020-06-01T10:42:54.261" v="2669"/>
          <ac:spMkLst>
            <pc:docMk/>
            <pc:sldMk cId="1283682025" sldId="306"/>
            <ac:spMk id="10" creationId="{70374399-E878-4A08-88BC-A00E014E46EA}"/>
          </ac:spMkLst>
        </pc:spChg>
        <pc:spChg chg="del mod">
          <ac:chgData name="Murray Fife" userId="2260aa3b-c9ed-4154-84c0-81b370bad254" providerId="ADAL" clId="{19C10461-7C0B-441E-89A1-9C792495C3E4}" dt="2020-06-01T10:42:54.263" v="2673"/>
          <ac:spMkLst>
            <pc:docMk/>
            <pc:sldMk cId="1283682025" sldId="306"/>
            <ac:spMk id="13" creationId="{930D3D4D-BC0A-4BBD-A62F-9212524C8CC1}"/>
          </ac:spMkLst>
        </pc:spChg>
        <pc:picChg chg="mod">
          <ac:chgData name="Murray Fife" userId="2260aa3b-c9ed-4154-84c0-81b370bad254" providerId="ADAL" clId="{19C10461-7C0B-441E-89A1-9C792495C3E4}" dt="2020-06-01T10:41:41.520" v="2656" actId="14826"/>
          <ac:picMkLst>
            <pc:docMk/>
            <pc:sldMk cId="1283682025" sldId="306"/>
            <ac:picMk id="1030" creationId="{3198FCA7-20A8-442F-B0F5-06A82D258C4A}"/>
          </ac:picMkLst>
        </pc:picChg>
      </pc:sldChg>
      <pc:sldChg chg="delSp modSp add mod">
        <pc:chgData name="Murray Fife" userId="2260aa3b-c9ed-4154-84c0-81b370bad254" providerId="ADAL" clId="{19C10461-7C0B-441E-89A1-9C792495C3E4}" dt="2020-06-01T10:44:11.627" v="2700"/>
        <pc:sldMkLst>
          <pc:docMk/>
          <pc:sldMk cId="3899832031" sldId="307"/>
        </pc:sldMkLst>
        <pc:spChg chg="mod">
          <ac:chgData name="Murray Fife" userId="2260aa3b-c9ed-4154-84c0-81b370bad254" providerId="ADAL" clId="{19C10461-7C0B-441E-89A1-9C792495C3E4}" dt="2020-06-01T10:43:35.174" v="2688"/>
          <ac:spMkLst>
            <pc:docMk/>
            <pc:sldMk cId="3899832031" sldId="307"/>
            <ac:spMk id="2" creationId="{BFF8EC82-1523-4580-8CEB-7283CF9EC3F7}"/>
          </ac:spMkLst>
        </pc:spChg>
        <pc:spChg chg="mod">
          <ac:chgData name="Murray Fife" userId="2260aa3b-c9ed-4154-84c0-81b370bad254" providerId="ADAL" clId="{19C10461-7C0B-441E-89A1-9C792495C3E4}" dt="2020-06-01T10:43:06.345" v="2685" actId="20577"/>
          <ac:spMkLst>
            <pc:docMk/>
            <pc:sldMk cId="3899832031" sldId="307"/>
            <ac:spMk id="3" creationId="{AC203FB7-B396-4EF2-A0DD-A7A5B85A1AB7}"/>
          </ac:spMkLst>
        </pc:spChg>
        <pc:spChg chg="del mod">
          <ac:chgData name="Murray Fife" userId="2260aa3b-c9ed-4154-84c0-81b370bad254" providerId="ADAL" clId="{19C10461-7C0B-441E-89A1-9C792495C3E4}" dt="2020-06-01T10:44:11.625" v="2698"/>
          <ac:spMkLst>
            <pc:docMk/>
            <pc:sldMk cId="3899832031" sldId="307"/>
            <ac:spMk id="4" creationId="{BF9A0684-DDA4-4096-8D81-93EE0E4C84D3}"/>
          </ac:spMkLst>
        </pc:spChg>
        <pc:spChg chg="del mod">
          <ac:chgData name="Murray Fife" userId="2260aa3b-c9ed-4154-84c0-81b370bad254" providerId="ADAL" clId="{19C10461-7C0B-441E-89A1-9C792495C3E4}" dt="2020-06-01T10:44:11.627" v="2700"/>
          <ac:spMkLst>
            <pc:docMk/>
            <pc:sldMk cId="3899832031" sldId="307"/>
            <ac:spMk id="5" creationId="{C3A68BFC-0016-4B9E-B76C-4ECF74BBBD5A}"/>
          </ac:spMkLst>
        </pc:spChg>
        <pc:spChg chg="mod">
          <ac:chgData name="Murray Fife" userId="2260aa3b-c9ed-4154-84c0-81b370bad254" providerId="ADAL" clId="{19C10461-7C0B-441E-89A1-9C792495C3E4}" dt="2020-06-01T10:43:03.664" v="2681" actId="20577"/>
          <ac:spMkLst>
            <pc:docMk/>
            <pc:sldMk cId="3899832031" sldId="307"/>
            <ac:spMk id="8" creationId="{AEFAC125-5CDC-4167-9244-6B6C14DD5D54}"/>
          </ac:spMkLst>
        </pc:spChg>
        <pc:spChg chg="mod">
          <ac:chgData name="Murray Fife" userId="2260aa3b-c9ed-4154-84c0-81b370bad254" providerId="ADAL" clId="{19C10461-7C0B-441E-89A1-9C792495C3E4}" dt="2020-06-01T10:43:28.536" v="2687"/>
          <ac:spMkLst>
            <pc:docMk/>
            <pc:sldMk cId="3899832031" sldId="307"/>
            <ac:spMk id="9" creationId="{782ED25D-58D2-41AA-8FF5-B6E87EBCD93B}"/>
          </ac:spMkLst>
        </pc:spChg>
        <pc:spChg chg="del mod">
          <ac:chgData name="Murray Fife" userId="2260aa3b-c9ed-4154-84c0-81b370bad254" providerId="ADAL" clId="{19C10461-7C0B-441E-89A1-9C792495C3E4}" dt="2020-06-01T10:44:11.623" v="2694"/>
          <ac:spMkLst>
            <pc:docMk/>
            <pc:sldMk cId="3899832031" sldId="307"/>
            <ac:spMk id="10" creationId="{70374399-E878-4A08-88BC-A00E014E46EA}"/>
          </ac:spMkLst>
        </pc:spChg>
        <pc:spChg chg="del mod">
          <ac:chgData name="Murray Fife" userId="2260aa3b-c9ed-4154-84c0-81b370bad254" providerId="ADAL" clId="{19C10461-7C0B-441E-89A1-9C792495C3E4}" dt="2020-06-01T10:44:11.624" v="2696"/>
          <ac:spMkLst>
            <pc:docMk/>
            <pc:sldMk cId="3899832031" sldId="307"/>
            <ac:spMk id="13" creationId="{930D3D4D-BC0A-4BBD-A62F-9212524C8CC1}"/>
          </ac:spMkLst>
        </pc:spChg>
        <pc:picChg chg="mod">
          <ac:chgData name="Murray Fife" userId="2260aa3b-c9ed-4154-84c0-81b370bad254" providerId="ADAL" clId="{19C10461-7C0B-441E-89A1-9C792495C3E4}" dt="2020-06-01T10:43:20.976" v="2686" actId="14826"/>
          <ac:picMkLst>
            <pc:docMk/>
            <pc:sldMk cId="3899832031" sldId="307"/>
            <ac:picMk id="1030" creationId="{3198FCA7-20A8-442F-B0F5-06A82D258C4A}"/>
          </ac:picMkLst>
        </pc:picChg>
      </pc:sldChg>
      <pc:sldChg chg="addSp modSp add mod">
        <pc:chgData name="Murray Fife" userId="2260aa3b-c9ed-4154-84c0-81b370bad254" providerId="ADAL" clId="{19C10461-7C0B-441E-89A1-9C792495C3E4}" dt="2020-06-01T11:04:12.295" v="2761"/>
        <pc:sldMkLst>
          <pc:docMk/>
          <pc:sldMk cId="525211827" sldId="308"/>
        </pc:sldMkLst>
        <pc:spChg chg="mod">
          <ac:chgData name="Murray Fife" userId="2260aa3b-c9ed-4154-84c0-81b370bad254" providerId="ADAL" clId="{19C10461-7C0B-441E-89A1-9C792495C3E4}" dt="2020-06-01T11:03:12.752" v="2750" actId="20577"/>
          <ac:spMkLst>
            <pc:docMk/>
            <pc:sldMk cId="525211827" sldId="308"/>
            <ac:spMk id="2" creationId="{BFF8EC82-1523-4580-8CEB-7283CF9EC3F7}"/>
          </ac:spMkLst>
        </pc:spChg>
        <pc:spChg chg="mod">
          <ac:chgData name="Murray Fife" userId="2260aa3b-c9ed-4154-84c0-81b370bad254" providerId="ADAL" clId="{19C10461-7C0B-441E-89A1-9C792495C3E4}" dt="2020-06-01T11:04:03.679" v="2760" actId="20577"/>
          <ac:spMkLst>
            <pc:docMk/>
            <pc:sldMk cId="525211827" sldId="308"/>
            <ac:spMk id="3" creationId="{AC203FB7-B396-4EF2-A0DD-A7A5B85A1AB7}"/>
          </ac:spMkLst>
        </pc:spChg>
        <pc:spChg chg="mod">
          <ac:chgData name="Murray Fife" userId="2260aa3b-c9ed-4154-84c0-81b370bad254" providerId="ADAL" clId="{19C10461-7C0B-441E-89A1-9C792495C3E4}" dt="2020-06-01T11:03:08.970" v="2748" actId="20577"/>
          <ac:spMkLst>
            <pc:docMk/>
            <pc:sldMk cId="525211827" sldId="308"/>
            <ac:spMk id="8" creationId="{AEFAC125-5CDC-4167-9244-6B6C14DD5D54}"/>
          </ac:spMkLst>
        </pc:spChg>
        <pc:spChg chg="mod">
          <ac:chgData name="Murray Fife" userId="2260aa3b-c9ed-4154-84c0-81b370bad254" providerId="ADAL" clId="{19C10461-7C0B-441E-89A1-9C792495C3E4}" dt="2020-06-01T11:03:21.030" v="2751"/>
          <ac:spMkLst>
            <pc:docMk/>
            <pc:sldMk cId="525211827" sldId="308"/>
            <ac:spMk id="9" creationId="{782ED25D-58D2-41AA-8FF5-B6E87EBCD93B}"/>
          </ac:spMkLst>
        </pc:spChg>
        <pc:spChg chg="mod">
          <ac:chgData name="Murray Fife" userId="2260aa3b-c9ed-4154-84c0-81b370bad254" providerId="ADAL" clId="{19C10461-7C0B-441E-89A1-9C792495C3E4}" dt="2020-06-01T11:03:43.894" v="2753" actId="20577"/>
          <ac:spMkLst>
            <pc:docMk/>
            <pc:sldMk cId="525211827" sldId="308"/>
            <ac:spMk id="12" creationId="{C1EC9D6B-3345-4A45-969C-38D16074BB9C}"/>
          </ac:spMkLst>
        </pc:spChg>
        <pc:spChg chg="add mod">
          <ac:chgData name="Murray Fife" userId="2260aa3b-c9ed-4154-84c0-81b370bad254" providerId="ADAL" clId="{19C10461-7C0B-441E-89A1-9C792495C3E4}" dt="2020-06-01T11:04:12.295" v="2761"/>
          <ac:spMkLst>
            <pc:docMk/>
            <pc:sldMk cId="525211827" sldId="308"/>
            <ac:spMk id="13" creationId="{350E4E2B-F67A-451E-91D1-53E54DA053BD}"/>
          </ac:spMkLst>
        </pc:spChg>
        <pc:picChg chg="mod">
          <ac:chgData name="Murray Fife" userId="2260aa3b-c9ed-4154-84c0-81b370bad254" providerId="ADAL" clId="{19C10461-7C0B-441E-89A1-9C792495C3E4}" dt="2020-06-01T11:03:00.619" v="2730" actId="14826"/>
          <ac:picMkLst>
            <pc:docMk/>
            <pc:sldMk cId="525211827" sldId="308"/>
            <ac:picMk id="1030" creationId="{3198FCA7-20A8-442F-B0F5-06A82D258C4A}"/>
          </ac:picMkLst>
        </pc:picChg>
      </pc:sldChg>
      <pc:sldChg chg="addSp delSp modSp add mod modTransition">
        <pc:chgData name="Murray Fife" userId="2260aa3b-c9ed-4154-84c0-81b370bad254" providerId="ADAL" clId="{19C10461-7C0B-441E-89A1-9C792495C3E4}" dt="2020-06-01T11:22:33.802" v="2960" actId="20577"/>
        <pc:sldMkLst>
          <pc:docMk/>
          <pc:sldMk cId="2257408218" sldId="309"/>
        </pc:sldMkLst>
        <pc:spChg chg="add del mod">
          <ac:chgData name="Murray Fife" userId="2260aa3b-c9ed-4154-84c0-81b370bad254" providerId="ADAL" clId="{19C10461-7C0B-441E-89A1-9C792495C3E4}" dt="2020-06-01T11:10:53.032" v="2793" actId="47"/>
          <ac:spMkLst>
            <pc:docMk/>
            <pc:sldMk cId="2257408218" sldId="309"/>
            <ac:spMk id="2" creationId="{BFF8EC82-1523-4580-8CEB-7283CF9EC3F7}"/>
          </ac:spMkLst>
        </pc:spChg>
        <pc:spChg chg="mod">
          <ac:chgData name="Murray Fife" userId="2260aa3b-c9ed-4154-84c0-81b370bad254" providerId="ADAL" clId="{19C10461-7C0B-441E-89A1-9C792495C3E4}" dt="2020-06-01T11:22:33.802" v="2960" actId="20577"/>
          <ac:spMkLst>
            <pc:docMk/>
            <pc:sldMk cId="2257408218" sldId="309"/>
            <ac:spMk id="3" creationId="{AC203FB7-B396-4EF2-A0DD-A7A5B85A1AB7}"/>
          </ac:spMkLst>
        </pc:spChg>
        <pc:spChg chg="del mod">
          <ac:chgData name="Murray Fife" userId="2260aa3b-c9ed-4154-84c0-81b370bad254" providerId="ADAL" clId="{19C10461-7C0B-441E-89A1-9C792495C3E4}" dt="2020-06-01T11:11:12.182" v="2802"/>
          <ac:spMkLst>
            <pc:docMk/>
            <pc:sldMk cId="2257408218" sldId="309"/>
            <ac:spMk id="4" creationId="{BF9A0684-DDA4-4096-8D81-93EE0E4C84D3}"/>
          </ac:spMkLst>
        </pc:spChg>
        <pc:spChg chg="add del mod">
          <ac:chgData name="Murray Fife" userId="2260aa3b-c9ed-4154-84c0-81b370bad254" providerId="ADAL" clId="{19C10461-7C0B-441E-89A1-9C792495C3E4}" dt="2020-06-01T11:10:55.796" v="2795"/>
          <ac:spMkLst>
            <pc:docMk/>
            <pc:sldMk cId="2257408218" sldId="309"/>
            <ac:spMk id="5" creationId="{C3A68BFC-0016-4B9E-B76C-4ECF74BBBD5A}"/>
          </ac:spMkLst>
        </pc:spChg>
        <pc:spChg chg="add del mod">
          <ac:chgData name="Murray Fife" userId="2260aa3b-c9ed-4154-84c0-81b370bad254" providerId="ADAL" clId="{19C10461-7C0B-441E-89A1-9C792495C3E4}" dt="2020-06-01T11:10:51.397" v="2790"/>
          <ac:spMkLst>
            <pc:docMk/>
            <pc:sldMk cId="2257408218" sldId="309"/>
            <ac:spMk id="6" creationId="{440302BA-9CE9-4C84-8860-499E9DD1224B}"/>
          </ac:spMkLst>
        </pc:spChg>
        <pc:spChg chg="mod">
          <ac:chgData name="Murray Fife" userId="2260aa3b-c9ed-4154-84c0-81b370bad254" providerId="ADAL" clId="{19C10461-7C0B-441E-89A1-9C792495C3E4}" dt="2020-06-01T11:09:46.803" v="2773"/>
          <ac:spMkLst>
            <pc:docMk/>
            <pc:sldMk cId="2257408218" sldId="309"/>
            <ac:spMk id="8" creationId="{AEFAC125-5CDC-4167-9244-6B6C14DD5D54}"/>
          </ac:spMkLst>
        </pc:spChg>
        <pc:spChg chg="mod">
          <ac:chgData name="Murray Fife" userId="2260aa3b-c9ed-4154-84c0-81b370bad254" providerId="ADAL" clId="{19C10461-7C0B-441E-89A1-9C792495C3E4}" dt="2020-06-01T11:11:04.894" v="2800" actId="20577"/>
          <ac:spMkLst>
            <pc:docMk/>
            <pc:sldMk cId="2257408218" sldId="309"/>
            <ac:spMk id="9" creationId="{782ED25D-58D2-41AA-8FF5-B6E87EBCD93B}"/>
          </ac:spMkLst>
        </pc:spChg>
        <pc:spChg chg="mod">
          <ac:chgData name="Murray Fife" userId="2260aa3b-c9ed-4154-84c0-81b370bad254" providerId="ADAL" clId="{19C10461-7C0B-441E-89A1-9C792495C3E4}" dt="2020-06-01T11:10:05.344" v="2776"/>
          <ac:spMkLst>
            <pc:docMk/>
            <pc:sldMk cId="2257408218" sldId="309"/>
            <ac:spMk id="10" creationId="{70374399-E878-4A08-88BC-A00E014E46EA}"/>
          </ac:spMkLst>
        </pc:spChg>
        <pc:spChg chg="add del mod">
          <ac:chgData name="Murray Fife" userId="2260aa3b-c9ed-4154-84c0-81b370bad254" providerId="ADAL" clId="{19C10461-7C0B-441E-89A1-9C792495C3E4}" dt="2020-06-01T11:10:52.281" v="2792" actId="47"/>
          <ac:spMkLst>
            <pc:docMk/>
            <pc:sldMk cId="2257408218" sldId="309"/>
            <ac:spMk id="15" creationId="{8AB953D5-ECDA-4629-BE48-EDE38B091872}"/>
          </ac:spMkLst>
        </pc:spChg>
        <pc:picChg chg="mod">
          <ac:chgData name="Murray Fife" userId="2260aa3b-c9ed-4154-84c0-81b370bad254" providerId="ADAL" clId="{19C10461-7C0B-441E-89A1-9C792495C3E4}" dt="2020-06-01T11:09:30.768" v="2763" actId="14826"/>
          <ac:picMkLst>
            <pc:docMk/>
            <pc:sldMk cId="2257408218" sldId="309"/>
            <ac:picMk id="1030" creationId="{3198FCA7-20A8-442F-B0F5-06A82D258C4A}"/>
          </ac:picMkLst>
        </pc:picChg>
      </pc:sldChg>
      <pc:sldChg chg="delSp modSp add mod">
        <pc:chgData name="Murray Fife" userId="2260aa3b-c9ed-4154-84c0-81b370bad254" providerId="ADAL" clId="{19C10461-7C0B-441E-89A1-9C792495C3E4}" dt="2020-06-01T11:22:39.266" v="2965" actId="20577"/>
        <pc:sldMkLst>
          <pc:docMk/>
          <pc:sldMk cId="2051246877" sldId="310"/>
        </pc:sldMkLst>
        <pc:spChg chg="mod">
          <ac:chgData name="Murray Fife" userId="2260aa3b-c9ed-4154-84c0-81b370bad254" providerId="ADAL" clId="{19C10461-7C0B-441E-89A1-9C792495C3E4}" dt="2020-06-01T11:22:39.266" v="2965" actId="20577"/>
          <ac:spMkLst>
            <pc:docMk/>
            <pc:sldMk cId="2051246877" sldId="310"/>
            <ac:spMk id="3" creationId="{AC203FB7-B396-4EF2-A0DD-A7A5B85A1AB7}"/>
          </ac:spMkLst>
        </pc:spChg>
        <pc:spChg chg="del mod">
          <ac:chgData name="Murray Fife" userId="2260aa3b-c9ed-4154-84c0-81b370bad254" providerId="ADAL" clId="{19C10461-7C0B-441E-89A1-9C792495C3E4}" dt="2020-06-01T11:12:09.878" v="2813"/>
          <ac:spMkLst>
            <pc:docMk/>
            <pc:sldMk cId="2051246877" sldId="310"/>
            <ac:spMk id="5" creationId="{C3A68BFC-0016-4B9E-B76C-4ECF74BBBD5A}"/>
          </ac:spMkLst>
        </pc:spChg>
        <pc:spChg chg="mod">
          <ac:chgData name="Murray Fife" userId="2260aa3b-c9ed-4154-84c0-81b370bad254" providerId="ADAL" clId="{19C10461-7C0B-441E-89A1-9C792495C3E4}" dt="2020-06-01T11:11:43.369" v="2808" actId="20577"/>
          <ac:spMkLst>
            <pc:docMk/>
            <pc:sldMk cId="2051246877" sldId="310"/>
            <ac:spMk id="8" creationId="{AEFAC125-5CDC-4167-9244-6B6C14DD5D54}"/>
          </ac:spMkLst>
        </pc:spChg>
        <pc:spChg chg="mod">
          <ac:chgData name="Murray Fife" userId="2260aa3b-c9ed-4154-84c0-81b370bad254" providerId="ADAL" clId="{19C10461-7C0B-441E-89A1-9C792495C3E4}" dt="2020-06-01T11:11:57.216" v="2810"/>
          <ac:spMkLst>
            <pc:docMk/>
            <pc:sldMk cId="2051246877" sldId="310"/>
            <ac:spMk id="9" creationId="{782ED25D-58D2-41AA-8FF5-B6E87EBCD93B}"/>
          </ac:spMkLst>
        </pc:spChg>
        <pc:spChg chg="mod">
          <ac:chgData name="Murray Fife" userId="2260aa3b-c9ed-4154-84c0-81b370bad254" providerId="ADAL" clId="{19C10461-7C0B-441E-89A1-9C792495C3E4}" dt="2020-06-01T11:11:49.854" v="2809"/>
          <ac:spMkLst>
            <pc:docMk/>
            <pc:sldMk cId="2051246877" sldId="310"/>
            <ac:spMk id="10" creationId="{70374399-E878-4A08-88BC-A00E014E46EA}"/>
          </ac:spMkLst>
        </pc:spChg>
        <pc:picChg chg="mod">
          <ac:chgData name="Murray Fife" userId="2260aa3b-c9ed-4154-84c0-81b370bad254" providerId="ADAL" clId="{19C10461-7C0B-441E-89A1-9C792495C3E4}" dt="2020-06-01T11:11:33.149" v="2805" actId="14826"/>
          <ac:picMkLst>
            <pc:docMk/>
            <pc:sldMk cId="2051246877" sldId="310"/>
            <ac:picMk id="1030" creationId="{3198FCA7-20A8-442F-B0F5-06A82D258C4A}"/>
          </ac:picMkLst>
        </pc:picChg>
      </pc:sldChg>
      <pc:sldChg chg="addSp delSp modSp add mod">
        <pc:chgData name="Murray Fife" userId="2260aa3b-c9ed-4154-84c0-81b370bad254" providerId="ADAL" clId="{19C10461-7C0B-441E-89A1-9C792495C3E4}" dt="2020-06-01T11:22:48.629" v="2972" actId="313"/>
        <pc:sldMkLst>
          <pc:docMk/>
          <pc:sldMk cId="518409931" sldId="311"/>
        </pc:sldMkLst>
        <pc:spChg chg="mod">
          <ac:chgData name="Murray Fife" userId="2260aa3b-c9ed-4154-84c0-81b370bad254" providerId="ADAL" clId="{19C10461-7C0B-441E-89A1-9C792495C3E4}" dt="2020-06-01T11:22:44.633" v="2971" actId="20577"/>
          <ac:spMkLst>
            <pc:docMk/>
            <pc:sldMk cId="518409931" sldId="311"/>
            <ac:spMk id="3" creationId="{AC203FB7-B396-4EF2-A0DD-A7A5B85A1AB7}"/>
          </ac:spMkLst>
        </pc:spChg>
        <pc:spChg chg="mod">
          <ac:chgData name="Murray Fife" userId="2260aa3b-c9ed-4154-84c0-81b370bad254" providerId="ADAL" clId="{19C10461-7C0B-441E-89A1-9C792495C3E4}" dt="2020-06-01T11:22:48.629" v="2972" actId="313"/>
          <ac:spMkLst>
            <pc:docMk/>
            <pc:sldMk cId="518409931" sldId="311"/>
            <ac:spMk id="8" creationId="{AEFAC125-5CDC-4167-9244-6B6C14DD5D54}"/>
          </ac:spMkLst>
        </pc:spChg>
        <pc:spChg chg="mod">
          <ac:chgData name="Murray Fife" userId="2260aa3b-c9ed-4154-84c0-81b370bad254" providerId="ADAL" clId="{19C10461-7C0B-441E-89A1-9C792495C3E4}" dt="2020-06-01T11:13:07.457" v="2832"/>
          <ac:spMkLst>
            <pc:docMk/>
            <pc:sldMk cId="518409931" sldId="311"/>
            <ac:spMk id="9" creationId="{782ED25D-58D2-41AA-8FF5-B6E87EBCD93B}"/>
          </ac:spMkLst>
        </pc:spChg>
        <pc:spChg chg="mod">
          <ac:chgData name="Murray Fife" userId="2260aa3b-c9ed-4154-84c0-81b370bad254" providerId="ADAL" clId="{19C10461-7C0B-441E-89A1-9C792495C3E4}" dt="2020-06-01T11:12:59.219" v="2831"/>
          <ac:spMkLst>
            <pc:docMk/>
            <pc:sldMk cId="518409931" sldId="311"/>
            <ac:spMk id="10" creationId="{70374399-E878-4A08-88BC-A00E014E46EA}"/>
          </ac:spMkLst>
        </pc:spChg>
        <pc:spChg chg="add del mod">
          <ac:chgData name="Murray Fife" userId="2260aa3b-c9ed-4154-84c0-81b370bad254" providerId="ADAL" clId="{19C10461-7C0B-441E-89A1-9C792495C3E4}" dt="2020-06-01T11:14:06.575" v="2864" actId="478"/>
          <ac:spMkLst>
            <pc:docMk/>
            <pc:sldMk cId="518409931" sldId="311"/>
            <ac:spMk id="13" creationId="{20BAF74C-874B-4357-84B1-83F3D064F8B6}"/>
          </ac:spMkLst>
        </pc:spChg>
        <pc:picChg chg="mod">
          <ac:chgData name="Murray Fife" userId="2260aa3b-c9ed-4154-84c0-81b370bad254" providerId="ADAL" clId="{19C10461-7C0B-441E-89A1-9C792495C3E4}" dt="2020-06-01T11:12:35.691" v="2815" actId="14826"/>
          <ac:picMkLst>
            <pc:docMk/>
            <pc:sldMk cId="518409931" sldId="311"/>
            <ac:picMk id="1030" creationId="{3198FCA7-20A8-442F-B0F5-06A82D258C4A}"/>
          </ac:picMkLst>
        </pc:picChg>
      </pc:sldChg>
      <pc:sldChg chg="addSp delSp modSp add mod ord">
        <pc:chgData name="Murray Fife" userId="2260aa3b-c9ed-4154-84c0-81b370bad254" providerId="ADAL" clId="{19C10461-7C0B-441E-89A1-9C792495C3E4}" dt="2020-06-01T11:22:55.370" v="2980" actId="20577"/>
        <pc:sldMkLst>
          <pc:docMk/>
          <pc:sldMk cId="2675171727" sldId="312"/>
        </pc:sldMkLst>
        <pc:spChg chg="mod">
          <ac:chgData name="Murray Fife" userId="2260aa3b-c9ed-4154-84c0-81b370bad254" providerId="ADAL" clId="{19C10461-7C0B-441E-89A1-9C792495C3E4}" dt="2020-06-01T11:22:55.370" v="2980" actId="20577"/>
          <ac:spMkLst>
            <pc:docMk/>
            <pc:sldMk cId="2675171727" sldId="312"/>
            <ac:spMk id="3" creationId="{AC203FB7-B396-4EF2-A0DD-A7A5B85A1AB7}"/>
          </ac:spMkLst>
        </pc:spChg>
        <pc:spChg chg="mod">
          <ac:chgData name="Murray Fife" userId="2260aa3b-c9ed-4154-84c0-81b370bad254" providerId="ADAL" clId="{19C10461-7C0B-441E-89A1-9C792495C3E4}" dt="2020-06-01T11:13:42.200" v="2860" actId="20577"/>
          <ac:spMkLst>
            <pc:docMk/>
            <pc:sldMk cId="2675171727" sldId="312"/>
            <ac:spMk id="8" creationId="{AEFAC125-5CDC-4167-9244-6B6C14DD5D54}"/>
          </ac:spMkLst>
        </pc:spChg>
        <pc:spChg chg="mod">
          <ac:chgData name="Murray Fife" userId="2260aa3b-c9ed-4154-84c0-81b370bad254" providerId="ADAL" clId="{19C10461-7C0B-441E-89A1-9C792495C3E4}" dt="2020-06-01T11:13:55.253" v="2862"/>
          <ac:spMkLst>
            <pc:docMk/>
            <pc:sldMk cId="2675171727" sldId="312"/>
            <ac:spMk id="9" creationId="{782ED25D-58D2-41AA-8FF5-B6E87EBCD93B}"/>
          </ac:spMkLst>
        </pc:spChg>
        <pc:spChg chg="del">
          <ac:chgData name="Murray Fife" userId="2260aa3b-c9ed-4154-84c0-81b370bad254" providerId="ADAL" clId="{19C10461-7C0B-441E-89A1-9C792495C3E4}" dt="2020-06-01T11:13:50.962" v="2861" actId="478"/>
          <ac:spMkLst>
            <pc:docMk/>
            <pc:sldMk cId="2675171727" sldId="312"/>
            <ac:spMk id="10" creationId="{70374399-E878-4A08-88BC-A00E014E46EA}"/>
          </ac:spMkLst>
        </pc:spChg>
        <pc:spChg chg="add mod">
          <ac:chgData name="Murray Fife" userId="2260aa3b-c9ed-4154-84c0-81b370bad254" providerId="ADAL" clId="{19C10461-7C0B-441E-89A1-9C792495C3E4}" dt="2020-06-01T11:14:46.212" v="2869"/>
          <ac:spMkLst>
            <pc:docMk/>
            <pc:sldMk cId="2675171727" sldId="312"/>
            <ac:spMk id="13" creationId="{B975F3D1-CE95-4C1A-8252-5DD0045B3941}"/>
          </ac:spMkLst>
        </pc:spChg>
        <pc:spChg chg="add mod">
          <ac:chgData name="Murray Fife" userId="2260aa3b-c9ed-4154-84c0-81b370bad254" providerId="ADAL" clId="{19C10461-7C0B-441E-89A1-9C792495C3E4}" dt="2020-06-01T11:15:16.109" v="2871"/>
          <ac:spMkLst>
            <pc:docMk/>
            <pc:sldMk cId="2675171727" sldId="312"/>
            <ac:spMk id="16" creationId="{CDD3FDB9-7F03-4E75-BAA2-81F79D5DC509}"/>
          </ac:spMkLst>
        </pc:spChg>
        <pc:spChg chg="add mod">
          <ac:chgData name="Murray Fife" userId="2260aa3b-c9ed-4154-84c0-81b370bad254" providerId="ADAL" clId="{19C10461-7C0B-441E-89A1-9C792495C3E4}" dt="2020-06-01T11:15:37.065" v="2873"/>
          <ac:spMkLst>
            <pc:docMk/>
            <pc:sldMk cId="2675171727" sldId="312"/>
            <ac:spMk id="17" creationId="{F9517952-B3EF-477E-8E18-DDF158450B13}"/>
          </ac:spMkLst>
        </pc:spChg>
        <pc:picChg chg="mod">
          <ac:chgData name="Murray Fife" userId="2260aa3b-c9ed-4154-84c0-81b370bad254" providerId="ADAL" clId="{19C10461-7C0B-441E-89A1-9C792495C3E4}" dt="2020-06-01T11:14:27.707" v="2867" actId="14826"/>
          <ac:picMkLst>
            <pc:docMk/>
            <pc:sldMk cId="2675171727" sldId="312"/>
            <ac:picMk id="1030" creationId="{3198FCA7-20A8-442F-B0F5-06A82D258C4A}"/>
          </ac:picMkLst>
        </pc:picChg>
      </pc:sldChg>
      <pc:sldChg chg="addSp modSp add mod modTransition">
        <pc:chgData name="Murray Fife" userId="2260aa3b-c9ed-4154-84c0-81b370bad254" providerId="ADAL" clId="{19C10461-7C0B-441E-89A1-9C792495C3E4}" dt="2020-06-01T11:22:25.519" v="2955" actId="20577"/>
        <pc:sldMkLst>
          <pc:docMk/>
          <pc:sldMk cId="4243819005" sldId="313"/>
        </pc:sldMkLst>
        <pc:spChg chg="mod">
          <ac:chgData name="Murray Fife" userId="2260aa3b-c9ed-4154-84c0-81b370bad254" providerId="ADAL" clId="{19C10461-7C0B-441E-89A1-9C792495C3E4}" dt="2020-06-01T11:19:08.432" v="2896"/>
          <ac:spMkLst>
            <pc:docMk/>
            <pc:sldMk cId="4243819005" sldId="313"/>
            <ac:spMk id="2" creationId="{BFF8EC82-1523-4580-8CEB-7283CF9EC3F7}"/>
          </ac:spMkLst>
        </pc:spChg>
        <pc:spChg chg="mod">
          <ac:chgData name="Murray Fife" userId="2260aa3b-c9ed-4154-84c0-81b370bad254" providerId="ADAL" clId="{19C10461-7C0B-441E-89A1-9C792495C3E4}" dt="2020-06-01T11:22:25.519" v="2955" actId="20577"/>
          <ac:spMkLst>
            <pc:docMk/>
            <pc:sldMk cId="4243819005" sldId="313"/>
            <ac:spMk id="3" creationId="{AC203FB7-B396-4EF2-A0DD-A7A5B85A1AB7}"/>
          </ac:spMkLst>
        </pc:spChg>
        <pc:spChg chg="mod">
          <ac:chgData name="Murray Fife" userId="2260aa3b-c9ed-4154-84c0-81b370bad254" providerId="ADAL" clId="{19C10461-7C0B-441E-89A1-9C792495C3E4}" dt="2020-06-01T11:20:15.355" v="2901" actId="1076"/>
          <ac:spMkLst>
            <pc:docMk/>
            <pc:sldMk cId="4243819005" sldId="313"/>
            <ac:spMk id="4" creationId="{BF9A0684-DDA4-4096-8D81-93EE0E4C84D3}"/>
          </ac:spMkLst>
        </pc:spChg>
        <pc:spChg chg="mod">
          <ac:chgData name="Murray Fife" userId="2260aa3b-c9ed-4154-84c0-81b370bad254" providerId="ADAL" clId="{19C10461-7C0B-441E-89A1-9C792495C3E4}" dt="2020-06-01T11:18:37.761" v="2893" actId="20577"/>
          <ac:spMkLst>
            <pc:docMk/>
            <pc:sldMk cId="4243819005" sldId="313"/>
            <ac:spMk id="8" creationId="{AEFAC125-5CDC-4167-9244-6B6C14DD5D54}"/>
          </ac:spMkLst>
        </pc:spChg>
        <pc:spChg chg="mod">
          <ac:chgData name="Murray Fife" userId="2260aa3b-c9ed-4154-84c0-81b370bad254" providerId="ADAL" clId="{19C10461-7C0B-441E-89A1-9C792495C3E4}" dt="2020-06-01T11:18:58.021" v="2895"/>
          <ac:spMkLst>
            <pc:docMk/>
            <pc:sldMk cId="4243819005" sldId="313"/>
            <ac:spMk id="9" creationId="{782ED25D-58D2-41AA-8FF5-B6E87EBCD93B}"/>
          </ac:spMkLst>
        </pc:spChg>
        <pc:spChg chg="mod">
          <ac:chgData name="Murray Fife" userId="2260aa3b-c9ed-4154-84c0-81b370bad254" providerId="ADAL" clId="{19C10461-7C0B-441E-89A1-9C792495C3E4}" dt="2020-06-01T11:18:49.504" v="2894"/>
          <ac:spMkLst>
            <pc:docMk/>
            <pc:sldMk cId="4243819005" sldId="313"/>
            <ac:spMk id="10" creationId="{70374399-E878-4A08-88BC-A00E014E46EA}"/>
          </ac:spMkLst>
        </pc:spChg>
        <pc:spChg chg="mod">
          <ac:chgData name="Murray Fife" userId="2260aa3b-c9ed-4154-84c0-81b370bad254" providerId="ADAL" clId="{19C10461-7C0B-441E-89A1-9C792495C3E4}" dt="2020-06-01T11:20:15.355" v="2901" actId="1076"/>
          <ac:spMkLst>
            <pc:docMk/>
            <pc:sldMk cId="4243819005" sldId="313"/>
            <ac:spMk id="11" creationId="{C8BA49BE-147D-4374-9915-51DE682CD1A6}"/>
          </ac:spMkLst>
        </pc:spChg>
        <pc:spChg chg="mod">
          <ac:chgData name="Murray Fife" userId="2260aa3b-c9ed-4154-84c0-81b370bad254" providerId="ADAL" clId="{19C10461-7C0B-441E-89A1-9C792495C3E4}" dt="2020-06-01T11:20:19.856" v="2902" actId="1076"/>
          <ac:spMkLst>
            <pc:docMk/>
            <pc:sldMk cId="4243819005" sldId="313"/>
            <ac:spMk id="12" creationId="{C1EC9D6B-3345-4A45-969C-38D16074BB9C}"/>
          </ac:spMkLst>
        </pc:spChg>
        <pc:spChg chg="mod">
          <ac:chgData name="Murray Fife" userId="2260aa3b-c9ed-4154-84c0-81b370bad254" providerId="ADAL" clId="{19C10461-7C0B-441E-89A1-9C792495C3E4}" dt="2020-06-01T11:20:06.428" v="2900"/>
          <ac:spMkLst>
            <pc:docMk/>
            <pc:sldMk cId="4243819005" sldId="313"/>
            <ac:spMk id="13" creationId="{930D3D4D-BC0A-4BBD-A62F-9212524C8CC1}"/>
          </ac:spMkLst>
        </pc:spChg>
        <pc:spChg chg="add mod">
          <ac:chgData name="Murray Fife" userId="2260aa3b-c9ed-4154-84c0-81b370bad254" providerId="ADAL" clId="{19C10461-7C0B-441E-89A1-9C792495C3E4}" dt="2020-06-01T11:20:19.856" v="2902" actId="1076"/>
          <ac:spMkLst>
            <pc:docMk/>
            <pc:sldMk cId="4243819005" sldId="313"/>
            <ac:spMk id="15" creationId="{F6BFCAA4-6211-4C43-99B2-74342A963B72}"/>
          </ac:spMkLst>
        </pc:spChg>
        <pc:picChg chg="mod">
          <ac:chgData name="Murray Fife" userId="2260aa3b-c9ed-4154-84c0-81b370bad254" providerId="ADAL" clId="{19C10461-7C0B-441E-89A1-9C792495C3E4}" dt="2020-06-01T11:18:27.315" v="2876" actId="14826"/>
          <ac:picMkLst>
            <pc:docMk/>
            <pc:sldMk cId="4243819005" sldId="313"/>
            <ac:picMk id="1030" creationId="{3198FCA7-20A8-442F-B0F5-06A82D258C4A}"/>
          </ac:picMkLst>
        </pc:picChg>
      </pc:sldChg>
      <pc:sldChg chg="delSp modSp add mod modTransition">
        <pc:chgData name="Murray Fife" userId="2260aa3b-c9ed-4154-84c0-81b370bad254" providerId="ADAL" clId="{19C10461-7C0B-441E-89A1-9C792495C3E4}" dt="2020-06-01T11:22:19.849" v="2949"/>
        <pc:sldMkLst>
          <pc:docMk/>
          <pc:sldMk cId="4187089065" sldId="314"/>
        </pc:sldMkLst>
        <pc:spChg chg="del mod">
          <ac:chgData name="Murray Fife" userId="2260aa3b-c9ed-4154-84c0-81b370bad254" providerId="ADAL" clId="{19C10461-7C0B-441E-89A1-9C792495C3E4}" dt="2020-06-01T11:21:45.535" v="2942"/>
          <ac:spMkLst>
            <pc:docMk/>
            <pc:sldMk cId="4187089065" sldId="314"/>
            <ac:spMk id="2" creationId="{BFF8EC82-1523-4580-8CEB-7283CF9EC3F7}"/>
          </ac:spMkLst>
        </pc:spChg>
        <pc:spChg chg="mod">
          <ac:chgData name="Murray Fife" userId="2260aa3b-c9ed-4154-84c0-81b370bad254" providerId="ADAL" clId="{19C10461-7C0B-441E-89A1-9C792495C3E4}" dt="2020-06-01T11:21:30.457" v="2937" actId="20577"/>
          <ac:spMkLst>
            <pc:docMk/>
            <pc:sldMk cId="4187089065" sldId="314"/>
            <ac:spMk id="3" creationId="{AC203FB7-B396-4EF2-A0DD-A7A5B85A1AB7}"/>
          </ac:spMkLst>
        </pc:spChg>
        <pc:spChg chg="del mod">
          <ac:chgData name="Murray Fife" userId="2260aa3b-c9ed-4154-84c0-81b370bad254" providerId="ADAL" clId="{19C10461-7C0B-441E-89A1-9C792495C3E4}" dt="2020-06-01T11:22:19.847" v="2947"/>
          <ac:spMkLst>
            <pc:docMk/>
            <pc:sldMk cId="4187089065" sldId="314"/>
            <ac:spMk id="4" creationId="{BF9A0684-DDA4-4096-8D81-93EE0E4C84D3}"/>
          </ac:spMkLst>
        </pc:spChg>
        <pc:spChg chg="del mod">
          <ac:chgData name="Murray Fife" userId="2260aa3b-c9ed-4154-84c0-81b370bad254" providerId="ADAL" clId="{19C10461-7C0B-441E-89A1-9C792495C3E4}" dt="2020-06-01T11:22:19.849" v="2949"/>
          <ac:spMkLst>
            <pc:docMk/>
            <pc:sldMk cId="4187089065" sldId="314"/>
            <ac:spMk id="5" creationId="{C3A68BFC-0016-4B9E-B76C-4ECF74BBBD5A}"/>
          </ac:spMkLst>
        </pc:spChg>
        <pc:spChg chg="mod">
          <ac:chgData name="Murray Fife" userId="2260aa3b-c9ed-4154-84c0-81b370bad254" providerId="ADAL" clId="{19C10461-7C0B-441E-89A1-9C792495C3E4}" dt="2020-06-01T11:21:25.192" v="2931" actId="20577"/>
          <ac:spMkLst>
            <pc:docMk/>
            <pc:sldMk cId="4187089065" sldId="314"/>
            <ac:spMk id="8" creationId="{AEFAC125-5CDC-4167-9244-6B6C14DD5D54}"/>
          </ac:spMkLst>
        </pc:spChg>
        <pc:spChg chg="mod">
          <ac:chgData name="Murray Fife" userId="2260aa3b-c9ed-4154-84c0-81b370bad254" providerId="ADAL" clId="{19C10461-7C0B-441E-89A1-9C792495C3E4}" dt="2020-06-01T11:21:38.704" v="2938"/>
          <ac:spMkLst>
            <pc:docMk/>
            <pc:sldMk cId="4187089065" sldId="314"/>
            <ac:spMk id="9" creationId="{782ED25D-58D2-41AA-8FF5-B6E87EBCD93B}"/>
          </ac:spMkLst>
        </pc:spChg>
        <pc:spChg chg="del">
          <ac:chgData name="Murray Fife" userId="2260aa3b-c9ed-4154-84c0-81b370bad254" providerId="ADAL" clId="{19C10461-7C0B-441E-89A1-9C792495C3E4}" dt="2020-06-01T11:21:45.533" v="2940" actId="478"/>
          <ac:spMkLst>
            <pc:docMk/>
            <pc:sldMk cId="4187089065" sldId="314"/>
            <ac:spMk id="10" creationId="{70374399-E878-4A08-88BC-A00E014E46EA}"/>
          </ac:spMkLst>
        </pc:spChg>
        <pc:picChg chg="mod">
          <ac:chgData name="Murray Fife" userId="2260aa3b-c9ed-4154-84c0-81b370bad254" providerId="ADAL" clId="{19C10461-7C0B-441E-89A1-9C792495C3E4}" dt="2020-06-01T11:21:12.104" v="2905" actId="14826"/>
          <ac:picMkLst>
            <pc:docMk/>
            <pc:sldMk cId="4187089065" sldId="314"/>
            <ac:picMk id="1030" creationId="{3198FCA7-20A8-442F-B0F5-06A82D258C4A}"/>
          </ac:picMkLst>
        </pc:picChg>
      </pc:sldChg>
      <pc:sldChg chg="add">
        <pc:chgData name="Murray Fife" userId="2260aa3b-c9ed-4154-84c0-81b370bad254" providerId="ADAL" clId="{19C10461-7C0B-441E-89A1-9C792495C3E4}" dt="2020-06-01T11:26:58.969" v="2981"/>
        <pc:sldMkLst>
          <pc:docMk/>
          <pc:sldMk cId="1054943343" sldId="315"/>
        </pc:sldMkLst>
      </pc:sldChg>
      <pc:sldChg chg="addSp delSp modSp add mod">
        <pc:chgData name="Murray Fife" userId="2260aa3b-c9ed-4154-84c0-81b370bad254" providerId="ADAL" clId="{19C10461-7C0B-441E-89A1-9C792495C3E4}" dt="2020-06-01T11:30:26.746" v="3048"/>
        <pc:sldMkLst>
          <pc:docMk/>
          <pc:sldMk cId="43183092" sldId="316"/>
        </pc:sldMkLst>
        <pc:spChg chg="mod">
          <ac:chgData name="Murray Fife" userId="2260aa3b-c9ed-4154-84c0-81b370bad254" providerId="ADAL" clId="{19C10461-7C0B-441E-89A1-9C792495C3E4}" dt="2020-06-01T11:29:20.662" v="3035" actId="20577"/>
          <ac:spMkLst>
            <pc:docMk/>
            <pc:sldMk cId="43183092" sldId="316"/>
            <ac:spMk id="3" creationId="{AC203FB7-B396-4EF2-A0DD-A7A5B85A1AB7}"/>
          </ac:spMkLst>
        </pc:spChg>
        <pc:spChg chg="mod">
          <ac:chgData name="Murray Fife" userId="2260aa3b-c9ed-4154-84c0-81b370bad254" providerId="ADAL" clId="{19C10461-7C0B-441E-89A1-9C792495C3E4}" dt="2020-06-01T11:29:25.222" v="3042" actId="20577"/>
          <ac:spMkLst>
            <pc:docMk/>
            <pc:sldMk cId="43183092" sldId="316"/>
            <ac:spMk id="8" creationId="{AEFAC125-5CDC-4167-9244-6B6C14DD5D54}"/>
          </ac:spMkLst>
        </pc:spChg>
        <pc:spChg chg="mod">
          <ac:chgData name="Murray Fife" userId="2260aa3b-c9ed-4154-84c0-81b370bad254" providerId="ADAL" clId="{19C10461-7C0B-441E-89A1-9C792495C3E4}" dt="2020-06-01T11:29:58.769" v="3047"/>
          <ac:spMkLst>
            <pc:docMk/>
            <pc:sldMk cId="43183092" sldId="316"/>
            <ac:spMk id="9" creationId="{782ED25D-58D2-41AA-8FF5-B6E87EBCD93B}"/>
          </ac:spMkLst>
        </pc:spChg>
        <pc:spChg chg="mod">
          <ac:chgData name="Murray Fife" userId="2260aa3b-c9ed-4154-84c0-81b370bad254" providerId="ADAL" clId="{19C10461-7C0B-441E-89A1-9C792495C3E4}" dt="2020-06-01T11:29:40.291" v="3043"/>
          <ac:spMkLst>
            <pc:docMk/>
            <pc:sldMk cId="43183092" sldId="316"/>
            <ac:spMk id="10" creationId="{70374399-E878-4A08-88BC-A00E014E46EA}"/>
          </ac:spMkLst>
        </pc:spChg>
        <pc:spChg chg="mod">
          <ac:chgData name="Murray Fife" userId="2260aa3b-c9ed-4154-84c0-81b370bad254" providerId="ADAL" clId="{19C10461-7C0B-441E-89A1-9C792495C3E4}" dt="2020-06-01T11:30:26.746" v="3048"/>
          <ac:spMkLst>
            <pc:docMk/>
            <pc:sldMk cId="43183092" sldId="316"/>
            <ac:spMk id="13" creationId="{77D7DDEA-6091-4AE9-A177-A7FC8C41DDDD}"/>
          </ac:spMkLst>
        </pc:spChg>
        <pc:picChg chg="add del">
          <ac:chgData name="Murray Fife" userId="2260aa3b-c9ed-4154-84c0-81b370bad254" providerId="ADAL" clId="{19C10461-7C0B-441E-89A1-9C792495C3E4}" dt="2020-06-01T11:29:48.920" v="3045"/>
          <ac:picMkLst>
            <pc:docMk/>
            <pc:sldMk cId="43183092" sldId="316"/>
            <ac:picMk id="2" creationId="{755AA689-5B73-4A9A-8F40-1877EB572A71}"/>
          </ac:picMkLst>
        </pc:picChg>
        <pc:picChg chg="mod">
          <ac:chgData name="Murray Fife" userId="2260aa3b-c9ed-4154-84c0-81b370bad254" providerId="ADAL" clId="{19C10461-7C0B-441E-89A1-9C792495C3E4}" dt="2020-06-01T11:29:51.296" v="3046" actId="14826"/>
          <ac:picMkLst>
            <pc:docMk/>
            <pc:sldMk cId="43183092" sldId="316"/>
            <ac:picMk id="1030" creationId="{3198FCA7-20A8-442F-B0F5-06A82D258C4A}"/>
          </ac:picMkLst>
        </pc:picChg>
      </pc:sldChg>
      <pc:sldChg chg="addSp delSp modSp new mod setBg setClrOvrMap delDesignElem chgLayout">
        <pc:chgData name="Murray Fife" userId="2260aa3b-c9ed-4154-84c0-81b370bad254" providerId="ADAL" clId="{19C10461-7C0B-441E-89A1-9C792495C3E4}" dt="2020-06-01T11:32:02.453" v="3086"/>
        <pc:sldMkLst>
          <pc:docMk/>
          <pc:sldMk cId="3066390940" sldId="317"/>
        </pc:sldMkLst>
        <pc:spChg chg="del">
          <ac:chgData name="Murray Fife" userId="2260aa3b-c9ed-4154-84c0-81b370bad254" providerId="ADAL" clId="{19C10461-7C0B-441E-89A1-9C792495C3E4}" dt="2020-06-01T11:31:01.405" v="3050" actId="700"/>
          <ac:spMkLst>
            <pc:docMk/>
            <pc:sldMk cId="3066390940" sldId="317"/>
            <ac:spMk id="2" creationId="{ACE18A78-E44A-44B6-B0AA-0787A111C31B}"/>
          </ac:spMkLst>
        </pc:spChg>
        <pc:spChg chg="del">
          <ac:chgData name="Murray Fife" userId="2260aa3b-c9ed-4154-84c0-81b370bad254" providerId="ADAL" clId="{19C10461-7C0B-441E-89A1-9C792495C3E4}" dt="2020-06-01T11:31:01.405" v="3050" actId="700"/>
          <ac:spMkLst>
            <pc:docMk/>
            <pc:sldMk cId="3066390940" sldId="317"/>
            <ac:spMk id="3" creationId="{4D328A1F-1E75-4618-9291-3A58C65EA0EF}"/>
          </ac:spMkLst>
        </pc:spChg>
        <pc:spChg chg="add mod ord">
          <ac:chgData name="Murray Fife" userId="2260aa3b-c9ed-4154-84c0-81b370bad254" providerId="ADAL" clId="{19C10461-7C0B-441E-89A1-9C792495C3E4}" dt="2020-06-01T11:31:53.322" v="3085" actId="700"/>
          <ac:spMkLst>
            <pc:docMk/>
            <pc:sldMk cId="3066390940" sldId="317"/>
            <ac:spMk id="4" creationId="{A7F0478D-529E-48A7-BEFD-9E90774B2AA8}"/>
          </ac:spMkLst>
        </pc:spChg>
        <pc:spChg chg="add del mod ord">
          <ac:chgData name="Murray Fife" userId="2260aa3b-c9ed-4154-84c0-81b370bad254" providerId="ADAL" clId="{19C10461-7C0B-441E-89A1-9C792495C3E4}" dt="2020-06-01T11:31:40.226" v="3082" actId="700"/>
          <ac:spMkLst>
            <pc:docMk/>
            <pc:sldMk cId="3066390940" sldId="317"/>
            <ac:spMk id="5" creationId="{161BF581-02E9-4C63-B286-044DBAE469D0}"/>
          </ac:spMkLst>
        </pc:spChg>
        <pc:spChg chg="add del mod ord">
          <ac:chgData name="Murray Fife" userId="2260aa3b-c9ed-4154-84c0-81b370bad254" providerId="ADAL" clId="{19C10461-7C0B-441E-89A1-9C792495C3E4}" dt="2020-06-01T11:31:48.698" v="3084" actId="700"/>
          <ac:spMkLst>
            <pc:docMk/>
            <pc:sldMk cId="3066390940" sldId="317"/>
            <ac:spMk id="6" creationId="{25D619B7-2E4B-4535-A596-A9EC86DF91C6}"/>
          </ac:spMkLst>
        </pc:spChg>
        <pc:spChg chg="add mod ord">
          <ac:chgData name="Murray Fife" userId="2260aa3b-c9ed-4154-84c0-81b370bad254" providerId="ADAL" clId="{19C10461-7C0B-441E-89A1-9C792495C3E4}" dt="2020-06-01T11:31:53.322" v="3085" actId="700"/>
          <ac:spMkLst>
            <pc:docMk/>
            <pc:sldMk cId="3066390940" sldId="317"/>
            <ac:spMk id="7" creationId="{0A26CFA3-69A0-48E5-B3FE-37F42932E60F}"/>
          </ac:spMkLst>
        </pc:spChg>
        <pc:spChg chg="add del">
          <ac:chgData name="Murray Fife" userId="2260aa3b-c9ed-4154-84c0-81b370bad254" providerId="ADAL" clId="{19C10461-7C0B-441E-89A1-9C792495C3E4}" dt="2020-06-01T11:31:40.226" v="3082" actId="700"/>
          <ac:spMkLst>
            <pc:docMk/>
            <pc:sldMk cId="3066390940" sldId="317"/>
            <ac:spMk id="10" creationId="{2A8AA5BC-4F7A-4226-8F99-6D824B226A97}"/>
          </ac:spMkLst>
        </pc:spChg>
        <pc:spChg chg="add del">
          <ac:chgData name="Murray Fife" userId="2260aa3b-c9ed-4154-84c0-81b370bad254" providerId="ADAL" clId="{19C10461-7C0B-441E-89A1-9C792495C3E4}" dt="2020-06-01T11:31:40.226" v="3082" actId="700"/>
          <ac:spMkLst>
            <pc:docMk/>
            <pc:sldMk cId="3066390940" sldId="317"/>
            <ac:spMk id="12" creationId="{3E5445C6-DD42-4979-86FF-03730E8C6DB0}"/>
          </ac:spMkLst>
        </pc:spChg>
        <pc:cxnChg chg="add del">
          <ac:chgData name="Murray Fife" userId="2260aa3b-c9ed-4154-84c0-81b370bad254" providerId="ADAL" clId="{19C10461-7C0B-441E-89A1-9C792495C3E4}" dt="2020-06-01T11:31:40.226" v="3082" actId="700"/>
          <ac:cxnSpMkLst>
            <pc:docMk/>
            <pc:sldMk cId="3066390940" sldId="317"/>
            <ac:cxnSpMk id="14" creationId="{45000665-DFC7-417E-8FD7-516A0F15C975}"/>
          </ac:cxnSpMkLst>
        </pc:cxnChg>
      </pc:sldChg>
      <pc:sldMasterChg chg="modSp modSldLayout">
        <pc:chgData name="Murray Fife" userId="2260aa3b-c9ed-4154-84c0-81b370bad254" providerId="ADAL" clId="{19C10461-7C0B-441E-89A1-9C792495C3E4}" dt="2020-05-31T13:24:10.826" v="14"/>
        <pc:sldMasterMkLst>
          <pc:docMk/>
          <pc:sldMasterMk cId="2415170466" sldId="2147483672"/>
        </pc:sldMasterMkLst>
        <pc:spChg chg="mod">
          <ac:chgData name="Murray Fife" userId="2260aa3b-c9ed-4154-84c0-81b370bad254" providerId="ADAL" clId="{19C10461-7C0B-441E-89A1-9C792495C3E4}" dt="2020-05-31T13:24:10.826" v="14"/>
          <ac:spMkLst>
            <pc:docMk/>
            <pc:sldMasterMk cId="2415170466" sldId="2147483672"/>
            <ac:spMk id="2"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ac:spMk id="3"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ac:spMk id="4"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ac:spMk id="5"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ac:spMk id="6" creationId="{00000000-0000-0000-0000-000000000000}"/>
          </ac:spMkLst>
        </pc:spChg>
        <pc:sldLayoutChg chg="modSp">
          <pc:chgData name="Murray Fife" userId="2260aa3b-c9ed-4154-84c0-81b370bad254" providerId="ADAL" clId="{19C10461-7C0B-441E-89A1-9C792495C3E4}" dt="2020-05-31T13:24:10.826" v="14"/>
          <pc:sldLayoutMkLst>
            <pc:docMk/>
            <pc:sldMasterMk cId="2415170466" sldId="2147483672"/>
            <pc:sldLayoutMk cId="4238726503" sldId="2147483673"/>
          </pc:sldLayoutMkLst>
          <pc:spChg chg="mod">
            <ac:chgData name="Murray Fife" userId="2260aa3b-c9ed-4154-84c0-81b370bad254" providerId="ADAL" clId="{19C10461-7C0B-441E-89A1-9C792495C3E4}" dt="2020-05-31T13:24:10.826" v="14"/>
            <ac:spMkLst>
              <pc:docMk/>
              <pc:sldMasterMk cId="2415170466" sldId="2147483672"/>
              <pc:sldLayoutMk cId="4238726503" sldId="2147483673"/>
              <ac:spMk id="2"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4238726503" sldId="2147483673"/>
              <ac:spMk id="3" creationId="{00000000-0000-0000-0000-000000000000}"/>
            </ac:spMkLst>
          </pc:spChg>
        </pc:sldLayoutChg>
        <pc:sldLayoutChg chg="modSp">
          <pc:chgData name="Murray Fife" userId="2260aa3b-c9ed-4154-84c0-81b370bad254" providerId="ADAL" clId="{19C10461-7C0B-441E-89A1-9C792495C3E4}" dt="2020-05-31T13:24:10.826" v="14"/>
          <pc:sldLayoutMkLst>
            <pc:docMk/>
            <pc:sldMasterMk cId="2415170466" sldId="2147483672"/>
            <pc:sldLayoutMk cId="1480475281" sldId="2147483675"/>
          </pc:sldLayoutMkLst>
          <pc:spChg chg="mod">
            <ac:chgData name="Murray Fife" userId="2260aa3b-c9ed-4154-84c0-81b370bad254" providerId="ADAL" clId="{19C10461-7C0B-441E-89A1-9C792495C3E4}" dt="2020-05-31T13:24:10.826" v="14"/>
            <ac:spMkLst>
              <pc:docMk/>
              <pc:sldMasterMk cId="2415170466" sldId="2147483672"/>
              <pc:sldLayoutMk cId="1480475281" sldId="2147483675"/>
              <ac:spMk id="2"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1480475281" sldId="2147483675"/>
              <ac:spMk id="3" creationId="{00000000-0000-0000-0000-000000000000}"/>
            </ac:spMkLst>
          </pc:spChg>
        </pc:sldLayoutChg>
        <pc:sldLayoutChg chg="modSp">
          <pc:chgData name="Murray Fife" userId="2260aa3b-c9ed-4154-84c0-81b370bad254" providerId="ADAL" clId="{19C10461-7C0B-441E-89A1-9C792495C3E4}" dt="2020-05-31T13:24:10.826" v="14"/>
          <pc:sldLayoutMkLst>
            <pc:docMk/>
            <pc:sldMasterMk cId="2415170466" sldId="2147483672"/>
            <pc:sldLayoutMk cId="19029386" sldId="2147483676"/>
          </pc:sldLayoutMkLst>
          <pc:spChg chg="mod">
            <ac:chgData name="Murray Fife" userId="2260aa3b-c9ed-4154-84c0-81b370bad254" providerId="ADAL" clId="{19C10461-7C0B-441E-89A1-9C792495C3E4}" dt="2020-05-31T13:24:10.826" v="14"/>
            <ac:spMkLst>
              <pc:docMk/>
              <pc:sldMasterMk cId="2415170466" sldId="2147483672"/>
              <pc:sldLayoutMk cId="19029386" sldId="2147483676"/>
              <ac:spMk id="3"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19029386" sldId="2147483676"/>
              <ac:spMk id="4" creationId="{00000000-0000-0000-0000-000000000000}"/>
            </ac:spMkLst>
          </pc:spChg>
        </pc:sldLayoutChg>
        <pc:sldLayoutChg chg="modSp">
          <pc:chgData name="Murray Fife" userId="2260aa3b-c9ed-4154-84c0-81b370bad254" providerId="ADAL" clId="{19C10461-7C0B-441E-89A1-9C792495C3E4}" dt="2020-05-31T13:24:10.826" v="14"/>
          <pc:sldLayoutMkLst>
            <pc:docMk/>
            <pc:sldMasterMk cId="2415170466" sldId="2147483672"/>
            <pc:sldLayoutMk cId="3879027136" sldId="2147483677"/>
          </pc:sldLayoutMkLst>
          <pc:spChg chg="mod">
            <ac:chgData name="Murray Fife" userId="2260aa3b-c9ed-4154-84c0-81b370bad254" providerId="ADAL" clId="{19C10461-7C0B-441E-89A1-9C792495C3E4}" dt="2020-05-31T13:24:10.826" v="14"/>
            <ac:spMkLst>
              <pc:docMk/>
              <pc:sldMasterMk cId="2415170466" sldId="2147483672"/>
              <pc:sldLayoutMk cId="3879027136" sldId="2147483677"/>
              <ac:spMk id="2"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3879027136" sldId="2147483677"/>
              <ac:spMk id="3"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3879027136" sldId="2147483677"/>
              <ac:spMk id="4"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3879027136" sldId="2147483677"/>
              <ac:spMk id="5"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3879027136" sldId="2147483677"/>
              <ac:spMk id="6" creationId="{00000000-0000-0000-0000-000000000000}"/>
            </ac:spMkLst>
          </pc:spChg>
        </pc:sldLayoutChg>
        <pc:sldLayoutChg chg="modSp">
          <pc:chgData name="Murray Fife" userId="2260aa3b-c9ed-4154-84c0-81b370bad254" providerId="ADAL" clId="{19C10461-7C0B-441E-89A1-9C792495C3E4}" dt="2020-05-31T13:24:10.826" v="14"/>
          <pc:sldLayoutMkLst>
            <pc:docMk/>
            <pc:sldMasterMk cId="2415170466" sldId="2147483672"/>
            <pc:sldLayoutMk cId="1629613145" sldId="2147483680"/>
          </pc:sldLayoutMkLst>
          <pc:spChg chg="mod">
            <ac:chgData name="Murray Fife" userId="2260aa3b-c9ed-4154-84c0-81b370bad254" providerId="ADAL" clId="{19C10461-7C0B-441E-89A1-9C792495C3E4}" dt="2020-05-31T13:24:10.826" v="14"/>
            <ac:spMkLst>
              <pc:docMk/>
              <pc:sldMasterMk cId="2415170466" sldId="2147483672"/>
              <pc:sldLayoutMk cId="1629613145" sldId="2147483680"/>
              <ac:spMk id="2"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1629613145" sldId="2147483680"/>
              <ac:spMk id="3"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1629613145" sldId="2147483680"/>
              <ac:spMk id="4" creationId="{00000000-0000-0000-0000-000000000000}"/>
            </ac:spMkLst>
          </pc:spChg>
        </pc:sldLayoutChg>
        <pc:sldLayoutChg chg="modSp">
          <pc:chgData name="Murray Fife" userId="2260aa3b-c9ed-4154-84c0-81b370bad254" providerId="ADAL" clId="{19C10461-7C0B-441E-89A1-9C792495C3E4}" dt="2020-05-31T13:24:10.826" v="14"/>
          <pc:sldLayoutMkLst>
            <pc:docMk/>
            <pc:sldMasterMk cId="2415170466" sldId="2147483672"/>
            <pc:sldLayoutMk cId="4119573189" sldId="2147483681"/>
          </pc:sldLayoutMkLst>
          <pc:spChg chg="mod">
            <ac:chgData name="Murray Fife" userId="2260aa3b-c9ed-4154-84c0-81b370bad254" providerId="ADAL" clId="{19C10461-7C0B-441E-89A1-9C792495C3E4}" dt="2020-05-31T13:24:10.826" v="14"/>
            <ac:spMkLst>
              <pc:docMk/>
              <pc:sldMasterMk cId="2415170466" sldId="2147483672"/>
              <pc:sldLayoutMk cId="4119573189" sldId="2147483681"/>
              <ac:spMk id="2"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4119573189" sldId="2147483681"/>
              <ac:spMk id="3"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4119573189" sldId="2147483681"/>
              <ac:spMk id="4" creationId="{00000000-0000-0000-0000-000000000000}"/>
            </ac:spMkLst>
          </pc:spChg>
        </pc:sldLayoutChg>
        <pc:sldLayoutChg chg="modSp">
          <pc:chgData name="Murray Fife" userId="2260aa3b-c9ed-4154-84c0-81b370bad254" providerId="ADAL" clId="{19C10461-7C0B-441E-89A1-9C792495C3E4}" dt="2020-05-31T13:24:10.826" v="14"/>
          <pc:sldLayoutMkLst>
            <pc:docMk/>
            <pc:sldMasterMk cId="2415170466" sldId="2147483672"/>
            <pc:sldLayoutMk cId="2892663992" sldId="2147483683"/>
          </pc:sldLayoutMkLst>
          <pc:spChg chg="mod">
            <ac:chgData name="Murray Fife" userId="2260aa3b-c9ed-4154-84c0-81b370bad254" providerId="ADAL" clId="{19C10461-7C0B-441E-89A1-9C792495C3E4}" dt="2020-05-31T13:24:10.826" v="14"/>
            <ac:spMkLst>
              <pc:docMk/>
              <pc:sldMasterMk cId="2415170466" sldId="2147483672"/>
              <pc:sldLayoutMk cId="2892663992" sldId="2147483683"/>
              <ac:spMk id="2" creationId="{00000000-0000-0000-0000-000000000000}"/>
            </ac:spMkLst>
          </pc:spChg>
          <pc:spChg chg="mod">
            <ac:chgData name="Murray Fife" userId="2260aa3b-c9ed-4154-84c0-81b370bad254" providerId="ADAL" clId="{19C10461-7C0B-441E-89A1-9C792495C3E4}" dt="2020-05-31T13:24:10.826" v="14"/>
            <ac:spMkLst>
              <pc:docMk/>
              <pc:sldMasterMk cId="2415170466" sldId="2147483672"/>
              <pc:sldLayoutMk cId="2892663992" sldId="2147483683"/>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30901-8CFD-4CD8-8F82-79367E23786A}" type="datetimeFigureOut">
              <a:rPr lang="en-US" smtClean="0"/>
              <a:t>6/2/2020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C91C77-BD77-46DD-975C-A10BFBCE05E6}" type="slidenum">
              <a:rPr lang="en-US" smtClean="0"/>
              <a:t>‹#›</a:t>
            </a:fld>
            <a:endParaRPr lang="en-US"/>
          </a:p>
        </p:txBody>
      </p:sp>
    </p:spTree>
    <p:extLst>
      <p:ext uri="{BB962C8B-B14F-4D97-AF65-F5344CB8AC3E}">
        <p14:creationId xmlns:p14="http://schemas.microsoft.com/office/powerpoint/2010/main" val="3350260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2f4c.html?PersonaId=57#top"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6b8d.html?RoleId=105"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12cc.html?PersonaId=45#top"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f6ef.html?RoleId=144"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2df8.html?PersonaId=34#top"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b30e.html?RoleId=1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b913.html?PersonaId=60#top" TargetMode="External"/><Relationship Id="rId7" Type="http://schemas.openxmlformats.org/officeDocument/2006/relationships/hyperlink" Target="http://d365-design.azurewebsites.net/CustomerModel/roles/ShowDetailseca4.html?RoleId=154"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7012.html?RoleId=116" TargetMode="External"/><Relationship Id="rId5" Type="http://schemas.openxmlformats.org/officeDocument/2006/relationships/hyperlink" Target="http://d365-design.azurewebsites.net/CustomerModel/roles/ShowDetailsa027.html?RoleId=100" TargetMode="External"/><Relationship Id="rId4" Type="http://schemas.openxmlformats.org/officeDocument/2006/relationships/hyperlink" Target="http://d365-design.azurewebsites.net/CustomerModel/roles/ShowDetailscc75.html?RoleId=99"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066e.html?PersonaId=18#top" TargetMode="External"/><Relationship Id="rId7" Type="http://schemas.openxmlformats.org/officeDocument/2006/relationships/hyperlink" Target="http://d365-design.azurewebsites.net/CustomerModel/roles/ShowDetailseca4.html?RoleId=154"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7012.html?RoleId=116" TargetMode="External"/><Relationship Id="rId5" Type="http://schemas.openxmlformats.org/officeDocument/2006/relationships/hyperlink" Target="http://d365-design.azurewebsites.net/CustomerModel/roles/ShowDetails1fb9.html?RoleId=128" TargetMode="External"/><Relationship Id="rId4" Type="http://schemas.openxmlformats.org/officeDocument/2006/relationships/hyperlink" Target="http://d365-design.azurewebsites.net/CustomerModel/roles/ShowDetailsc02a.html?RoleId=127"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43a1.html?PersonaId=39#top"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aca2.html?RoleId=126"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25f1.html?PersonaId=23#top"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d365-design.azurewebsites.net/CustomerModel/roles/ShowDetailseca4.html?RoleId=154" TargetMode="External"/><Relationship Id="rId4" Type="http://schemas.openxmlformats.org/officeDocument/2006/relationships/hyperlink" Target="http://d365-design.azurewebsites.net/CustomerModel/roles/ShowDetails3506.html?RoleId=119"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f9bb.html?PersonaId=61#top" TargetMode="External"/><Relationship Id="rId7" Type="http://schemas.openxmlformats.org/officeDocument/2006/relationships/hyperlink" Target="http://d365-design.azurewebsites.net/CustomerModel/roles/ShowDetailseca4.html?RoleId=154"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7012.html?RoleId=116" TargetMode="External"/><Relationship Id="rId5" Type="http://schemas.openxmlformats.org/officeDocument/2006/relationships/hyperlink" Target="http://d365-design.azurewebsites.net/CustomerModel/roles/ShowDetails2732.html?RoleId=148" TargetMode="External"/><Relationship Id="rId4" Type="http://schemas.openxmlformats.org/officeDocument/2006/relationships/hyperlink" Target="http://d365-design.azurewebsites.net/CustomerModel/roles/ShowDetails8e16.html?RoleId=147"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a8b5.html?PersonaId=4#top"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527e.html?RoleId=146"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d365-design.azurewebsites.net/CustomerModel/roles/ShowDetailseca4.html?RoleId=154" TargetMode="External"/><Relationship Id="rId3" Type="http://schemas.openxmlformats.org/officeDocument/2006/relationships/hyperlink" Target="http://d365-design.azurewebsites.net/CustomerModel/personas/ShowDetails63b9.html?PersonaId=66#top" TargetMode="External"/><Relationship Id="rId7" Type="http://schemas.openxmlformats.org/officeDocument/2006/relationships/hyperlink" Target="http://d365-design.azurewebsites.net/CustomerModel/roles/ShowDetails7012.html?RoleId=116"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9afe.html?RoleId=155" TargetMode="External"/><Relationship Id="rId5" Type="http://schemas.openxmlformats.org/officeDocument/2006/relationships/hyperlink" Target="http://d365-design.azurewebsites.net/CustomerModel/roles/ShowDetailsb30e.html?RoleId=140" TargetMode="External"/><Relationship Id="rId4" Type="http://schemas.openxmlformats.org/officeDocument/2006/relationships/hyperlink" Target="http://d365-design.azurewebsites.net/CustomerModel/roles/ShowDetailsaca2.html?RoleId=126"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2560.html?PersonaId=9#top"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5323.html?RoleId=131"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772b.html?PersonaId=22#top"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2edb.html?RoleId=145"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5d47.html?PersonaId=36#top"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79a1.html?RoleId=171"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bbf5.html?PersonaId=11#top"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e1d4.html?RoleId=16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110e.html?PersonaId=58#top"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d365-design.azurewebsites.net/CustomerModel/roles/ShowDetailseca4.html?RoleId=154" TargetMode="External"/><Relationship Id="rId4" Type="http://schemas.openxmlformats.org/officeDocument/2006/relationships/hyperlink" Target="http://d365-design.azurewebsites.net/CustomerModel/roles/ShowDetails7012.html?RoleId=116"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7b2d.html?PersonaId=17#top"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876c.html?RoleId=172"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ee3f.html?PersonaId=35#top" TargetMode="External"/><Relationship Id="rId7" Type="http://schemas.openxmlformats.org/officeDocument/2006/relationships/hyperlink" Target="http://d365-design.azurewebsites.net/CustomerModel/roles/ShowDetailseca4.html?RoleId=154"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3506.html?RoleId=119" TargetMode="External"/><Relationship Id="rId5" Type="http://schemas.openxmlformats.org/officeDocument/2006/relationships/hyperlink" Target="http://d365-design.azurewebsites.net/CustomerModel/roles/ShowDetails86d9.html?RoleId=130" TargetMode="External"/><Relationship Id="rId4" Type="http://schemas.openxmlformats.org/officeDocument/2006/relationships/hyperlink" Target="http://d365-design.azurewebsites.net/CustomerModel/roles/ShowDetailsb3e2.html?RoleId=129"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ebb8.html?PersonaId=53#top" TargetMode="External"/><Relationship Id="rId7" Type="http://schemas.openxmlformats.org/officeDocument/2006/relationships/hyperlink" Target="http://d365-design.azurewebsites.net/CustomerModel/roles/ShowDetailseca4.html?RoleId=154"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3506.html?RoleId=119" TargetMode="External"/><Relationship Id="rId5" Type="http://schemas.openxmlformats.org/officeDocument/2006/relationships/hyperlink" Target="http://d365-design.azurewebsites.net/CustomerModel/roles/ShowDetails8ae2.html?RoleId=157" TargetMode="External"/><Relationship Id="rId4" Type="http://schemas.openxmlformats.org/officeDocument/2006/relationships/hyperlink" Target="http://d365-design.azurewebsites.net/CustomerModel/roles/ShowDetails2335.html?RoleId=151"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25f5.html?PersonaId=10#top"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a869.html?RoleId=158"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77e8.html?PersonaId=38#top"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44f8.html?RoleId=149"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7912.html?PersonaId=43#top"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9944.html?RoleId=15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b52e.html?PersonaId=54#top"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abcc.html?RoleId=162" TargetMode="Externa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d365-design.azurewebsites.net/CustomerModel/roles/ShowDetailse1d4.html?RoleId=160" TargetMode="External"/><Relationship Id="rId3" Type="http://schemas.openxmlformats.org/officeDocument/2006/relationships/hyperlink" Target="http://d365-design.azurewebsites.net/CustomerModel/personas/ShowDetails5068.html?PersonaId=26#top" TargetMode="External"/><Relationship Id="rId7" Type="http://schemas.openxmlformats.org/officeDocument/2006/relationships/hyperlink" Target="http://d365-design.azurewebsites.net/CustomerModel/roles/ShowDetails8ae2.html?RoleId=157"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2335.html?RoleId=151" TargetMode="External"/><Relationship Id="rId11"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b30e.html?RoleId=140" TargetMode="External"/><Relationship Id="rId10"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aca2.html?RoleId=126" TargetMode="External"/><Relationship Id="rId9" Type="http://schemas.openxmlformats.org/officeDocument/2006/relationships/hyperlink" Target="http://d365-design.azurewebsites.net/CustomerModel/roles/ShowDetails79a1.html?RoleId=171"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40f1.html?PersonaId=12#top"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5747.html?RoleId=11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1fd7.html?PersonaId=31#top"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f18d.html?RoleId=109"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0775.html?PersonaId=33#top"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a9f5.html?RoleId=163"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0703.html?PersonaId=28#top"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a9f5.html?RoleId=163"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58bf.html?PersonaId=41#top"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c9b0.html?RoleId=161" TargetMode="Externa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d365-design.azurewebsites.net/CustomerModel/roles/ShowDetailseca4.html?RoleId=154" TargetMode="External"/><Relationship Id="rId3" Type="http://schemas.openxmlformats.org/officeDocument/2006/relationships/hyperlink" Target="http://d365-design.azurewebsites.net/CustomerModel/personas/ShowDetails124d.html?PersonaId=1#top" TargetMode="External"/><Relationship Id="rId7" Type="http://schemas.openxmlformats.org/officeDocument/2006/relationships/hyperlink" Target="http://d365-design.azurewebsites.net/CustomerModel/roles/ShowDetails3506.html?RoleId=119"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395e.html?RoleId=136" TargetMode="External"/><Relationship Id="rId5" Type="http://schemas.openxmlformats.org/officeDocument/2006/relationships/hyperlink" Target="http://d365-design.azurewebsites.net/CustomerModel/roles/ShowDetails5a89.html?RoleId=113" TargetMode="External"/><Relationship Id="rId4" Type="http://schemas.openxmlformats.org/officeDocument/2006/relationships/hyperlink" Target="http://d365-design.azurewebsites.net/CustomerModel/roles/ShowDetails0641.html?RoleId=107" TargetMode="Externa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d365-design.azurewebsites.net/CustomerModel/roles/ShowDetails7012.html?RoleId=116" TargetMode="External"/><Relationship Id="rId3" Type="http://schemas.openxmlformats.org/officeDocument/2006/relationships/hyperlink" Target="http://d365-design.azurewebsites.net/CustomerModel/personas/ShowDetailsb0f1.html?PersonaId=2#top" TargetMode="External"/><Relationship Id="rId7" Type="http://schemas.openxmlformats.org/officeDocument/2006/relationships/hyperlink" Target="http://d365-design.azurewebsites.net/CustomerModel/roles/ShowDetailsa766.html?RoleId=165"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1a02.html?RoleId=135" TargetMode="External"/><Relationship Id="rId5" Type="http://schemas.openxmlformats.org/officeDocument/2006/relationships/hyperlink" Target="http://d365-design.azurewebsites.net/CustomerModel/roles/ShowDetails16e7.html?RoleId=134" TargetMode="External"/><Relationship Id="rId10" Type="http://schemas.openxmlformats.org/officeDocument/2006/relationships/hyperlink" Target="http://d365-design.azurewebsites.net/CustomerModel/roles/ShowDetailseca4.html?RoleId=154" TargetMode="External"/><Relationship Id="rId4" Type="http://schemas.openxmlformats.org/officeDocument/2006/relationships/hyperlink" Target="http://d365-design.azurewebsites.net/CustomerModel/roles/ShowDetails44ab.html?RoleId=121" TargetMode="External"/><Relationship Id="rId9" Type="http://schemas.openxmlformats.org/officeDocument/2006/relationships/hyperlink" Target="http://d365-design.azurewebsites.net/CustomerModel/roles/ShowDetails3506.html?RoleId=119"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d365-design.azurewebsites.net/CustomerModel/roles/ShowDetailseca4.html?RoleId=154" TargetMode="External"/><Relationship Id="rId3" Type="http://schemas.openxmlformats.org/officeDocument/2006/relationships/hyperlink" Target="http://d365-design.azurewebsites.net/CustomerModel/personas/ShowDetailscd8b.html?PersonaId=37#top" TargetMode="External"/><Relationship Id="rId7" Type="http://schemas.openxmlformats.org/officeDocument/2006/relationships/hyperlink" Target="http://d365-design.azurewebsites.net/CustomerModel/roles/ShowDetails7012.html?RoleId=116"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3a40.html?RoleId=142" TargetMode="External"/><Relationship Id="rId5" Type="http://schemas.openxmlformats.org/officeDocument/2006/relationships/hyperlink" Target="http://d365-design.azurewebsites.net/CustomerModel/roles/ShowDetails8fb2.html?RoleId=133" TargetMode="External"/><Relationship Id="rId4" Type="http://schemas.openxmlformats.org/officeDocument/2006/relationships/hyperlink" Target="http://d365-design.azurewebsites.net/CustomerModel/roles/ShowDetailsc8b7.html?RoleId=124" TargetMode="Externa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d365-design.azurewebsites.net/CustomerModel/roles/ShowDetails7012.html?RoleId=116" TargetMode="External"/><Relationship Id="rId3" Type="http://schemas.openxmlformats.org/officeDocument/2006/relationships/hyperlink" Target="http://d365-design.azurewebsites.net/CustomerModel/personas/ShowDetails7be1.html?PersonaId=5#top" TargetMode="External"/><Relationship Id="rId7" Type="http://schemas.openxmlformats.org/officeDocument/2006/relationships/hyperlink" Target="http://d365-design.azurewebsites.net/CustomerModel/roles/ShowDetails20ad.html?RoleId=173"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a766.html?RoleId=165" TargetMode="External"/><Relationship Id="rId5" Type="http://schemas.openxmlformats.org/officeDocument/2006/relationships/hyperlink" Target="http://d365-design.azurewebsites.net/CustomerModel/roles/ShowDetails0587.html?RoleId=164" TargetMode="External"/><Relationship Id="rId4" Type="http://schemas.openxmlformats.org/officeDocument/2006/relationships/hyperlink" Target="http://d365-design.azurewebsites.net/CustomerModel/roles/ShowDetails5200.html?RoleId=137" TargetMode="External"/><Relationship Id="rId9" Type="http://schemas.openxmlformats.org/officeDocument/2006/relationships/hyperlink" Target="http://d365-design.azurewebsites.net/CustomerModel/roles/ShowDetailseca4.html?RoleId=154" TargetMode="Externa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d365-design.azurewebsites.net/CustomerModel/roles/ShowDetailseca4.html?RoleId=154" TargetMode="External"/><Relationship Id="rId3" Type="http://schemas.openxmlformats.org/officeDocument/2006/relationships/hyperlink" Target="http://d365-design.azurewebsites.net/CustomerModel/personas/ShowDetailsaeed.html?PersonaId=25#top" TargetMode="External"/><Relationship Id="rId7" Type="http://schemas.openxmlformats.org/officeDocument/2006/relationships/hyperlink" Target="http://d365-design.azurewebsites.net/CustomerModel/roles/ShowDetails7012.html?RoleId=116"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a774.html?RoleId=138" TargetMode="External"/><Relationship Id="rId5" Type="http://schemas.openxmlformats.org/officeDocument/2006/relationships/hyperlink" Target="http://d365-design.azurewebsites.net/CustomerModel/roles/ShowDetails9dd0.html?RoleId=112" TargetMode="External"/><Relationship Id="rId4" Type="http://schemas.openxmlformats.org/officeDocument/2006/relationships/hyperlink" Target="http://d365-design.azurewebsites.net/CustomerModel/roles/ShowDetails2873.html?RoleId=111"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5d7e.html?PersonaId=42#top" TargetMode="External"/><Relationship Id="rId7" Type="http://schemas.openxmlformats.org/officeDocument/2006/relationships/hyperlink" Target="http://d365-design.azurewebsites.net/CustomerModel/roles/ShowDetailseca4.html?RoleId=154"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3506.html?RoleId=119" TargetMode="External"/><Relationship Id="rId5" Type="http://schemas.openxmlformats.org/officeDocument/2006/relationships/hyperlink" Target="http://d365-design.azurewebsites.net/CustomerModel/roles/ShowDetailsabcc.html?RoleId=162" TargetMode="External"/><Relationship Id="rId4" Type="http://schemas.openxmlformats.org/officeDocument/2006/relationships/hyperlink" Target="http://d365-design.azurewebsites.net/CustomerModel/roles/ShowDetails5747.html?RoleId=110"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bd58.html?PersonaId=51#top" TargetMode="External"/><Relationship Id="rId7" Type="http://schemas.openxmlformats.org/officeDocument/2006/relationships/hyperlink" Target="http://d365-design.azurewebsites.net/CustomerModel/roles/ShowDetailseca4.html?RoleId=154"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7012.html?RoleId=116" TargetMode="External"/><Relationship Id="rId5" Type="http://schemas.openxmlformats.org/officeDocument/2006/relationships/hyperlink" Target="http://d365-design.azurewebsites.net/CustomerModel/roles/ShowDetails44ab.html?RoleId=121" TargetMode="External"/><Relationship Id="rId4" Type="http://schemas.openxmlformats.org/officeDocument/2006/relationships/hyperlink" Target="http://d365-design.azurewebsites.net/CustomerModel/roles/ShowDetailsc960.html?RoleId=120"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ff78.html?PersonaId=56#top" TargetMode="External"/><Relationship Id="rId7" Type="http://schemas.openxmlformats.org/officeDocument/2006/relationships/hyperlink" Target="http://d365-design.azurewebsites.net/CustomerModel/roles/ShowDetailseca4.html?RoleId=154"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7012.html?RoleId=116" TargetMode="External"/><Relationship Id="rId5" Type="http://schemas.openxmlformats.org/officeDocument/2006/relationships/hyperlink" Target="http://d365-design.azurewebsites.net/CustomerModel/roles/ShowDetailse54a.html?RoleId=104" TargetMode="External"/><Relationship Id="rId4" Type="http://schemas.openxmlformats.org/officeDocument/2006/relationships/hyperlink" Target="http://d365-design.azurewebsites.net/CustomerModel/roles/ShowDetailsdf7b.html?RoleId=103"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470d.html?PersonaId=48#top"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464a.html?RoleId=117"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ca1c.html?PersonaId=6#top"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8fb7.html?RoleId=122"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2c6c.html?PersonaId=20#top"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3778.html?RoleId=123"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5c1d.html?PersonaId=32#top"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ce5c.html?RoleId=114"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5b04.html?PersonaId=50#top"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464a.html?RoleId=117"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3e2e.html?PersonaId=44#top"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3506.html?RoleId=119" TargetMode="External"/><Relationship Id="rId4" Type="http://schemas.openxmlformats.org/officeDocument/2006/relationships/hyperlink" Target="http://d365-design.azurewebsites.net/CustomerModel/roles/ShowDetailsddb8.html?RoleId=118"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7e69.html?PersonaId=62#top"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49ad.html?RoleId=153" TargetMode="External"/><Relationship Id="rId4" Type="http://schemas.openxmlformats.org/officeDocument/2006/relationships/hyperlink" Target="http://d365-design.azurewebsites.net/CustomerModel/roles/ShowDetails949b.html?RoleId=152"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d365-design.azurewebsites.net/CustomerModel/personas/ShowDetails0ea6.html?PersonaId=8#top"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d365-design.azurewebsites.net/CustomerModel/roles/ShowDetailseca4.html?RoleId=154" TargetMode="External"/><Relationship Id="rId5" Type="http://schemas.openxmlformats.org/officeDocument/2006/relationships/hyperlink" Target="http://d365-design.azurewebsites.net/CustomerModel/roles/ShowDetails7012.html?RoleId=116" TargetMode="External"/><Relationship Id="rId4" Type="http://schemas.openxmlformats.org/officeDocument/2006/relationships/hyperlink" Target="http://d365-design.azurewebsites.net/CustomerModel/roles/ShowDetailsf6ef.html?RoleId=14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Charlie - President</a:t>
            </a:r>
          </a:p>
          <a:p>
            <a:r>
              <a:rPr lang="en-US" sz="1200" b="0" i="1" kern="1200" dirty="0">
                <a:solidFill>
                  <a:schemeClr val="tx1"/>
                </a:solidFill>
                <a:effectLst/>
                <a:latin typeface="+mn-lt"/>
                <a:ea typeface="+mn-ea"/>
                <a:cs typeface="+mn-cs"/>
              </a:rPr>
              <a:t>"The buck stops here."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Charlie keeps the business viable by determining production and company direction. He is involved with all departments and depends on accurate information from his staff.</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46 years old.</a:t>
            </a:r>
          </a:p>
          <a:p>
            <a:r>
              <a:rPr lang="en-US" sz="1200" b="0" i="0" kern="1200" dirty="0">
                <a:solidFill>
                  <a:schemeClr val="tx1"/>
                </a:solidFill>
                <a:effectLst/>
                <a:latin typeface="+mn-lt"/>
                <a:ea typeface="+mn-ea"/>
                <a:cs typeface="+mn-cs"/>
              </a:rPr>
              <a:t>Doctorate degree in Geology (The Charlie persona often has a background or technical expertise in his business' specialty. A degree in geology is an example.)</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Charlie is the President and CEO persona of all companies in the core small- to upper mid-market range. (Please see Stan, the small business owner persona for companies in the low small business market.) Charlie may or may not be the owner of the company.</a:t>
            </a:r>
          </a:p>
          <a:p>
            <a:r>
              <a:rPr lang="en-US" sz="1200" b="0" i="0" kern="1200" dirty="0">
                <a:solidFill>
                  <a:schemeClr val="tx1"/>
                </a:solidFill>
                <a:effectLst/>
                <a:latin typeface="+mn-lt"/>
                <a:ea typeface="+mn-ea"/>
                <a:cs typeface="+mn-cs"/>
              </a:rPr>
              <a:t>When buying a new ERP system, Charlie is very much involved the decision to purchase, and he's usually involved in its implementation, always striving to closely align the system to his business and business processes. "We've configured our [sales order process] - the questions - to fit the product that we sell. There are fewer order entry errors." (Rosemount Office Systems).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 day in the life</a:t>
            </a:r>
          </a:p>
          <a:p>
            <a:r>
              <a:rPr lang="en-US" sz="1200" b="0" i="0" kern="1200" dirty="0">
                <a:solidFill>
                  <a:schemeClr val="tx1"/>
                </a:solidFill>
                <a:effectLst/>
                <a:latin typeface="+mn-lt"/>
                <a:ea typeface="+mn-ea"/>
                <a:cs typeface="+mn-cs"/>
              </a:rPr>
              <a:t>9:00amFirst thing in the morning, Charlie looks at all the orders that came in. This is delivered to him by e-mail from the accountants. He looks at orders that came in, and orders completed.</a:t>
            </a:r>
          </a:p>
          <a:p>
            <a:r>
              <a:rPr lang="en-US" sz="1200" b="0" i="0" kern="1200" dirty="0">
                <a:solidFill>
                  <a:schemeClr val="tx1"/>
                </a:solidFill>
                <a:effectLst/>
                <a:latin typeface="+mn-lt"/>
                <a:ea typeface="+mn-ea"/>
                <a:cs typeface="+mn-cs"/>
              </a:rPr>
              <a:t>9:30amHe works on strategy-what new initiatives should they develop to increase sales, and needs to know how current initiatives are doing.</a:t>
            </a:r>
          </a:p>
          <a:p>
            <a:r>
              <a:rPr lang="en-US" sz="1200" b="0" i="0" kern="1200" dirty="0">
                <a:solidFill>
                  <a:schemeClr val="tx1"/>
                </a:solidFill>
                <a:effectLst/>
                <a:latin typeface="+mn-lt"/>
                <a:ea typeface="+mn-ea"/>
                <a:cs typeface="+mn-cs"/>
              </a:rPr>
              <a:t>9:45amGet some coffee and see what's happening in the shop</a:t>
            </a:r>
          </a:p>
          <a:p>
            <a:r>
              <a:rPr lang="en-US" sz="1200" b="0" i="0" kern="1200" dirty="0">
                <a:solidFill>
                  <a:schemeClr val="tx1"/>
                </a:solidFill>
                <a:effectLst/>
                <a:latin typeface="+mn-lt"/>
                <a:ea typeface="+mn-ea"/>
                <a:cs typeface="+mn-cs"/>
              </a:rPr>
              <a:t>10:00amMeet with the head of engineering to see if that new prototype of a product we dreamed up is ready to play with and when it can go to market.</a:t>
            </a:r>
          </a:p>
          <a:p>
            <a:r>
              <a:rPr lang="en-US" sz="1200" b="0" i="0" kern="1200" dirty="0">
                <a:solidFill>
                  <a:schemeClr val="tx1"/>
                </a:solidFill>
                <a:effectLst/>
                <a:latin typeface="+mn-lt"/>
                <a:ea typeface="+mn-ea"/>
                <a:cs typeface="+mn-cs"/>
              </a:rPr>
              <a:t>11:00amWork with marketing and sales staff to launch a new promotion</a:t>
            </a:r>
          </a:p>
          <a:p>
            <a:r>
              <a:rPr lang="en-US" sz="1200" b="0" i="0" kern="1200" dirty="0">
                <a:solidFill>
                  <a:schemeClr val="tx1"/>
                </a:solidFill>
                <a:effectLst/>
                <a:latin typeface="+mn-lt"/>
                <a:ea typeface="+mn-ea"/>
                <a:cs typeface="+mn-cs"/>
              </a:rPr>
              <a:t>12:00pmLunch with customer</a:t>
            </a:r>
          </a:p>
          <a:p>
            <a:r>
              <a:rPr lang="en-US" sz="1200" b="0" i="0" kern="1200" dirty="0">
                <a:solidFill>
                  <a:schemeClr val="tx1"/>
                </a:solidFill>
                <a:effectLst/>
                <a:latin typeface="+mn-lt"/>
                <a:ea typeface="+mn-ea"/>
                <a:cs typeface="+mn-cs"/>
              </a:rPr>
              <a:t>1:00pmMeet with Controller and/or CFO to review all the reports generated by my staff to see how the company did yesterday.</a:t>
            </a:r>
          </a:p>
          <a:p>
            <a:r>
              <a:rPr lang="en-US" sz="1200" b="0" i="0" kern="1200" dirty="0">
                <a:solidFill>
                  <a:schemeClr val="tx1"/>
                </a:solidFill>
                <a:effectLst/>
                <a:latin typeface="+mn-lt"/>
                <a:ea typeface="+mn-ea"/>
                <a:cs typeface="+mn-cs"/>
              </a:rPr>
              <a:t>3:00pmMeet with or call important customers.</a:t>
            </a:r>
          </a:p>
          <a:p>
            <a:r>
              <a:rPr lang="en-US" sz="1200" b="0" i="0" kern="1200" dirty="0">
                <a:solidFill>
                  <a:schemeClr val="tx1"/>
                </a:solidFill>
                <a:effectLst/>
                <a:latin typeface="+mn-lt"/>
                <a:ea typeface="+mn-ea"/>
                <a:cs typeface="+mn-cs"/>
              </a:rPr>
              <a:t>4:00pmMeet with my Operations team to understand how things are going there and help make decisions on how to make production more efficient.</a:t>
            </a:r>
          </a:p>
          <a:p>
            <a:r>
              <a:rPr lang="en-US" sz="1200" b="0" i="0" kern="1200" dirty="0">
                <a:solidFill>
                  <a:schemeClr val="tx1"/>
                </a:solidFill>
                <a:effectLst/>
                <a:latin typeface="+mn-lt"/>
                <a:ea typeface="+mn-ea"/>
                <a:cs typeface="+mn-cs"/>
              </a:rPr>
              <a:t>5:00pm-7:00pmDo e-mail and review current projects, initiatives, and review the day's sales.</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Relationships</a:t>
            </a:r>
          </a:p>
          <a:p>
            <a:r>
              <a:rPr lang="en-US" sz="1200" b="0" i="0" kern="1200" dirty="0">
                <a:solidFill>
                  <a:schemeClr val="tx1"/>
                </a:solidFill>
                <a:effectLst/>
                <a:latin typeface="+mn-lt"/>
                <a:ea typeface="+mn-ea"/>
                <a:cs typeface="+mn-cs"/>
              </a:rPr>
              <a:t>I rely heavily on my accounting, sales, and operations staff for getting me the information I need to make good decisions. (In several of the interviews that are listed in the References section, the presidents often say, "You will want to talk my numbers person," referring to the CFO or an Accounting Manager.)</a:t>
            </a:r>
          </a:p>
          <a:p>
            <a:r>
              <a:rPr lang="en-US" sz="1200" b="0" i="0" kern="1200" dirty="0">
                <a:solidFill>
                  <a:schemeClr val="tx1"/>
                </a:solidFill>
                <a:effectLst/>
                <a:latin typeface="+mn-lt"/>
                <a:ea typeface="+mn-ea"/>
                <a:cs typeface="+mn-cs"/>
              </a:rPr>
              <a:t>I have lots of meetings, some days it seems like I live to meet.</a:t>
            </a:r>
          </a:p>
          <a:p>
            <a:r>
              <a:rPr lang="en-US" sz="1200" b="0" i="0" kern="1200" dirty="0">
                <a:solidFill>
                  <a:schemeClr val="tx1"/>
                </a:solidFill>
                <a:effectLst/>
                <a:latin typeface="+mn-lt"/>
                <a:ea typeface="+mn-ea"/>
                <a:cs typeface="+mn-cs"/>
              </a:rPr>
              <a:t>I am often deeply involved with the sales and marketing people in launching products and closing important sales. "I'm a geologist...but I'd have to say really that my profession is sales. I'm a salesman." (Flare Industries)</a:t>
            </a:r>
          </a:p>
          <a:p>
            <a:r>
              <a:rPr lang="en-US" sz="1200" b="0" i="0" kern="1200" dirty="0">
                <a:solidFill>
                  <a:schemeClr val="tx1"/>
                </a:solidFill>
                <a:effectLst/>
                <a:latin typeface="+mn-lt"/>
                <a:ea typeface="+mn-ea"/>
                <a:cs typeface="+mn-cs"/>
              </a:rPr>
              <a:t>My main people: Production Manager, CFO, Controller, Marketing and Sales Managers</a:t>
            </a:r>
          </a:p>
          <a:p>
            <a:r>
              <a:rPr lang="en-US" sz="1200" b="0" i="0" kern="1200" dirty="0">
                <a:solidFill>
                  <a:schemeClr val="tx1"/>
                </a:solidFill>
                <a:effectLst/>
                <a:latin typeface="+mn-lt"/>
                <a:ea typeface="+mn-ea"/>
                <a:cs typeface="+mn-cs"/>
              </a:rPr>
              <a:t>Several of the US site visits were to businesses that the Charlie persona may have started or bought, but whether or not the company remained family-owned, Charlie's family members often were employed by the company.</a:t>
            </a:r>
          </a:p>
          <a:p>
            <a:r>
              <a:rPr lang="en-US" sz="1200" b="0" i="0" kern="1200" dirty="0">
                <a:solidFill>
                  <a:schemeClr val="tx1"/>
                </a:solidFill>
                <a:effectLst/>
                <a:latin typeface="+mn-lt"/>
                <a:ea typeface="+mn-ea"/>
                <a:cs typeface="+mn-cs"/>
              </a:rPr>
              <a:t>I visit with and / or exchange e-mail or phone calls with other CEOs in my industry, related industries, and within my community.</a:t>
            </a:r>
          </a:p>
          <a:p>
            <a:r>
              <a:rPr lang="en-US" sz="1200" b="0" i="0" kern="1200" dirty="0">
                <a:solidFill>
                  <a:schemeClr val="tx1"/>
                </a:solidFill>
                <a:effectLst/>
                <a:latin typeface="+mn-lt"/>
                <a:ea typeface="+mn-ea"/>
                <a:cs typeface="+mn-cs"/>
              </a:rPr>
              <a:t>Communication and style</a:t>
            </a:r>
          </a:p>
          <a:p>
            <a:r>
              <a:rPr lang="en-US" sz="1200" b="0" i="0" kern="1200" dirty="0">
                <a:solidFill>
                  <a:schemeClr val="tx1"/>
                </a:solidFill>
                <a:effectLst/>
                <a:latin typeface="+mn-lt"/>
                <a:ea typeface="+mn-ea"/>
                <a:cs typeface="+mn-cs"/>
              </a:rPr>
              <a:t>Uses e-mail.</a:t>
            </a:r>
          </a:p>
          <a:p>
            <a:r>
              <a:rPr lang="en-US" sz="1200" b="0" i="0" kern="1200" dirty="0">
                <a:solidFill>
                  <a:schemeClr val="tx1"/>
                </a:solidFill>
                <a:effectLst/>
                <a:latin typeface="+mn-lt"/>
                <a:ea typeface="+mn-ea"/>
                <a:cs typeface="+mn-cs"/>
              </a:rPr>
              <a:t>Information is communicated to him through reports, via hard copy and electronically. He then returns or forwards these reports with his comments and questions.</a:t>
            </a:r>
          </a:p>
          <a:p>
            <a:r>
              <a:rPr lang="en-US" sz="1200" b="0" i="0" kern="1200" dirty="0">
                <a:solidFill>
                  <a:schemeClr val="tx1"/>
                </a:solidFill>
                <a:effectLst/>
                <a:latin typeface="+mn-lt"/>
                <a:ea typeface="+mn-ea"/>
                <a:cs typeface="+mn-cs"/>
              </a:rPr>
              <a:t>Weekly or bi-weekly, he walks around the company and speaks with or participates in meetings with employees other than the executive staff.</a:t>
            </a:r>
          </a:p>
          <a:p>
            <a:r>
              <a:rPr lang="en-US" sz="1200" b="0" i="0" kern="1200" dirty="0">
                <a:solidFill>
                  <a:schemeClr val="tx1"/>
                </a:solidFill>
                <a:effectLst/>
                <a:latin typeface="+mn-lt"/>
                <a:ea typeface="+mn-ea"/>
                <a:cs typeface="+mn-cs"/>
              </a:rPr>
              <a:t>He meets regularly with his executive staff, but these meetings are not always face-to-face. He or others may participate by phone or provide input by e-mail or written comments on reports.</a:t>
            </a:r>
          </a:p>
          <a:p>
            <a:r>
              <a:rPr lang="en-US" sz="1200" b="0" i="0" kern="1200" dirty="0">
                <a:solidFill>
                  <a:schemeClr val="tx1"/>
                </a:solidFill>
                <a:effectLst/>
                <a:latin typeface="+mn-lt"/>
                <a:ea typeface="+mn-ea"/>
                <a:cs typeface="+mn-cs"/>
              </a:rPr>
              <a:t>Phone calls to customers to maintain or repair customer relationship.</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Values, fears, and career aspirations</a:t>
            </a:r>
          </a:p>
          <a:p>
            <a:r>
              <a:rPr lang="en-US" sz="1200" b="0" i="0" kern="1200" dirty="0">
                <a:solidFill>
                  <a:schemeClr val="tx1"/>
                </a:solidFill>
                <a:effectLst/>
                <a:latin typeface="+mn-lt"/>
                <a:ea typeface="+mn-ea"/>
                <a:cs typeface="+mn-cs"/>
              </a:rPr>
              <a:t>Passionate about the business and the industry. "We [Charlie persona and his COO] get passionate and say, 'Yeah, let's do it.' We have a board of directors. When you have us standing up in front of the board and presenting, it's hard to say no." (Rosemount Office Systems)</a:t>
            </a:r>
          </a:p>
          <a:p>
            <a:r>
              <a:rPr lang="en-US" sz="1200" b="0" i="0" kern="1200" dirty="0">
                <a:solidFill>
                  <a:schemeClr val="tx1"/>
                </a:solidFill>
                <a:effectLst/>
                <a:latin typeface="+mn-lt"/>
                <a:ea typeface="+mn-ea"/>
                <a:cs typeface="+mn-cs"/>
              </a:rPr>
              <a:t>Values software/technology that works with their business. "The system </a:t>
            </a:r>
            <a:r>
              <a:rPr lang="en-US" sz="1200" b="0" i="0" kern="1200" dirty="0" err="1">
                <a:solidFill>
                  <a:schemeClr val="tx1"/>
                </a:solidFill>
                <a:effectLst/>
                <a:latin typeface="+mn-lt"/>
                <a:ea typeface="+mn-ea"/>
                <a:cs typeface="+mn-cs"/>
              </a:rPr>
              <a:t>ahs</a:t>
            </a:r>
            <a:r>
              <a:rPr lang="en-US" sz="1200" b="0" i="0" kern="1200" dirty="0">
                <a:solidFill>
                  <a:schemeClr val="tx1"/>
                </a:solidFill>
                <a:effectLst/>
                <a:latin typeface="+mn-lt"/>
                <a:ea typeface="+mn-ea"/>
                <a:cs typeface="+mn-cs"/>
              </a:rPr>
              <a:t> to be able to do the math and say that one pallet is 850 square feet, which is 900 pieces. It just has to do the math, and it's amazing how many systems are not able to do the math and keep track of lots." (Design Materials)</a:t>
            </a: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Knows that software and technology can improve the bottom line and has the capacity to understand how the technology works but may not know (nor has the time to learn) the details for making it work. Often, Charlie will find the right person to implement his ideas.</a:t>
            </a:r>
          </a:p>
          <a:p>
            <a:r>
              <a:rPr lang="en-US" sz="1200" b="0" i="0" kern="1200" dirty="0">
                <a:solidFill>
                  <a:schemeClr val="tx1"/>
                </a:solidFill>
                <a:effectLst/>
                <a:latin typeface="+mn-lt"/>
                <a:ea typeface="+mn-ea"/>
                <a:cs typeface="+mn-cs"/>
              </a:rPr>
              <a:t>Specific computer knowledge varies widely -- all are users but "power" use depends on education, background, and industry</a:t>
            </a:r>
          </a:p>
          <a:p>
            <a:r>
              <a:rPr lang="en-US" sz="1200" b="0" i="0" kern="1200" dirty="0">
                <a:solidFill>
                  <a:schemeClr val="tx1"/>
                </a:solidFill>
                <a:effectLst/>
                <a:latin typeface="+mn-lt"/>
                <a:ea typeface="+mn-ea"/>
                <a:cs typeface="+mn-cs"/>
              </a:rPr>
              <a:t>Charlie often has been trained on the ERP system but feels he doesn't know the system as well as the everyday users. "Well, [my accounting staff] flies through it. I find if you don't use it </a:t>
            </a:r>
            <a:r>
              <a:rPr lang="en-US" sz="1200" b="0" i="0" kern="1200" dirty="0" err="1">
                <a:solidFill>
                  <a:schemeClr val="tx1"/>
                </a:solidFill>
                <a:effectLst/>
                <a:latin typeface="+mn-lt"/>
                <a:ea typeface="+mn-ea"/>
                <a:cs typeface="+mn-cs"/>
              </a:rPr>
              <a:t>everyday</a:t>
            </a:r>
            <a:r>
              <a:rPr lang="en-US" sz="1200" b="0" i="0" kern="1200" dirty="0">
                <a:solidFill>
                  <a:schemeClr val="tx1"/>
                </a:solidFill>
                <a:effectLst/>
                <a:latin typeface="+mn-lt"/>
                <a:ea typeface="+mn-ea"/>
                <a:cs typeface="+mn-cs"/>
              </a:rPr>
              <a:t>, it's just tough. It's not just point and click. I like to click as much as possible, but it's not that so there is sort of an element of practice and repetitive things." (Design Materials)</a:t>
            </a:r>
          </a:p>
          <a:p>
            <a:r>
              <a:rPr lang="en-US" sz="1200" b="0" i="0" kern="1200" dirty="0">
                <a:solidFill>
                  <a:schemeClr val="tx1"/>
                </a:solidFill>
                <a:effectLst/>
                <a:latin typeface="+mn-lt"/>
                <a:ea typeface="+mn-ea"/>
                <a:cs typeface="+mn-cs"/>
              </a:rPr>
              <a:t>Very knowledgeable on the specific industry</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Canned reports</a:t>
            </a:r>
          </a:p>
          <a:p>
            <a:r>
              <a:rPr lang="en-US" sz="1200" b="0" i="0" kern="1200" dirty="0">
                <a:solidFill>
                  <a:schemeClr val="tx1"/>
                </a:solidFill>
                <a:effectLst/>
                <a:latin typeface="+mn-lt"/>
                <a:ea typeface="+mn-ea"/>
                <a:cs typeface="+mn-cs"/>
              </a:rPr>
              <a:t>Customized reports</a:t>
            </a:r>
          </a:p>
          <a:p>
            <a:r>
              <a:rPr lang="en-US" sz="1200" b="0" i="0" kern="1200" dirty="0">
                <a:solidFill>
                  <a:schemeClr val="tx1"/>
                </a:solidFill>
                <a:effectLst/>
                <a:latin typeface="+mn-lt"/>
                <a:ea typeface="+mn-ea"/>
                <a:cs typeface="+mn-cs"/>
              </a:rPr>
              <a:t>E-mail and contacts software such as </a:t>
            </a:r>
            <a:r>
              <a:rPr lang="en-US" sz="1200" b="0" i="0" kern="1200" dirty="0" err="1">
                <a:solidFill>
                  <a:schemeClr val="tx1"/>
                </a:solidFill>
                <a:effectLst/>
                <a:latin typeface="+mn-lt"/>
                <a:ea typeface="+mn-ea"/>
                <a:cs typeface="+mn-cs"/>
              </a:rPr>
              <a:t>Outlool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Excel as a consumer of reports</a:t>
            </a:r>
          </a:p>
          <a:p>
            <a:r>
              <a:rPr lang="en-US" sz="1200" b="0" i="0" kern="1200" dirty="0">
                <a:solidFill>
                  <a:schemeClr val="tx1"/>
                </a:solidFill>
                <a:effectLst/>
                <a:latin typeface="+mn-lt"/>
                <a:ea typeface="+mn-ea"/>
                <a:cs typeface="+mn-cs"/>
              </a:rPr>
              <a:t>Internet</a:t>
            </a:r>
          </a:p>
          <a:p>
            <a:r>
              <a:rPr lang="en-US" sz="1200" b="0" i="0" kern="1200" dirty="0">
                <a:solidFill>
                  <a:schemeClr val="tx1"/>
                </a:solidFill>
                <a:effectLst/>
                <a:latin typeface="+mn-lt"/>
                <a:ea typeface="+mn-ea"/>
                <a:cs typeface="+mn-cs"/>
              </a:rPr>
              <a:t>Often a PDA</a:t>
            </a:r>
          </a:p>
          <a:p>
            <a:r>
              <a:rPr lang="en-US" sz="1200" b="0" i="0" kern="1200" dirty="0">
                <a:solidFill>
                  <a:schemeClr val="tx1"/>
                </a:solidFill>
                <a:effectLst/>
                <a:latin typeface="+mn-lt"/>
                <a:ea typeface="+mn-ea"/>
                <a:cs typeface="+mn-cs"/>
              </a:rPr>
              <a:t>Phone, cell phone, pager</a:t>
            </a:r>
          </a:p>
          <a:p>
            <a:r>
              <a:rPr lang="en-US" sz="1200" b="0" i="0" kern="1200" dirty="0">
                <a:solidFill>
                  <a:schemeClr val="tx1"/>
                </a:solidFill>
                <a:effectLst/>
                <a:latin typeface="+mn-lt"/>
                <a:ea typeface="+mn-ea"/>
                <a:cs typeface="+mn-cs"/>
              </a:rPr>
              <a:t>Technology Attitudes</a:t>
            </a:r>
          </a:p>
          <a:p>
            <a:r>
              <a:rPr lang="en-US" sz="1200" b="0" i="0" kern="1200" dirty="0">
                <a:solidFill>
                  <a:schemeClr val="tx1"/>
                </a:solidFill>
                <a:effectLst/>
                <a:latin typeface="+mn-lt"/>
                <a:ea typeface="+mn-ea"/>
                <a:cs typeface="+mn-cs"/>
              </a:rPr>
              <a:t>Embraces technology. "The factory of the future, you heard that joke, right? A man and a dog IS the factory of the future. The man is there to feed and water the dog, and the dog is there to keep the man away from the machinery." (Rosemount Office Systems); "I've always been interested in software -- not in place of management, but as a structure to help the process along." (Flare Industries)</a:t>
            </a:r>
          </a:p>
          <a:p>
            <a:r>
              <a:rPr lang="en-US" sz="1200" b="0" i="0" kern="1200" dirty="0">
                <a:solidFill>
                  <a:schemeClr val="tx1"/>
                </a:solidFill>
                <a:effectLst/>
                <a:latin typeface="+mn-lt"/>
                <a:ea typeface="+mn-ea"/>
                <a:cs typeface="+mn-cs"/>
              </a:rPr>
              <a:t>Show me the value. "Let me put it this way, what do I need EDI for? [I think] you should implement EDI on the Web, requiring no proprietary software, and 100 percent public domain stuff." (Rosemount Office Systems); "EDI -- that's the big push with suppliers right now...We can't justify the cost." (Design Materials)</a:t>
            </a:r>
          </a:p>
          <a:p>
            <a:r>
              <a:rPr lang="en-US" sz="1200" b="0" i="0" kern="1200" dirty="0">
                <a:solidFill>
                  <a:schemeClr val="tx1"/>
                </a:solidFill>
                <a:effectLst/>
                <a:latin typeface="+mn-lt"/>
                <a:ea typeface="+mn-ea"/>
                <a:cs typeface="+mn-cs"/>
              </a:rPr>
              <a:t>Feels burned by purchases and history of ERP systems from the past. They always seem to over promise, over charge, and under deliver.</a:t>
            </a:r>
          </a:p>
          <a:p>
            <a:r>
              <a:rPr lang="en-US" sz="1200" b="0" i="0" kern="1200" dirty="0">
                <a:solidFill>
                  <a:schemeClr val="tx1"/>
                </a:solidFill>
                <a:effectLst/>
                <a:latin typeface="+mn-lt"/>
                <a:ea typeface="+mn-ea"/>
                <a:cs typeface="+mn-cs"/>
              </a:rPr>
              <a:t>"One of the things that I think has never made sense about the IT industry is that some of these firms offer you service that can't possibly be worth what they're charging you. The return, the benefits to your company, can't justify the price at all." (</a:t>
            </a:r>
            <a:r>
              <a:rPr lang="en-US" sz="1200" b="0" i="0" kern="1200" dirty="0" err="1">
                <a:solidFill>
                  <a:schemeClr val="tx1"/>
                </a:solidFill>
                <a:effectLst/>
                <a:latin typeface="+mn-lt"/>
                <a:ea typeface="+mn-ea"/>
                <a:cs typeface="+mn-cs"/>
              </a:rPr>
              <a:t>Dugopa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don't like that we pay a lot of money for the basic product and then have to pay even more for adding CRM or other modules." (Roland Scandinavia)</a:t>
            </a:r>
          </a:p>
          <a:p>
            <a:r>
              <a:rPr lang="en-US" sz="1200" b="0" i="0" kern="1200" dirty="0">
                <a:solidFill>
                  <a:schemeClr val="tx1"/>
                </a:solidFill>
                <a:effectLst/>
                <a:latin typeface="+mn-lt"/>
                <a:ea typeface="+mn-ea"/>
                <a:cs typeface="+mn-cs"/>
              </a:rPr>
              <a:t>Learning strategies</a:t>
            </a:r>
          </a:p>
          <a:p>
            <a:r>
              <a:rPr lang="en-US" sz="1200" b="0" i="0" kern="1200" dirty="0">
                <a:solidFill>
                  <a:schemeClr val="tx1"/>
                </a:solidFill>
                <a:effectLst/>
                <a:latin typeface="+mn-lt"/>
                <a:ea typeface="+mn-ea"/>
                <a:cs typeface="+mn-cs"/>
              </a:rPr>
              <a:t>Charlie delegates the research. Train one person in each functional area to be the champion for that area and to advise others in that area.</a:t>
            </a:r>
          </a:p>
          <a:p>
            <a:r>
              <a:rPr lang="en-US" sz="1200" b="0" i="0" kern="1200" dirty="0">
                <a:solidFill>
                  <a:schemeClr val="tx1"/>
                </a:solidFill>
                <a:effectLst/>
                <a:latin typeface="+mn-lt"/>
                <a:ea typeface="+mn-ea"/>
                <a:cs typeface="+mn-cs"/>
              </a:rPr>
              <a:t>Absorbs the summaries of the research and can draw sound conclusions from it and make educated decisions</a:t>
            </a:r>
          </a:p>
          <a:p>
            <a:r>
              <a:rPr lang="en-US" sz="1200" b="0" i="0" kern="1200" dirty="0">
                <a:solidFill>
                  <a:schemeClr val="tx1"/>
                </a:solidFill>
                <a:effectLst/>
                <a:latin typeface="+mn-lt"/>
                <a:ea typeface="+mn-ea"/>
                <a:cs typeface="+mn-cs"/>
              </a:rPr>
              <a:t>"I'm a visual person, and I wish...new modules [would have] more of a diagram of how it all fits together, and why this functionality is important to the rest of the system... I can what I want to accomplish, but I don't always know how to get there. I just would love to have a model of what it will look like if we do it this way. What will it look like if we do it that way." (Design Materials)</a:t>
            </a:r>
          </a:p>
          <a:p>
            <a:r>
              <a:rPr lang="en-US" sz="1200" b="0" i="0" kern="1200" dirty="0">
                <a:solidFill>
                  <a:schemeClr val="tx1"/>
                </a:solidFill>
                <a:effectLst/>
                <a:latin typeface="+mn-lt"/>
                <a:ea typeface="+mn-ea"/>
                <a:cs typeface="+mn-cs"/>
              </a:rPr>
              <a:t>Prefers to use the mouse (Navision persona research)</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my name is Charlie, and I'm the President and CEO of this company.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 might say that the buck both starts and stops with me. I started this company from scratch 16 years ago. Over the years, I have done most everything in the company. It has been a long, hard path to get to where we are today. So I just have to say, and pardon me if I use these clichés, but it’s really just a lot of hard work and just hard work. We've had our ups and downs and growing pains, but we've always made it because we are able to meet our customers' needs with integrity and dependability. They stick with us, and we do our best not to let them down. I'm the one who understands how we got to be where we are today, and I have the vision for and where I want it to be in 5 and 10 years. Being the face of this company to our customers, investors, and the world is a lot of pressure, but I enjoy the excitement of running a company like this.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 primarily focused on increasing profits, finding ways to reduce costs, and ways to grow the business (for example, expanding in Europe by establishing a shop in Spain). In order to do this, I need to continually have my finger on the pulse of the company in all its aspects. My staff generates a lot of reports.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What do I look for in all those reports? I just look at the real basics. Actually, my eye is trained to ignore most of all the numbers in there, so I’m only looking for the part that really counts as to what we estimated in relationship to what we actually spent, in proportion to then what we’re actually selling for. All the other data I ignore. You either win on gross margin, or you win on operating profit. It’s those two pieces that really determine how well we’re performing in the industry from the financial aspect. When a number doesn't look right, I need to understand all the "whys" behind it. Then, I need to drill down into the details to see what's really going on. My #1 tool for manipulating raw data is Excel. I haven't seen any tool to date that comes close to it for playing with numbers, but Excel doesn't allow me to drill down to answer the "why" question.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Of course, I’m here to resolve any questions, as a resource. I decide who gets to get their equipment on time and who gets to tell their customer they’re going to be late. Now it's my job to look for other opportunities in the world. We have gone from being a very small company in a survival mode to a company now that just got the largest order in the history of our business.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participate in technology decisions from a budgetary and experience standpoint. I've been taken to the cleaners by ERP system VARs in the past so I have learned the hard way to evaluate their competence before buying. I'm tired of being held hostage by our VARs and paying for service and updates we can't actually use. But these systems are a necessary, expensive evil in order to do business.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the software doesn’t serve me, then it’s the wrong software for me. You talk to anyone, the most major complaint about business software is I can’t get this when I want it. I got to do this or use some other application to extract it and massage it to get the information I need to run my business.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Some people that do my job are very tech savvy and some of us are not. I think there's quite a range. We need to use technology to see what's going on, but it seems like I can't get at all that great data that we've got locked up in our servers.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Windowed office near the executive staff and the sales department</a:t>
            </a:r>
          </a:p>
          <a:p>
            <a:r>
              <a:rPr lang="en-US" sz="1200" b="0" i="0" kern="1200" dirty="0">
                <a:solidFill>
                  <a:schemeClr val="tx1"/>
                </a:solidFill>
                <a:effectLst/>
                <a:latin typeface="+mn-lt"/>
                <a:ea typeface="+mn-ea"/>
                <a:cs typeface="+mn-cs"/>
              </a:rPr>
              <a:t>Conference rooms</a:t>
            </a:r>
          </a:p>
          <a:p>
            <a:r>
              <a:rPr lang="en-US" sz="1200" b="0" i="0" kern="1200" dirty="0">
                <a:solidFill>
                  <a:schemeClr val="tx1"/>
                </a:solidFill>
                <a:effectLst/>
                <a:latin typeface="+mn-lt"/>
                <a:ea typeface="+mn-ea"/>
                <a:cs typeface="+mn-cs"/>
              </a:rPr>
              <a:t>On the go much of the time. I make the rounds to see what's going on.</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Staying in business and making a profit</a:t>
            </a:r>
          </a:p>
          <a:p>
            <a:r>
              <a:rPr lang="en-US" sz="1200" b="0" i="0" kern="1200" dirty="0">
                <a:solidFill>
                  <a:schemeClr val="tx1"/>
                </a:solidFill>
                <a:effectLst/>
                <a:latin typeface="+mn-lt"/>
                <a:ea typeface="+mn-ea"/>
                <a:cs typeface="+mn-cs"/>
              </a:rPr>
              <a:t>I am very focused on sales and marketing revenue growth.</a:t>
            </a:r>
          </a:p>
          <a:p>
            <a:r>
              <a:rPr lang="en-US" sz="1200" b="0" i="0" kern="1200" dirty="0">
                <a:solidFill>
                  <a:schemeClr val="tx1"/>
                </a:solidFill>
                <a:effectLst/>
                <a:latin typeface="+mn-lt"/>
                <a:ea typeface="+mn-ea"/>
                <a:cs typeface="+mn-cs"/>
              </a:rPr>
              <a:t>Keeping employees focused on making the business profitable and keeping morale high and turnover low. "It was a difficult transition [when we switched ERP systems] for the users to take the lead, and that they're not just an isolated person out there doing their own little job." (Rosemount Office Systems)</a:t>
            </a:r>
          </a:p>
          <a:p>
            <a:r>
              <a:rPr lang="en-US" sz="1200" b="0" i="0" kern="1200" dirty="0">
                <a:solidFill>
                  <a:schemeClr val="tx1"/>
                </a:solidFill>
                <a:effectLst/>
                <a:latin typeface="+mn-lt"/>
                <a:ea typeface="+mn-ea"/>
                <a:cs typeface="+mn-cs"/>
              </a:rPr>
              <a:t>Figure out how to crack that next big market.</a:t>
            </a:r>
          </a:p>
          <a:p>
            <a:r>
              <a:rPr lang="en-US" sz="1200" b="0" i="0" kern="1200" dirty="0">
                <a:solidFill>
                  <a:schemeClr val="tx1"/>
                </a:solidFill>
                <a:effectLst/>
                <a:latin typeface="+mn-lt"/>
                <a:ea typeface="+mn-ea"/>
                <a:cs typeface="+mn-cs"/>
              </a:rPr>
              <a:t>I am currently trying to focus on adjusting our sales direction to regain lost sales due to losing a big account.</a:t>
            </a:r>
          </a:p>
          <a:p>
            <a:r>
              <a:rPr lang="en-US" sz="1200" b="0" i="0" kern="1200" dirty="0">
                <a:solidFill>
                  <a:schemeClr val="tx1"/>
                </a:solidFill>
                <a:effectLst/>
                <a:latin typeface="+mn-lt"/>
                <a:ea typeface="+mn-ea"/>
                <a:cs typeface="+mn-cs"/>
              </a:rPr>
              <a:t>I want satisfied and loyal customers.</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Analyzing the business in detail, I need to look at the numbers from different angles.</a:t>
            </a:r>
          </a:p>
          <a:p>
            <a:r>
              <a:rPr lang="en-US" sz="1200" b="0" i="0" kern="1200" dirty="0">
                <a:solidFill>
                  <a:schemeClr val="tx1"/>
                </a:solidFill>
                <a:effectLst/>
                <a:latin typeface="+mn-lt"/>
                <a:ea typeface="+mn-ea"/>
                <a:cs typeface="+mn-cs"/>
              </a:rPr>
              <a:t>Studying reports from my staff, especially from my Controller</a:t>
            </a:r>
          </a:p>
          <a:p>
            <a:r>
              <a:rPr lang="en-US" sz="1200" b="0" i="0" kern="1200" dirty="0">
                <a:solidFill>
                  <a:schemeClr val="tx1"/>
                </a:solidFill>
                <a:effectLst/>
                <a:latin typeface="+mn-lt"/>
                <a:ea typeface="+mn-ea"/>
                <a:cs typeface="+mn-cs"/>
              </a:rPr>
              <a:t>Comparing our current income to our budgeted expenses</a:t>
            </a:r>
          </a:p>
          <a:p>
            <a:r>
              <a:rPr lang="en-US" sz="1200" b="0" i="0" kern="1200" dirty="0">
                <a:solidFill>
                  <a:schemeClr val="tx1"/>
                </a:solidFill>
                <a:effectLst/>
                <a:latin typeface="+mn-lt"/>
                <a:ea typeface="+mn-ea"/>
                <a:cs typeface="+mn-cs"/>
              </a:rPr>
              <a:t>Monitoring quotes. I get blind copied on every quote that goes out</a:t>
            </a:r>
          </a:p>
          <a:p>
            <a:r>
              <a:rPr lang="en-US" sz="1200" b="0" i="0" kern="1200" dirty="0">
                <a:solidFill>
                  <a:schemeClr val="tx1"/>
                </a:solidFill>
                <a:effectLst/>
                <a:latin typeface="+mn-lt"/>
                <a:ea typeface="+mn-ea"/>
                <a:cs typeface="+mn-cs"/>
              </a:rPr>
              <a:t>I go right to the totals of the sales analysis report (gross margin). If something looks not right, I then go on to dig into it in more detail</a:t>
            </a:r>
          </a:p>
          <a:p>
            <a:r>
              <a:rPr lang="en-US" sz="1200" b="0" i="0" kern="1200" dirty="0">
                <a:solidFill>
                  <a:schemeClr val="tx1"/>
                </a:solidFill>
                <a:effectLst/>
                <a:latin typeface="+mn-lt"/>
                <a:ea typeface="+mn-ea"/>
                <a:cs typeface="+mn-cs"/>
              </a:rPr>
              <a:t>Back order analysis – I look at the projected sales orders to see the outlook. Once a year I take the data to Excel to provide a format rich report</a:t>
            </a:r>
          </a:p>
          <a:p>
            <a:r>
              <a:rPr lang="en-US" sz="1200" b="0" i="0" kern="1200" dirty="0">
                <a:solidFill>
                  <a:schemeClr val="tx1"/>
                </a:solidFill>
                <a:effectLst/>
                <a:latin typeface="+mn-lt"/>
                <a:ea typeface="+mn-ea"/>
                <a:cs typeface="+mn-cs"/>
              </a:rPr>
              <a:t>I create policies, procedures, and do planning for the corporation.</a:t>
            </a:r>
          </a:p>
          <a:p>
            <a:r>
              <a:rPr lang="en-US" sz="1200" b="0" i="0" kern="1200" dirty="0">
                <a:solidFill>
                  <a:schemeClr val="tx1"/>
                </a:solidFill>
                <a:effectLst/>
                <a:latin typeface="+mn-lt"/>
                <a:ea typeface="+mn-ea"/>
                <a:cs typeface="+mn-cs"/>
              </a:rPr>
              <a:t>I make technology purchase decisions with recommendations from influencers (Phyllis, Tim, Vince)</a:t>
            </a:r>
          </a:p>
          <a:p>
            <a:r>
              <a:rPr lang="en-US" sz="1200" b="0" i="0" kern="1200" dirty="0">
                <a:solidFill>
                  <a:schemeClr val="tx1"/>
                </a:solidFill>
                <a:effectLst/>
                <a:latin typeface="+mn-lt"/>
                <a:ea typeface="+mn-ea"/>
                <a:cs typeface="+mn-cs"/>
              </a:rPr>
              <a:t>I spend a lot of time courting customers, partners, and investors. After all, I'm the face of this company to the world.</a:t>
            </a:r>
          </a:p>
          <a:p>
            <a:r>
              <a:rPr lang="en-US" sz="1200" b="0" i="0" kern="1200" dirty="0">
                <a:solidFill>
                  <a:schemeClr val="tx1"/>
                </a:solidFill>
                <a:effectLst/>
                <a:latin typeface="+mn-lt"/>
                <a:ea typeface="+mn-ea"/>
                <a:cs typeface="+mn-cs"/>
              </a:rPr>
              <a:t>I get involved in "escalated" cases trying to resolve problems.</a:t>
            </a:r>
          </a:p>
          <a:p>
            <a:r>
              <a:rPr lang="en-US" sz="1200" b="0" i="0" kern="1200" dirty="0">
                <a:solidFill>
                  <a:schemeClr val="tx1"/>
                </a:solidFill>
                <a:effectLst/>
                <a:latin typeface="+mn-lt"/>
                <a:ea typeface="+mn-ea"/>
                <a:cs typeface="+mn-cs"/>
              </a:rPr>
              <a:t>Obtaining insight from all the data that is “locked away” in their ERP system.</a:t>
            </a:r>
          </a:p>
          <a:p>
            <a:r>
              <a:rPr lang="en-US" sz="1200" b="0" i="0" kern="1200" dirty="0">
                <a:solidFill>
                  <a:schemeClr val="tx1"/>
                </a:solidFill>
                <a:effectLst/>
                <a:latin typeface="+mn-lt"/>
                <a:ea typeface="+mn-ea"/>
                <a:cs typeface="+mn-cs"/>
              </a:rPr>
              <a:t>Paying maintenance but not getting added value. "And I’m not really certain about the investment because money spent is water under the bridge and I think we got something for that. But looking to the future I don’t want to keep investing in the same program unless they are </a:t>
            </a:r>
            <a:r>
              <a:rPr lang="en-US" sz="1200" b="0" i="0" kern="1200" dirty="0" err="1">
                <a:solidFill>
                  <a:schemeClr val="tx1"/>
                </a:solidFill>
                <a:effectLst/>
                <a:latin typeface="+mn-lt"/>
                <a:ea typeface="+mn-ea"/>
                <a:cs typeface="+mn-cs"/>
              </a:rPr>
              <a:t>gong</a:t>
            </a:r>
            <a:r>
              <a:rPr lang="en-US" sz="1200" b="0" i="0" kern="1200" dirty="0">
                <a:solidFill>
                  <a:schemeClr val="tx1"/>
                </a:solidFill>
                <a:effectLst/>
                <a:latin typeface="+mn-lt"/>
                <a:ea typeface="+mn-ea"/>
                <a:cs typeface="+mn-cs"/>
              </a:rPr>
              <a:t> to update it in a big way. Probably if I had the right program I could save enough in labor to pay for it in a year or two. I’m ready to change. " </a:t>
            </a:r>
            <a:r>
              <a:rPr lang="en-US" sz="1200" b="0" i="0" kern="1200" dirty="0" err="1">
                <a:solidFill>
                  <a:schemeClr val="tx1"/>
                </a:solidFill>
                <a:effectLst/>
                <a:latin typeface="+mn-lt"/>
                <a:ea typeface="+mn-ea"/>
                <a:cs typeface="+mn-cs"/>
              </a:rPr>
              <a:t>Atlantel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data migration -- "Well, it was interesting exercise. Are any of you parents? ...when you have a baby, after six years, you forget the pain. The pains are a phase. At the time, it was pretty painful. It was just so much work. It was so overwhelming. We knew what was at stake." (Design Materials)</a:t>
            </a:r>
          </a:p>
          <a:p>
            <a:r>
              <a:rPr lang="en-US" sz="1200" b="0" i="0" kern="1200" dirty="0">
                <a:solidFill>
                  <a:schemeClr val="tx1"/>
                </a:solidFill>
                <a:effectLst/>
                <a:latin typeface="+mn-lt"/>
                <a:ea typeface="+mn-ea"/>
                <a:cs typeface="+mn-cs"/>
              </a:rPr>
              <a:t>Roles</a:t>
            </a:r>
          </a:p>
          <a:p>
            <a:r>
              <a:rPr lang="en-US" sz="1200" b="0" i="0" kern="1200" dirty="0">
                <a:solidFill>
                  <a:schemeClr val="tx1"/>
                </a:solidFill>
                <a:effectLst/>
                <a:latin typeface="+mn-lt"/>
                <a:ea typeface="+mn-ea"/>
                <a:cs typeface="+mn-cs"/>
              </a:rPr>
              <a:t>Ultimate business decision maker. My decisions make or break this company.</a:t>
            </a:r>
          </a:p>
          <a:p>
            <a:r>
              <a:rPr lang="en-US" sz="1200" b="0" i="0" kern="1200" dirty="0">
                <a:solidFill>
                  <a:schemeClr val="tx1"/>
                </a:solidFill>
                <a:effectLst/>
                <a:latin typeface="+mn-lt"/>
                <a:ea typeface="+mn-ea"/>
                <a:cs typeface="+mn-cs"/>
              </a:rPr>
              <a:t>Market opportunity finder</a:t>
            </a:r>
          </a:p>
          <a:p>
            <a:r>
              <a:rPr lang="en-US" sz="1200" b="0" i="0" kern="1200" dirty="0">
                <a:solidFill>
                  <a:schemeClr val="tx1"/>
                </a:solidFill>
                <a:effectLst/>
                <a:latin typeface="+mn-lt"/>
                <a:ea typeface="+mn-ea"/>
                <a:cs typeface="+mn-cs"/>
              </a:rPr>
              <a:t>Innovator</a:t>
            </a:r>
          </a:p>
          <a:p>
            <a:r>
              <a:rPr lang="en-US" sz="1200" b="0" i="0" kern="1200" dirty="0">
                <a:solidFill>
                  <a:schemeClr val="tx1"/>
                </a:solidFill>
                <a:effectLst/>
                <a:latin typeface="+mn-lt"/>
                <a:ea typeface="+mn-ea"/>
                <a:cs typeface="+mn-cs"/>
              </a:rPr>
              <a:t>Resource and funding locator</a:t>
            </a:r>
          </a:p>
          <a:p>
            <a:r>
              <a:rPr lang="en-US" sz="1200" b="0" i="0" kern="1200" dirty="0">
                <a:solidFill>
                  <a:schemeClr val="tx1"/>
                </a:solidFill>
                <a:effectLst/>
                <a:latin typeface="+mn-lt"/>
                <a:ea typeface="+mn-ea"/>
                <a:cs typeface="+mn-cs"/>
              </a:rPr>
              <a:t>Developing new strategies for making and saving money</a:t>
            </a:r>
          </a:p>
          <a:p>
            <a:r>
              <a:rPr lang="en-US" sz="1200" b="0" i="0" kern="1200" dirty="0">
                <a:solidFill>
                  <a:schemeClr val="tx1"/>
                </a:solidFill>
                <a:effectLst/>
                <a:latin typeface="+mn-lt"/>
                <a:ea typeface="+mn-ea"/>
                <a:cs typeface="+mn-cs"/>
              </a:rPr>
              <a:t>My deliverables often include PowerPoint presentations with charts and graphs that I or my staff generate.</a:t>
            </a:r>
          </a:p>
          <a:p>
            <a:r>
              <a:rPr lang="en-US" sz="1200" b="0" i="0" kern="1200" dirty="0">
                <a:solidFill>
                  <a:schemeClr val="tx1"/>
                </a:solidFill>
                <a:effectLst/>
                <a:latin typeface="+mn-lt"/>
                <a:ea typeface="+mn-ea"/>
                <a:cs typeface="+mn-cs"/>
              </a:rPr>
              <a:t>Project management, looking at financials, management, etc.</a:t>
            </a:r>
          </a:p>
          <a:p>
            <a:r>
              <a:rPr lang="en-US" sz="1200" b="0" i="0" kern="1200" dirty="0">
                <a:solidFill>
                  <a:schemeClr val="tx1"/>
                </a:solidFill>
                <a:effectLst/>
                <a:latin typeface="+mn-lt"/>
                <a:ea typeface="+mn-ea"/>
                <a:cs typeface="+mn-cs"/>
              </a:rPr>
              <a:t>Making purchase decisions about technology and equipment, with the help of my IT Manager, CFO, and Operations Manager. I have them do the legwork of figuring out the best options, but I ultimately decide what we buy.</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Obtaining insight from all the data that is “locked away” in their ERP system.</a:t>
            </a:r>
          </a:p>
          <a:p>
            <a:r>
              <a:rPr lang="en-US" sz="1200" b="0" i="0" kern="1200" dirty="0">
                <a:solidFill>
                  <a:schemeClr val="tx1"/>
                </a:solidFill>
                <a:effectLst/>
                <a:latin typeface="+mn-lt"/>
                <a:ea typeface="+mn-ea"/>
                <a:cs typeface="+mn-cs"/>
              </a:rPr>
              <a:t>Paying maintenance but not getting added value. "And I’m not really certain about the investment because money spent is water under the bridge and I think we got something for that. But looking to the future I don’t want to keep investing in the same program unless they are </a:t>
            </a:r>
            <a:r>
              <a:rPr lang="en-US" sz="1200" b="0" i="0" kern="1200" dirty="0" err="1">
                <a:solidFill>
                  <a:schemeClr val="tx1"/>
                </a:solidFill>
                <a:effectLst/>
                <a:latin typeface="+mn-lt"/>
                <a:ea typeface="+mn-ea"/>
                <a:cs typeface="+mn-cs"/>
              </a:rPr>
              <a:t>gong</a:t>
            </a:r>
            <a:r>
              <a:rPr lang="en-US" sz="1200" b="0" i="0" kern="1200" dirty="0">
                <a:solidFill>
                  <a:schemeClr val="tx1"/>
                </a:solidFill>
                <a:effectLst/>
                <a:latin typeface="+mn-lt"/>
                <a:ea typeface="+mn-ea"/>
                <a:cs typeface="+mn-cs"/>
              </a:rPr>
              <a:t> to update it in a big way. Probably if I had the right program I could save enough in labor to pay for it in a year or two. I’m ready to change. " </a:t>
            </a:r>
            <a:r>
              <a:rPr lang="en-US" sz="1200" b="0" i="0" kern="1200" dirty="0" err="1">
                <a:solidFill>
                  <a:schemeClr val="tx1"/>
                </a:solidFill>
                <a:effectLst/>
                <a:latin typeface="+mn-lt"/>
                <a:ea typeface="+mn-ea"/>
                <a:cs typeface="+mn-cs"/>
              </a:rPr>
              <a:t>Atlantel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data migration -- "Well, it was interesting exercise. Are any of you parents? ...when you have a baby, after six years, you forget the pain. The pains are a phase. At the time, it was pretty painful. It was just so much work. It was so overwhelming. We knew what was at stake." (Design Materials)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Chief executive officer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Questions I ask</a:t>
            </a:r>
          </a:p>
          <a:p>
            <a:r>
              <a:rPr lang="en-US" sz="1200" b="0" i="0" kern="1200" dirty="0">
                <a:solidFill>
                  <a:schemeClr val="tx1"/>
                </a:solidFill>
                <a:effectLst/>
                <a:latin typeface="+mn-lt"/>
                <a:ea typeface="+mn-ea"/>
                <a:cs typeface="+mn-cs"/>
              </a:rPr>
              <a:t>Can we reduce our total bid on this job and still make an acceptable margin?</a:t>
            </a:r>
          </a:p>
          <a:p>
            <a:r>
              <a:rPr lang="en-US" sz="1200" b="0" i="0" kern="1200" dirty="0">
                <a:solidFill>
                  <a:schemeClr val="tx1"/>
                </a:solidFill>
                <a:effectLst/>
                <a:latin typeface="+mn-lt"/>
                <a:ea typeface="+mn-ea"/>
                <a:cs typeface="+mn-cs"/>
              </a:rPr>
              <a:t>Are our margins tracking to plan? Which are below plan and why?</a:t>
            </a:r>
          </a:p>
          <a:p>
            <a:r>
              <a:rPr lang="en-US" sz="1200" b="0" i="0" kern="1200" dirty="0">
                <a:solidFill>
                  <a:schemeClr val="tx1"/>
                </a:solidFill>
                <a:effectLst/>
                <a:latin typeface="+mn-lt"/>
                <a:ea typeface="+mn-ea"/>
                <a:cs typeface="+mn-cs"/>
              </a:rPr>
              <a:t>How can we grow our business?</a:t>
            </a:r>
          </a:p>
          <a:p>
            <a:r>
              <a:rPr lang="en-US" sz="1200" b="0" i="0" kern="1200" dirty="0">
                <a:solidFill>
                  <a:schemeClr val="tx1"/>
                </a:solidFill>
                <a:effectLst/>
                <a:latin typeface="+mn-lt"/>
                <a:ea typeface="+mn-ea"/>
                <a:cs typeface="+mn-cs"/>
              </a:rPr>
              <a:t>What happened in sales yesterday?</a:t>
            </a:r>
          </a:p>
          <a:p>
            <a:r>
              <a:rPr lang="en-US" sz="1200" b="0" i="0" kern="1200" dirty="0">
                <a:solidFill>
                  <a:schemeClr val="tx1"/>
                </a:solidFill>
                <a:effectLst/>
                <a:latin typeface="+mn-lt"/>
                <a:ea typeface="+mn-ea"/>
                <a:cs typeface="+mn-cs"/>
              </a:rPr>
              <a:t>What does the gross margin look like on jobs that are coming in?</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Historical data</a:t>
            </a:r>
          </a:p>
          <a:p>
            <a:r>
              <a:rPr lang="en-US" sz="1200" b="0" i="0" kern="1200" dirty="0">
                <a:solidFill>
                  <a:schemeClr val="tx1"/>
                </a:solidFill>
                <a:effectLst/>
                <a:latin typeface="+mn-lt"/>
                <a:ea typeface="+mn-ea"/>
                <a:cs typeface="+mn-cs"/>
              </a:rPr>
              <a:t>Contacts information</a:t>
            </a:r>
          </a:p>
          <a:p>
            <a:r>
              <a:rPr lang="en-US" sz="1200" b="0" i="0" kern="1200" dirty="0">
                <a:solidFill>
                  <a:schemeClr val="tx1"/>
                </a:solidFill>
                <a:effectLst/>
                <a:latin typeface="+mn-lt"/>
                <a:ea typeface="+mn-ea"/>
                <a:cs typeface="+mn-cs"/>
              </a:rPr>
              <a:t>"Sales analysis reports, cross margin reports, we’re looking at quoting history, obviously using that to generate new estimates, sales history, job performance history, back logs, all that kind of things...I would say a lot of that stuff is probably looked at almost daily because the information helps generate prices and determine how we are going to do in the future as far as where are at." (Kocsis Brothers Machine Company)</a:t>
            </a:r>
          </a:p>
          <a:p>
            <a:r>
              <a:rPr lang="en-US" sz="1200" b="0" i="0" kern="1200" dirty="0">
                <a:solidFill>
                  <a:schemeClr val="tx1"/>
                </a:solidFill>
                <a:effectLst/>
                <a:latin typeface="+mn-lt"/>
                <a:ea typeface="+mn-ea"/>
                <a:cs typeface="+mn-cs"/>
              </a:rPr>
              <a:t>I am very interested in seeing sales reports, things we can use to see which customers are up, which are down, what is selling and what isn’t.</a:t>
            </a:r>
          </a:p>
          <a:p>
            <a:r>
              <a:rPr lang="en-US" sz="1200" b="0" i="0" kern="1200" dirty="0">
                <a:solidFill>
                  <a:schemeClr val="tx1"/>
                </a:solidFill>
                <a:effectLst/>
                <a:latin typeface="+mn-lt"/>
                <a:ea typeface="+mn-ea"/>
                <a:cs typeface="+mn-cs"/>
              </a:rPr>
              <a:t>On the production side, three separate sets of data are most important, what we estimate it for, what it actually costs us, and what we actually bill it for.</a:t>
            </a:r>
          </a:p>
          <a:p>
            <a:r>
              <a:rPr lang="en-US" sz="1200" b="0" i="0" kern="1200" dirty="0">
                <a:solidFill>
                  <a:schemeClr val="tx1"/>
                </a:solidFill>
                <a:effectLst/>
                <a:latin typeface="+mn-lt"/>
                <a:ea typeface="+mn-ea"/>
                <a:cs typeface="+mn-cs"/>
              </a:rPr>
              <a:t>On the sales aspect, the data of what a salesperson is actually selling, what the daily sales are, where we stand -- the product flow</a:t>
            </a:r>
          </a:p>
          <a:p>
            <a:r>
              <a:rPr lang="en-US" sz="1200" b="0" i="0" kern="1200" dirty="0">
                <a:solidFill>
                  <a:schemeClr val="tx1"/>
                </a:solidFill>
                <a:effectLst/>
                <a:latin typeface="+mn-lt"/>
                <a:ea typeface="+mn-ea"/>
                <a:cs typeface="+mn-cs"/>
              </a:rPr>
              <a:t>Sales forecasts</a:t>
            </a:r>
          </a:p>
          <a:p>
            <a:r>
              <a:rPr lang="en-US" sz="1200" b="0" i="0" kern="1200" dirty="0">
                <a:solidFill>
                  <a:schemeClr val="tx1"/>
                </a:solidFill>
                <a:effectLst/>
                <a:latin typeface="+mn-lt"/>
                <a:ea typeface="+mn-ea"/>
                <a:cs typeface="+mn-cs"/>
              </a:rPr>
              <a:t>Key data points: gross margin, sales analysis, quoting history, efficiencies, product line profitability, cash flow, job performance, backlogs. I need the information shown as graphically as possible to help give me a gut feel for what's going on.</a:t>
            </a:r>
          </a:p>
          <a:p>
            <a:r>
              <a:rPr lang="en-US" sz="1200" b="0" i="0" kern="1200" dirty="0">
                <a:solidFill>
                  <a:schemeClr val="tx1"/>
                </a:solidFill>
                <a:effectLst/>
                <a:latin typeface="+mn-lt"/>
                <a:ea typeface="+mn-ea"/>
                <a:cs typeface="+mn-cs"/>
              </a:rPr>
              <a:t>Also interested in Cost, Pricing, Customer History, Quote Tracking.</a:t>
            </a:r>
          </a:p>
          <a:p>
            <a:r>
              <a:rPr lang="en-US" sz="1200" b="0" i="0" kern="1200" dirty="0">
                <a:solidFill>
                  <a:schemeClr val="tx1"/>
                </a:solidFill>
                <a:effectLst/>
                <a:latin typeface="+mn-lt"/>
                <a:ea typeface="+mn-ea"/>
                <a:cs typeface="+mn-cs"/>
              </a:rPr>
              <a:t>All sorts of historical information like product quality and customer service volume</a:t>
            </a:r>
          </a:p>
          <a:p>
            <a:r>
              <a:rPr lang="en-US" sz="1200" b="0" i="0" kern="1200" dirty="0">
                <a:solidFill>
                  <a:schemeClr val="tx1"/>
                </a:solidFill>
                <a:effectLst/>
                <a:latin typeface="+mn-lt"/>
                <a:ea typeface="+mn-ea"/>
                <a:cs typeface="+mn-cs"/>
              </a:rPr>
              <a:t>Quick access to customer contact information and past communications, changes in the status of a client's account</a:t>
            </a:r>
          </a:p>
          <a:p>
            <a:r>
              <a:rPr lang="en-US" sz="1200" b="0" i="0" kern="1200" dirty="0">
                <a:solidFill>
                  <a:schemeClr val="tx1"/>
                </a:solidFill>
                <a:effectLst/>
                <a:latin typeface="+mn-lt"/>
                <a:ea typeface="+mn-ea"/>
                <a:cs typeface="+mn-cs"/>
              </a:rPr>
              <a:t>"The more the better. You should have as much information as you can handle. Within limits, of course. For instance, when thinking about a product, I'm only interested in the type of product. I can't be worrying about analyzing something on a per-unit basis." (</a:t>
            </a:r>
            <a:r>
              <a:rPr lang="en-US" sz="1200" b="0" i="0" kern="1200" dirty="0" err="1">
                <a:solidFill>
                  <a:schemeClr val="tx1"/>
                </a:solidFill>
                <a:effectLst/>
                <a:latin typeface="+mn-lt"/>
                <a:ea typeface="+mn-ea"/>
                <a:cs typeface="+mn-cs"/>
              </a:rPr>
              <a:t>Dugopa</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Communication and Collaboration</a:t>
            </a:r>
          </a:p>
          <a:p>
            <a:r>
              <a:rPr lang="en-US" sz="1200" b="0" i="0" kern="1200" dirty="0">
                <a:solidFill>
                  <a:schemeClr val="tx1"/>
                </a:solidFill>
                <a:effectLst/>
                <a:latin typeface="+mn-lt"/>
                <a:ea typeface="+mn-ea"/>
                <a:cs typeface="+mn-cs"/>
              </a:rPr>
              <a:t>Charlie needs a dashboard or home page where he can easily and quickly view key metrics. Charlie usually doesn't work in any one area of the software.</a:t>
            </a:r>
          </a:p>
          <a:p>
            <a:r>
              <a:rPr lang="en-US" sz="1200" b="0" i="0" kern="1200" dirty="0">
                <a:solidFill>
                  <a:schemeClr val="tx1"/>
                </a:solidFill>
                <a:effectLst/>
                <a:latin typeface="+mn-lt"/>
                <a:ea typeface="+mn-ea"/>
                <a:cs typeface="+mn-cs"/>
              </a:rPr>
              <a:t>He should be able to quickly communicate concerns or questions to the owners of those metrics and receive notifications when metrics change (fall below or rise higher than a certain threshold).</a:t>
            </a:r>
          </a:p>
          <a:p>
            <a:r>
              <a:rPr lang="en-US" sz="1200" b="0" i="0" kern="1200" dirty="0">
                <a:solidFill>
                  <a:schemeClr val="tx1"/>
                </a:solidFill>
                <a:effectLst/>
                <a:latin typeface="+mn-lt"/>
                <a:ea typeface="+mn-ea"/>
                <a:cs typeface="+mn-cs"/>
              </a:rPr>
              <a:t>Charlie needs all his methods of communication to be integrated.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"With our previous ERP system, our customer service person would get an order for gray. It created a lot of errors because they [customer service] were converting English to a code rather than just using English." (Rosemount Office Systems)</a:t>
            </a:r>
          </a:p>
          <a:p>
            <a:r>
              <a:rPr lang="en-US" sz="1200" b="0" i="0" kern="1200" dirty="0">
                <a:solidFill>
                  <a:schemeClr val="tx1"/>
                </a:solidFill>
                <a:effectLst/>
                <a:latin typeface="+mn-lt"/>
                <a:ea typeface="+mn-ea"/>
                <a:cs typeface="+mn-cs"/>
              </a:rPr>
              <a:t>"That's the one thing I like about the system. It's totally integrated. It was one of the cultural things we had to overcome...When we went to an integrated system, the users suddenly came to realize that what they did impacted other people." (Rosemount Office Systems)</a:t>
            </a:r>
          </a:p>
          <a:p>
            <a:r>
              <a:rPr lang="en-US" sz="1200" b="0" i="0" kern="1200" dirty="0">
                <a:solidFill>
                  <a:schemeClr val="tx1"/>
                </a:solidFill>
                <a:effectLst/>
                <a:latin typeface="+mn-lt"/>
                <a:ea typeface="+mn-ea"/>
                <a:cs typeface="+mn-cs"/>
              </a:rPr>
              <a:t>My Chief Operating Officer and I have been involved in integrating Office, the whole Office suite, into our ERP system. ...I think in our industry, we have done the best job of leveraging that of anybody, and we're a small manufacturer. We took $70,000 out of our phone bill in one year. We have been able to reduce our overhead expenses so dramatically with this combination." (Rosemount Office Systems)</a:t>
            </a:r>
          </a:p>
          <a:p>
            <a:r>
              <a:rPr lang="en-US" sz="1200" b="0" i="0" kern="1200" dirty="0">
                <a:solidFill>
                  <a:schemeClr val="tx1"/>
                </a:solidFill>
                <a:effectLst/>
                <a:latin typeface="+mn-lt"/>
                <a:ea typeface="+mn-ea"/>
                <a:cs typeface="+mn-cs"/>
              </a:rPr>
              <a:t>"When we went looking for software, we were looking for software that really did fit what we needed it to do. We weren't looking for a nice model and then try to fit in." (Design Materials)</a:t>
            </a:r>
          </a:p>
          <a:p>
            <a:r>
              <a:rPr lang="en-US" sz="1200" b="0" i="0" kern="1200" dirty="0">
                <a:solidFill>
                  <a:schemeClr val="tx1"/>
                </a:solidFill>
                <a:effectLst/>
                <a:latin typeface="+mn-lt"/>
                <a:ea typeface="+mn-ea"/>
                <a:cs typeface="+mn-cs"/>
              </a:rPr>
              <a:t>"My position is very hands on. So, I’m not 100% manager. I’m quoting, doing engineering work, doing some project management work, looking at financials, obviously job performance, profitability." (Kocsis Brothers Machine Company)</a:t>
            </a:r>
          </a:p>
          <a:p>
            <a:r>
              <a:rPr lang="en-US" sz="1200" b="0" i="0" kern="1200" dirty="0">
                <a:solidFill>
                  <a:schemeClr val="tx1"/>
                </a:solidFill>
                <a:effectLst/>
                <a:latin typeface="+mn-lt"/>
                <a:ea typeface="+mn-ea"/>
                <a:cs typeface="+mn-cs"/>
              </a:rPr>
              <a:t>"My role in managing the company is, really, making sure each department in the organization is functioning as best they can, and getting all the information they need to be able to do their job. I look at Accounts Receivable. I look at month-to-date sales. And gross profit, month-to-date. These reports are generated nightly for me." (The Restaurant Source)</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 Spain</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"Like a lot of companies in Spain involved in this industry, we don’t have a lot of faith in marketing. The dominant philosophy is one of worrying more about the short-term than the long-term, because the long-term is just castles-in-the-air. So I’d like to see the firm have the courage to set aside the resources to make a proper investment in marketing, to stimulate the amount of orders that we would receive, at least for a decent period of time." (</a:t>
            </a:r>
            <a:r>
              <a:rPr lang="en-US" sz="1200" b="0" i="0" kern="1200" dirty="0" err="1">
                <a:solidFill>
                  <a:schemeClr val="tx1"/>
                </a:solidFill>
                <a:effectLst/>
                <a:latin typeface="+mn-lt"/>
                <a:ea typeface="+mn-ea"/>
                <a:cs typeface="+mn-cs"/>
              </a:rPr>
              <a:t>Dugopa</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90C91C77-BD77-46DD-975C-A10BFBCE05E6}" type="slidenum">
              <a:rPr lang="en-US" smtClean="0"/>
              <a:t>2</a:t>
            </a:fld>
            <a:endParaRPr lang="en-US"/>
          </a:p>
        </p:txBody>
      </p:sp>
    </p:spTree>
    <p:extLst>
      <p:ext uri="{BB962C8B-B14F-4D97-AF65-F5344CB8AC3E}">
        <p14:creationId xmlns:p14="http://schemas.microsoft.com/office/powerpoint/2010/main" val="2319404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Reina - Resource Manager</a:t>
            </a:r>
          </a:p>
          <a:p>
            <a:r>
              <a:rPr lang="en-US" sz="1200" b="0" i="1" kern="1200" dirty="0">
                <a:solidFill>
                  <a:schemeClr val="tx1"/>
                </a:solidFill>
                <a:effectLst/>
                <a:latin typeface="+mn-lt"/>
                <a:ea typeface="+mn-ea"/>
                <a:cs typeface="+mn-cs"/>
              </a:rPr>
              <a:t>"I ensure that our project managers have the appropriate resources for their projects."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Reina manages and schedules project team members. She ensures that they are hired, trained, and available to Prakash and June for projects.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36 years old</a:t>
            </a:r>
          </a:p>
          <a:p>
            <a:r>
              <a:rPr lang="en-US" sz="1200" b="0" i="0" kern="1200" dirty="0">
                <a:solidFill>
                  <a:schemeClr val="tx1"/>
                </a:solidFill>
                <a:effectLst/>
                <a:latin typeface="+mn-lt"/>
                <a:ea typeface="+mn-ea"/>
                <a:cs typeface="+mn-cs"/>
              </a:rPr>
              <a:t>College Degree</a:t>
            </a:r>
          </a:p>
          <a:p>
            <a:r>
              <a:rPr lang="en-US" sz="1200" b="0" i="0" kern="1200" dirty="0">
                <a:solidFill>
                  <a:schemeClr val="tx1"/>
                </a:solidFill>
                <a:effectLst/>
                <a:latin typeface="+mn-lt"/>
                <a:ea typeface="+mn-ea"/>
                <a:cs typeface="+mn-cs"/>
              </a:rPr>
              <a:t>8 years of experience</a:t>
            </a:r>
          </a:p>
          <a:p>
            <a:r>
              <a:rPr lang="en-US" sz="1200" b="0" i="0" kern="1200" dirty="0">
                <a:solidFill>
                  <a:schemeClr val="tx1"/>
                </a:solidFill>
                <a:effectLst/>
                <a:latin typeface="+mn-lt"/>
                <a:ea typeface="+mn-ea"/>
                <a:cs typeface="+mn-cs"/>
              </a:rPr>
              <a:t>Administrative Background</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Overview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a resource manager, Reina is responsible for fulfilling project staffing requests for the Delivery group. She ensures that people with the right skills will be available to meet project and customer needs for the short and long-term. She also assists June to optimize the utilization of resources. This requires managing internal resources and, if needed, contracting the work to a vendor or posting the job on a job board.</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When Reina gets in the office on Monday morning, she immediately turns on her laptop to check her email. She had checked her e-mail late last night to prepare for urgent issues she has to deal with first thing in the morning. She usually has many e-mails from Europe, because end of day in Europe is the beginning of hers.</a:t>
            </a:r>
            <a:br>
              <a:rPr lang="en-US" dirty="0"/>
            </a:br>
            <a:br>
              <a:rPr lang="en-US" dirty="0"/>
            </a:br>
            <a:r>
              <a:rPr lang="en-US" sz="1200" b="0" i="0" kern="1200" dirty="0">
                <a:solidFill>
                  <a:schemeClr val="tx1"/>
                </a:solidFill>
                <a:effectLst/>
                <a:latin typeface="+mn-lt"/>
                <a:ea typeface="+mn-ea"/>
                <a:cs typeface="+mn-cs"/>
              </a:rPr>
              <a:t>She has a meeting at 11:30 A.M. with June, the practice manager, and another resource manager. They go over staffing needs and issues. They report on who’s currently on the bench, who’s rolling off, and who has vacation plans. They go over all the different business practices, and formulate any tactical plans for their resources. Their plans might someone who will get the opportunity to shadow on a job.</a:t>
            </a:r>
            <a:br>
              <a:rPr lang="en-US" dirty="0"/>
            </a:br>
            <a:br>
              <a:rPr lang="en-US" dirty="0"/>
            </a:br>
            <a:r>
              <a:rPr lang="en-US" sz="1200" b="0" i="0" kern="1200" dirty="0">
                <a:solidFill>
                  <a:schemeClr val="tx1"/>
                </a:solidFill>
                <a:effectLst/>
                <a:latin typeface="+mn-lt"/>
                <a:ea typeface="+mn-ea"/>
                <a:cs typeface="+mn-cs"/>
              </a:rPr>
              <a:t>They also discuss future plans. They talk about new opportunities that are popping up in their territory. They identify which resources are finishing up projects this month, and plan how they can use these resources for an upcoming project in three weeks. They agree that Tricia can move to the project immediately.</a:t>
            </a:r>
            <a:br>
              <a:rPr lang="en-US" dirty="0"/>
            </a:br>
            <a:br>
              <a:rPr lang="en-US" dirty="0"/>
            </a:br>
            <a:r>
              <a:rPr lang="en-US" sz="1200" b="0" i="0" kern="1200" dirty="0">
                <a:solidFill>
                  <a:schemeClr val="tx1"/>
                </a:solidFill>
                <a:effectLst/>
                <a:latin typeface="+mn-lt"/>
                <a:ea typeface="+mn-ea"/>
                <a:cs typeface="+mn-cs"/>
              </a:rPr>
              <a:t>At 12:00 P.M., Reina participates in a one-hour conference call with one of the client teams, and they go over the events, all of the available projects, and whether they need to staff any of them.</a:t>
            </a:r>
            <a:br>
              <a:rPr lang="en-US" dirty="0"/>
            </a:br>
            <a:br>
              <a:rPr lang="en-US" dirty="0"/>
            </a:br>
            <a:r>
              <a:rPr lang="en-US" sz="1200" b="0" i="0" kern="1200" dirty="0">
                <a:solidFill>
                  <a:schemeClr val="tx1"/>
                </a:solidFill>
                <a:effectLst/>
                <a:latin typeface="+mn-lt"/>
                <a:ea typeface="+mn-ea"/>
                <a:cs typeface="+mn-cs"/>
              </a:rPr>
              <a:t>After a late lunch, Reina receives a call from another resource manager who’s looking for resources. She also receives calls from a sales manager who’s asking for pre-sale support on a project that is non-billable, and from a product marketer who’s looking for people to help with other non-billable work. Based on notes from her meeting with June, Reina assigns Tricia to a project in their project accounting systems, and then sends Tricia an email informing her of her new assignment.</a:t>
            </a:r>
            <a:br>
              <a:rPr lang="en-US" dirty="0"/>
            </a:br>
            <a:br>
              <a:rPr lang="en-US" dirty="0"/>
            </a:br>
            <a:r>
              <a:rPr lang="en-US" sz="1200" b="0" i="0" kern="1200" dirty="0">
                <a:solidFill>
                  <a:schemeClr val="tx1"/>
                </a:solidFill>
                <a:effectLst/>
                <a:latin typeface="+mn-lt"/>
                <a:ea typeface="+mn-ea"/>
                <a:cs typeface="+mn-cs"/>
              </a:rPr>
              <a:t>She receives several other miscellaneous calls during the day. For example, one of their customers calls to ask a question about timesheets and incorrectly entered time by a resource.</a:t>
            </a:r>
            <a:br>
              <a:rPr lang="en-US" dirty="0"/>
            </a:br>
            <a:br>
              <a:rPr lang="en-US" dirty="0"/>
            </a:br>
            <a:r>
              <a:rPr lang="en-US" sz="1200" b="0" i="0" kern="1200" dirty="0">
                <a:solidFill>
                  <a:schemeClr val="tx1"/>
                </a:solidFill>
                <a:effectLst/>
                <a:latin typeface="+mn-lt"/>
                <a:ea typeface="+mn-ea"/>
                <a:cs typeface="+mn-cs"/>
              </a:rPr>
              <a:t>Throughout the week, Reina has many conference calls, partly because she works very closely with project managers, who each are responsible for several different projects.</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Prakash (Project manager) - Reina assigns and manages resources to his projects</a:t>
            </a:r>
          </a:p>
          <a:p>
            <a:r>
              <a:rPr lang="en-US" sz="1200" b="0" i="0" kern="1200" dirty="0">
                <a:solidFill>
                  <a:schemeClr val="tx1"/>
                </a:solidFill>
                <a:effectLst/>
                <a:latin typeface="+mn-lt"/>
                <a:ea typeface="+mn-ea"/>
                <a:cs typeface="+mn-cs"/>
              </a:rPr>
              <a:t>June (Director of Professional Services / Practice Manager/Partner)</a:t>
            </a:r>
          </a:p>
          <a:p>
            <a:r>
              <a:rPr lang="en-US" sz="1200" b="0" i="0" kern="1200" dirty="0">
                <a:solidFill>
                  <a:schemeClr val="tx1"/>
                </a:solidFill>
                <a:effectLst/>
                <a:latin typeface="+mn-lt"/>
                <a:ea typeface="+mn-ea"/>
                <a:cs typeface="+mn-cs"/>
              </a:rPr>
              <a:t>Tricia (Team Member) - Reina assigns her to projects and resolves scheduling conflicts</a:t>
            </a:r>
          </a:p>
          <a:p>
            <a:r>
              <a:rPr lang="en-US" sz="1200" b="0" i="0" kern="1200" dirty="0">
                <a:solidFill>
                  <a:schemeClr val="tx1"/>
                </a:solidFill>
                <a:effectLst/>
                <a:latin typeface="+mn-lt"/>
                <a:ea typeface="+mn-ea"/>
                <a:cs typeface="+mn-cs"/>
              </a:rPr>
              <a:t>David (Sales Representative) and Michael (Account Manager) – Reina discusses resource needs with David and Michael for upcoming projects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As a Resource Manager, Reina is responsible for managing the pool of project and non-project resources for the company. She measures team and individual project utilization rates for individual Project Managers and for the Director of Professional Services. She works with the Controller to determine optimal rates for billable resources. She ensures that people with the right skills will be available as contractors or in-house staff in the right locations to meet project and customer needs for the short and long-term. And, she is responsible for the company’s recruitment efforts, human resources policies, HR data and systems.</a:t>
            </a:r>
            <a:br>
              <a:rPr lang="en-US" dirty="0"/>
            </a:br>
            <a:br>
              <a:rPr lang="en-US" dirty="0"/>
            </a:br>
            <a:r>
              <a:rPr lang="en-US" sz="1200" b="0" i="0" kern="1200" dirty="0">
                <a:solidFill>
                  <a:schemeClr val="tx1"/>
                </a:solidFill>
                <a:effectLst/>
                <a:latin typeface="+mn-lt"/>
                <a:ea typeface="+mn-ea"/>
                <a:cs typeface="+mn-cs"/>
              </a:rPr>
              <a:t>Reina is roughly equivalent to the Office 12 persona Reina Santiago (Resource Broker). See that persona for details.</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Tools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Word</a:t>
            </a:r>
          </a:p>
          <a:p>
            <a:r>
              <a:rPr lang="en-US" sz="1200" b="0" i="0" kern="1200" dirty="0">
                <a:solidFill>
                  <a:schemeClr val="tx1"/>
                </a:solidFill>
                <a:effectLst/>
                <a:latin typeface="+mn-lt"/>
                <a:ea typeface="+mn-ea"/>
                <a:cs typeface="+mn-cs"/>
              </a:rPr>
              <a:t>Microsoft Excel</a:t>
            </a:r>
          </a:p>
          <a:p>
            <a:r>
              <a:rPr lang="en-US" sz="1200" b="0" i="0" kern="1200" dirty="0">
                <a:solidFill>
                  <a:schemeClr val="tx1"/>
                </a:solidFill>
                <a:effectLst/>
                <a:latin typeface="+mn-lt"/>
                <a:ea typeface="+mn-ea"/>
                <a:cs typeface="+mn-cs"/>
              </a:rPr>
              <a:t>Financial System (Project Accounting, Accounts Receivable)</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Put together teams with the right match of personalities and skill sets</a:t>
            </a:r>
          </a:p>
          <a:p>
            <a:r>
              <a:rPr lang="en-US" sz="1200" b="0" i="0" kern="1200" dirty="0">
                <a:solidFill>
                  <a:schemeClr val="tx1"/>
                </a:solidFill>
                <a:effectLst/>
                <a:latin typeface="+mn-lt"/>
                <a:ea typeface="+mn-ea"/>
                <a:cs typeface="+mn-cs"/>
              </a:rPr>
              <a:t>Fill resource requests in a timely manner</a:t>
            </a:r>
          </a:p>
          <a:p>
            <a:r>
              <a:rPr lang="en-US" sz="1200" b="0" i="0" kern="1200" dirty="0">
                <a:solidFill>
                  <a:schemeClr val="tx1"/>
                </a:solidFill>
                <a:effectLst/>
                <a:latin typeface="+mn-lt"/>
                <a:ea typeface="+mn-ea"/>
                <a:cs typeface="+mn-cs"/>
              </a:rPr>
              <a:t>Fill as many requests as she can (both hers and by helping others)</a:t>
            </a:r>
          </a:p>
          <a:p>
            <a:r>
              <a:rPr lang="en-US" sz="1200" b="0" i="0" kern="1200" dirty="0">
                <a:solidFill>
                  <a:schemeClr val="tx1"/>
                </a:solidFill>
                <a:effectLst/>
                <a:latin typeface="+mn-lt"/>
                <a:ea typeface="+mn-ea"/>
                <a:cs typeface="+mn-cs"/>
              </a:rPr>
              <a:t>Help the projects she staffs meet their profit margin</a:t>
            </a:r>
          </a:p>
          <a:p>
            <a:r>
              <a:rPr lang="en-US" sz="1200" b="0" i="0" kern="1200" dirty="0">
                <a:solidFill>
                  <a:schemeClr val="tx1"/>
                </a:solidFill>
                <a:effectLst/>
                <a:latin typeface="+mn-lt"/>
                <a:ea typeface="+mn-ea"/>
                <a:cs typeface="+mn-cs"/>
              </a:rPr>
              <a:t>Make life better for the people in her resource pool by helping to achieve their utilization and bonus objectives</a:t>
            </a:r>
          </a:p>
          <a:p>
            <a:r>
              <a:rPr lang="en-US" sz="1200" b="0" i="0" kern="1200" dirty="0">
                <a:solidFill>
                  <a:schemeClr val="tx1"/>
                </a:solidFill>
                <a:effectLst/>
                <a:latin typeface="+mn-lt"/>
                <a:ea typeface="+mn-ea"/>
                <a:cs typeface="+mn-cs"/>
              </a:rPr>
              <a:t>Develop her resources professionally by challenging them with new assignments to develop skills and confidence</a:t>
            </a:r>
          </a:p>
          <a:p>
            <a:r>
              <a:rPr lang="en-US" sz="1200" b="0" i="0" kern="1200" dirty="0">
                <a:solidFill>
                  <a:schemeClr val="tx1"/>
                </a:solidFill>
                <a:effectLst/>
                <a:latin typeface="+mn-lt"/>
                <a:ea typeface="+mn-ea"/>
                <a:cs typeface="+mn-cs"/>
              </a:rPr>
              <a:t>Keep up with constant changes to resource schedules and respond quickly to new opportunities</a:t>
            </a:r>
          </a:p>
          <a:p>
            <a:r>
              <a:rPr lang="en-US" sz="1200" b="0" i="0" kern="1200" dirty="0">
                <a:solidFill>
                  <a:schemeClr val="tx1"/>
                </a:solidFill>
                <a:effectLst/>
                <a:latin typeface="+mn-lt"/>
                <a:ea typeface="+mn-ea"/>
                <a:cs typeface="+mn-cs"/>
              </a:rPr>
              <a:t>Update and maintain project billing rates in the Project Accounting system</a:t>
            </a:r>
          </a:p>
          <a:p>
            <a:r>
              <a:rPr lang="en-US" sz="1200" b="0" i="0" kern="1200" dirty="0">
                <a:solidFill>
                  <a:schemeClr val="tx1"/>
                </a:solidFill>
                <a:effectLst/>
                <a:latin typeface="+mn-lt"/>
                <a:ea typeface="+mn-ea"/>
                <a:cs typeface="+mn-cs"/>
              </a:rPr>
              <a:t>Assign resources to projects in the Project Accounting system</a:t>
            </a:r>
          </a:p>
          <a:p>
            <a:r>
              <a:rPr lang="en-US" sz="1200" b="0" i="0" kern="1200" dirty="0">
                <a:solidFill>
                  <a:schemeClr val="tx1"/>
                </a:solidFill>
                <a:effectLst/>
                <a:latin typeface="+mn-lt"/>
                <a:ea typeface="+mn-ea"/>
                <a:cs typeface="+mn-cs"/>
              </a:rPr>
              <a:t>Work with Arnie and April in administration to make sure that financial system data such as projects, customers, and contract amounts are up to date</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Attend regularly scheduled status and planning meetings with her management</a:t>
            </a:r>
          </a:p>
          <a:p>
            <a:r>
              <a:rPr lang="en-US" sz="1200" b="0" i="0" kern="1200" dirty="0">
                <a:solidFill>
                  <a:schemeClr val="tx1"/>
                </a:solidFill>
                <a:effectLst/>
                <a:latin typeface="+mn-lt"/>
                <a:ea typeface="+mn-ea"/>
                <a:cs typeface="+mn-cs"/>
              </a:rPr>
              <a:t>Maintain a resource pool database, which contains skills and project experience information</a:t>
            </a:r>
          </a:p>
          <a:p>
            <a:r>
              <a:rPr lang="en-US" sz="1200" b="0" i="0" kern="1200" dirty="0">
                <a:solidFill>
                  <a:schemeClr val="tx1"/>
                </a:solidFill>
                <a:effectLst/>
                <a:latin typeface="+mn-lt"/>
                <a:ea typeface="+mn-ea"/>
                <a:cs typeface="+mn-cs"/>
              </a:rPr>
              <a:t>Keep track of current and upcoming project schedules of her resources</a:t>
            </a:r>
          </a:p>
          <a:p>
            <a:r>
              <a:rPr lang="en-US" sz="1200" b="0" i="0" kern="1200" dirty="0">
                <a:solidFill>
                  <a:schemeClr val="tx1"/>
                </a:solidFill>
                <a:effectLst/>
                <a:latin typeface="+mn-lt"/>
                <a:ea typeface="+mn-ea"/>
                <a:cs typeface="+mn-cs"/>
              </a:rPr>
              <a:t>Keep track of non-project schedules of her resources, including holiday and vacation information</a:t>
            </a:r>
          </a:p>
          <a:p>
            <a:r>
              <a:rPr lang="en-US" sz="1200" b="0" i="0" kern="1200" dirty="0">
                <a:solidFill>
                  <a:schemeClr val="tx1"/>
                </a:solidFill>
                <a:effectLst/>
                <a:latin typeface="+mn-lt"/>
                <a:ea typeface="+mn-ea"/>
                <a:cs typeface="+mn-cs"/>
              </a:rPr>
              <a:t>Keep track of utilization rate of her resources, and whether they are over-allocated</a:t>
            </a:r>
          </a:p>
          <a:p>
            <a:r>
              <a:rPr lang="en-US" sz="1200" b="0" i="0" kern="1200" dirty="0">
                <a:solidFill>
                  <a:schemeClr val="tx1"/>
                </a:solidFill>
                <a:effectLst/>
                <a:latin typeface="+mn-lt"/>
                <a:ea typeface="+mn-ea"/>
                <a:cs typeface="+mn-cs"/>
              </a:rPr>
              <a:t>Interview resources for potential assignments to verify skill accuracy and judge suitability for assignment</a:t>
            </a:r>
          </a:p>
          <a:p>
            <a:r>
              <a:rPr lang="en-US" sz="1200" b="0" i="0" kern="1200" dirty="0">
                <a:solidFill>
                  <a:schemeClr val="tx1"/>
                </a:solidFill>
                <a:effectLst/>
                <a:latin typeface="+mn-lt"/>
                <a:ea typeface="+mn-ea"/>
                <a:cs typeface="+mn-cs"/>
              </a:rPr>
              <a:t>Maintain a pipeline of contacts to help fill resource requests</a:t>
            </a:r>
          </a:p>
          <a:p>
            <a:r>
              <a:rPr lang="en-US" sz="1200" b="0" i="0" kern="1200" dirty="0">
                <a:solidFill>
                  <a:schemeClr val="tx1"/>
                </a:solidFill>
                <a:effectLst/>
                <a:latin typeface="+mn-lt"/>
                <a:ea typeface="+mn-ea"/>
                <a:cs typeface="+mn-cs"/>
              </a:rPr>
              <a:t>Works with David, Sales Rep to determine who will be available to work on critical, </a:t>
            </a:r>
            <a:r>
              <a:rPr lang="en-US" sz="1200" b="0" i="0" kern="1200" dirty="0" err="1">
                <a:solidFill>
                  <a:schemeClr val="tx1"/>
                </a:solidFill>
                <a:effectLst/>
                <a:latin typeface="+mn-lt"/>
                <a:ea typeface="+mn-ea"/>
                <a:cs typeface="+mn-cs"/>
              </a:rPr>
              <a:t>up coming</a:t>
            </a:r>
            <a:r>
              <a:rPr lang="en-US" sz="1200" b="0" i="0" kern="1200" dirty="0">
                <a:solidFill>
                  <a:schemeClr val="tx1"/>
                </a:solidFill>
                <a:effectLst/>
                <a:latin typeface="+mn-lt"/>
                <a:ea typeface="+mn-ea"/>
                <a:cs typeface="+mn-cs"/>
              </a:rPr>
              <a:t> projects in the pipeline.</a:t>
            </a:r>
          </a:p>
          <a:p>
            <a:r>
              <a:rPr lang="en-US" sz="1200" b="0" i="0" kern="1200" dirty="0">
                <a:solidFill>
                  <a:schemeClr val="tx1"/>
                </a:solidFill>
                <a:effectLst/>
                <a:latin typeface="+mn-lt"/>
                <a:ea typeface="+mn-ea"/>
                <a:cs typeface="+mn-cs"/>
              </a:rPr>
              <a:t>Gathers skill requirements for the project from multiple input sources including June and Prakash</a:t>
            </a:r>
          </a:p>
          <a:p>
            <a:r>
              <a:rPr lang="en-US" sz="1200" b="0" i="0" kern="1200" dirty="0">
                <a:solidFill>
                  <a:schemeClr val="tx1"/>
                </a:solidFill>
                <a:effectLst/>
                <a:latin typeface="+mn-lt"/>
                <a:ea typeface="+mn-ea"/>
                <a:cs typeface="+mn-cs"/>
              </a:rPr>
              <a:t>Works with Prakash to communicate assigned resources and dates</a:t>
            </a:r>
          </a:p>
          <a:p>
            <a:r>
              <a:rPr lang="en-US" sz="1200" b="0" i="0" kern="1200" dirty="0">
                <a:solidFill>
                  <a:schemeClr val="tx1"/>
                </a:solidFill>
                <a:effectLst/>
                <a:latin typeface="+mn-lt"/>
                <a:ea typeface="+mn-ea"/>
                <a:cs typeface="+mn-cs"/>
              </a:rPr>
              <a:t>Works with Tricia to resolve scheduling conflicts</a:t>
            </a:r>
          </a:p>
          <a:p>
            <a:r>
              <a:rPr lang="en-US" sz="1200" b="0" i="0" kern="1200" dirty="0">
                <a:solidFill>
                  <a:schemeClr val="tx1"/>
                </a:solidFill>
                <a:effectLst/>
                <a:latin typeface="+mn-lt"/>
                <a:ea typeface="+mn-ea"/>
                <a:cs typeface="+mn-cs"/>
              </a:rPr>
              <a:t>Update and maintain project billing rates in the Project Accounting system</a:t>
            </a:r>
          </a:p>
          <a:p>
            <a:r>
              <a:rPr lang="en-US" sz="1200" b="0" i="0" kern="1200" dirty="0">
                <a:solidFill>
                  <a:schemeClr val="tx1"/>
                </a:solidFill>
                <a:effectLst/>
                <a:latin typeface="+mn-lt"/>
                <a:ea typeface="+mn-ea"/>
                <a:cs typeface="+mn-cs"/>
              </a:rPr>
              <a:t>Assign resources to projects in the Project Accounting system</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I need to know who is available for assignment to a project in real time and not wait for the system to be updated</a:t>
            </a:r>
          </a:p>
          <a:p>
            <a:r>
              <a:rPr lang="en-US" sz="1200" b="0" i="0" kern="1200" dirty="0">
                <a:solidFill>
                  <a:schemeClr val="tx1"/>
                </a:solidFill>
                <a:effectLst/>
                <a:latin typeface="+mn-lt"/>
                <a:ea typeface="+mn-ea"/>
                <a:cs typeface="+mn-cs"/>
              </a:rPr>
              <a:t>I want a single system to view all my resource assignments, availability, and utilization of assigned resources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Project </a:t>
            </a:r>
            <a:r>
              <a:rPr lang="en-US" sz="1200" b="0" i="0" u="none" strike="noStrike" kern="1200" dirty="0" err="1">
                <a:solidFill>
                  <a:schemeClr val="tx1"/>
                </a:solidFill>
                <a:effectLst/>
                <a:latin typeface="+mn-lt"/>
                <a:ea typeface="+mn-ea"/>
                <a:cs typeface="+mn-cs"/>
                <a:hlinkClick r:id="rId4"/>
              </a:rPr>
              <a:t>manager</a:t>
            </a:r>
            <a:r>
              <a:rPr lang="en-US" sz="1200" b="0" i="0" kern="1200" dirty="0" err="1">
                <a:solidFill>
                  <a:schemeClr val="tx1"/>
                </a:solidFill>
                <a:effectLst/>
                <a:latin typeface="+mn-lt"/>
                <a:ea typeface="+mn-ea"/>
                <a:cs typeface="+mn-cs"/>
              </a:rPr>
              <a:t>Meet</a:t>
            </a:r>
            <a:r>
              <a:rPr lang="en-US" sz="1200" b="0" i="0" kern="1200" dirty="0">
                <a:solidFill>
                  <a:schemeClr val="tx1"/>
                </a:solidFill>
                <a:effectLst/>
                <a:latin typeface="+mn-lt"/>
                <a:ea typeface="+mn-ea"/>
                <a:cs typeface="+mn-cs"/>
              </a:rPr>
              <a:t> internal people for more information</a:t>
            </a:r>
          </a:p>
          <a:p>
            <a:r>
              <a:rPr lang="en-US" sz="1200" b="0" i="0" kern="1200" dirty="0">
                <a:solidFill>
                  <a:schemeClr val="tx1"/>
                </a:solidFill>
                <a:effectLst/>
                <a:latin typeface="+mn-lt"/>
                <a:ea typeface="+mn-ea"/>
                <a:cs typeface="+mn-cs"/>
              </a:rPr>
              <a:t>Request resources</a:t>
            </a:r>
          </a:p>
          <a:p>
            <a:r>
              <a:rPr lang="en-US" sz="1200" b="0" i="0" kern="1200" dirty="0">
                <a:solidFill>
                  <a:schemeClr val="tx1"/>
                </a:solidFill>
                <a:effectLst/>
                <a:latin typeface="+mn-lt"/>
                <a:ea typeface="+mn-ea"/>
                <a:cs typeface="+mn-cs"/>
              </a:rPr>
              <a:t>View resource request</a:t>
            </a:r>
          </a:p>
          <a:p>
            <a:r>
              <a:rPr lang="en-US" sz="1200" b="0" i="0" kern="1200" dirty="0">
                <a:solidFill>
                  <a:schemeClr val="tx1"/>
                </a:solidFill>
                <a:effectLst/>
                <a:latin typeface="+mn-lt"/>
                <a:ea typeface="+mn-ea"/>
                <a:cs typeface="+mn-cs"/>
              </a:rPr>
              <a:t>View availability of resource</a:t>
            </a:r>
          </a:p>
          <a:p>
            <a:r>
              <a:rPr lang="en-US" sz="1200" b="0" i="0" kern="1200" dirty="0">
                <a:solidFill>
                  <a:schemeClr val="tx1"/>
                </a:solidFill>
                <a:effectLst/>
                <a:latin typeface="+mn-lt"/>
                <a:ea typeface="+mn-ea"/>
                <a:cs typeface="+mn-cs"/>
              </a:rPr>
              <a:t>Book resource</a:t>
            </a:r>
          </a:p>
          <a:p>
            <a:r>
              <a:rPr lang="en-US" sz="1200" b="0" i="0" kern="1200" dirty="0">
                <a:solidFill>
                  <a:schemeClr val="tx1"/>
                </a:solidFill>
                <a:effectLst/>
                <a:latin typeface="+mn-lt"/>
                <a:ea typeface="+mn-ea"/>
                <a:cs typeface="+mn-cs"/>
              </a:rPr>
              <a:t>Send resource a confirmation notice</a:t>
            </a:r>
          </a:p>
          <a:p>
            <a:br>
              <a:rPr lang="en-US" dirty="0"/>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dirty="0"/>
            </a:br>
            <a:r>
              <a:rPr lang="en-US" sz="1200" b="0" i="0" kern="1200" dirty="0">
                <a:solidFill>
                  <a:schemeClr val="tx1"/>
                </a:solidFill>
                <a:effectLst/>
                <a:latin typeface="+mn-lt"/>
                <a:ea typeface="+mn-ea"/>
                <a:cs typeface="+mn-cs"/>
              </a:rPr>
              <a:t>Data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United States</a:t>
            </a:r>
          </a:p>
          <a:p>
            <a:r>
              <a:rPr lang="en-US" sz="1200" b="0" i="0" kern="1200" dirty="0">
                <a:solidFill>
                  <a:schemeClr val="tx1"/>
                </a:solidFill>
                <a:effectLst/>
                <a:latin typeface="+mn-lt"/>
                <a:ea typeface="+mn-ea"/>
                <a:cs typeface="+mn-cs"/>
              </a:rPr>
              <a:t>Wish list</a:t>
            </a:r>
          </a:p>
          <a:p>
            <a:r>
              <a:rPr lang="en-US" sz="1200" b="0" i="0" kern="1200" dirty="0">
                <a:solidFill>
                  <a:schemeClr val="tx1"/>
                </a:solidFill>
                <a:effectLst/>
                <a:latin typeface="+mn-lt"/>
                <a:ea typeface="+mn-ea"/>
                <a:cs typeface="+mn-cs"/>
              </a:rPr>
              <a:t>An up to data single system where she can view all of her resource assignments, availability, and utilization of her assigned resources</a:t>
            </a:r>
          </a:p>
        </p:txBody>
      </p:sp>
      <p:sp>
        <p:nvSpPr>
          <p:cNvPr id="4" name="Slide Number Placeholder 3"/>
          <p:cNvSpPr>
            <a:spLocks noGrp="1"/>
          </p:cNvSpPr>
          <p:nvPr>
            <p:ph type="sldNum" sz="quarter" idx="5"/>
          </p:nvPr>
        </p:nvSpPr>
        <p:spPr/>
        <p:txBody>
          <a:bodyPr/>
          <a:lstStyle/>
          <a:p>
            <a:fld id="{90C91C77-BD77-46DD-975C-A10BFBCE05E6}" type="slidenum">
              <a:rPr lang="en-US" smtClean="0"/>
              <a:t>13</a:t>
            </a:fld>
            <a:endParaRPr lang="en-US"/>
          </a:p>
        </p:txBody>
      </p:sp>
    </p:spTree>
    <p:extLst>
      <p:ext uri="{BB962C8B-B14F-4D97-AF65-F5344CB8AC3E}">
        <p14:creationId xmlns:p14="http://schemas.microsoft.com/office/powerpoint/2010/main" val="120810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Tony - Production Manager</a:t>
            </a:r>
          </a:p>
          <a:p>
            <a:r>
              <a:rPr lang="en-US" sz="1200" b="0" i="1" kern="1200" dirty="0">
                <a:solidFill>
                  <a:schemeClr val="tx1"/>
                </a:solidFill>
                <a:effectLst/>
                <a:latin typeface="+mn-lt"/>
                <a:ea typeface="+mn-ea"/>
                <a:cs typeface="+mn-cs"/>
              </a:rPr>
              <a:t>"I make sure we get optimal throughput from our production staff."</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Tony works with product development, process engineering, and sales to make production decisions. He ensures that the necessary resources are in place and that the production plan is being carried out properly.</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48 years old</a:t>
            </a:r>
          </a:p>
          <a:p>
            <a:r>
              <a:rPr lang="en-US" sz="1200" b="0" i="0" kern="1200" dirty="0">
                <a:solidFill>
                  <a:schemeClr val="tx1"/>
                </a:solidFill>
                <a:effectLst/>
                <a:latin typeface="+mn-lt"/>
                <a:ea typeface="+mn-ea"/>
                <a:cs typeface="+mn-cs"/>
              </a:rPr>
              <a:t>20 </a:t>
            </a:r>
            <a:r>
              <a:rPr lang="en-US" sz="1200" b="0" i="0" kern="1200" dirty="0" err="1">
                <a:solidFill>
                  <a:schemeClr val="tx1"/>
                </a:solidFill>
                <a:effectLst/>
                <a:latin typeface="+mn-lt"/>
                <a:ea typeface="+mn-ea"/>
                <a:cs typeface="+mn-cs"/>
              </a:rPr>
              <a:t>years experience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Tradesman Machinist learned in the Military</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Tony would be a key player in the company's decision to upgrade or buy a new ERP system.</a:t>
            </a:r>
          </a:p>
          <a:p>
            <a:r>
              <a:rPr lang="en-US" sz="1200" b="0" i="0" kern="1200" dirty="0">
                <a:solidFill>
                  <a:schemeClr val="tx1"/>
                </a:solidFill>
                <a:effectLst/>
                <a:latin typeface="+mn-lt"/>
                <a:ea typeface="+mn-ea"/>
                <a:cs typeface="+mn-cs"/>
              </a:rPr>
              <a:t>Span to control</a:t>
            </a:r>
          </a:p>
          <a:p>
            <a:r>
              <a:rPr lang="en-US" sz="1200" b="0" i="0" kern="1200" dirty="0">
                <a:solidFill>
                  <a:schemeClr val="tx1"/>
                </a:solidFill>
                <a:effectLst/>
                <a:latin typeface="+mn-lt"/>
                <a:ea typeface="+mn-ea"/>
                <a:cs typeface="+mn-cs"/>
              </a:rPr>
              <a:t>The company needs his consent before investing in new ERP</a:t>
            </a:r>
          </a:p>
          <a:p>
            <a:r>
              <a:rPr lang="en-US" sz="1200" b="0" i="0" kern="1200" dirty="0">
                <a:solidFill>
                  <a:schemeClr val="tx1"/>
                </a:solidFill>
                <a:effectLst/>
                <a:latin typeface="+mn-lt"/>
                <a:ea typeface="+mn-ea"/>
                <a:cs typeface="+mn-cs"/>
              </a:rPr>
              <a:t>In a company with a more complex operations department, Tony will run the production department and report to Karl or Vince</a:t>
            </a:r>
          </a:p>
          <a:p>
            <a:r>
              <a:rPr lang="en-US" sz="1200" b="0" i="0" kern="1200" dirty="0">
                <a:solidFill>
                  <a:schemeClr val="tx1"/>
                </a:solidFill>
                <a:effectLst/>
                <a:latin typeface="+mn-lt"/>
                <a:ea typeface="+mn-ea"/>
                <a:cs typeface="+mn-cs"/>
              </a:rPr>
              <a:t>In a company with a more simple operations department, Tony might be running, production, purchasing and the warehouse</a:t>
            </a:r>
          </a:p>
          <a:p>
            <a:r>
              <a:rPr lang="en-US" sz="1200" b="0" i="0" kern="1200" dirty="0">
                <a:solidFill>
                  <a:schemeClr val="tx1"/>
                </a:solidFill>
                <a:effectLst/>
                <a:latin typeface="+mn-lt"/>
                <a:ea typeface="+mn-ea"/>
                <a:cs typeface="+mn-cs"/>
              </a:rPr>
              <a:t>He'll delegate production-related issues to the shop floor supervisor</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7:30 - 8:00amGet a cup of coffee and start scanning notes workers left from the night before, any voice-mails, or e-mail.</a:t>
            </a:r>
          </a:p>
          <a:p>
            <a:r>
              <a:rPr lang="en-US" sz="1200" b="0" i="0" kern="1200" dirty="0">
                <a:solidFill>
                  <a:schemeClr val="tx1"/>
                </a:solidFill>
                <a:effectLst/>
                <a:latin typeface="+mn-lt"/>
                <a:ea typeface="+mn-ea"/>
                <a:cs typeface="+mn-cs"/>
              </a:rPr>
              <a:t> Look over key reports sent yesterday.</a:t>
            </a:r>
          </a:p>
          <a:p>
            <a:r>
              <a:rPr lang="en-US" sz="1200" b="0" i="0" kern="1200" dirty="0">
                <a:solidFill>
                  <a:schemeClr val="tx1"/>
                </a:solidFill>
                <a:effectLst/>
                <a:latin typeface="+mn-lt"/>
                <a:ea typeface="+mn-ea"/>
                <a:cs typeface="+mn-cs"/>
              </a:rPr>
              <a:t> Review where the product is and where the jobs are located.</a:t>
            </a:r>
          </a:p>
          <a:p>
            <a:r>
              <a:rPr lang="en-US" sz="1200" b="0" i="0" kern="1200" dirty="0">
                <a:solidFill>
                  <a:schemeClr val="tx1"/>
                </a:solidFill>
                <a:effectLst/>
                <a:latin typeface="+mn-lt"/>
                <a:ea typeface="+mn-ea"/>
                <a:cs typeface="+mn-cs"/>
              </a:rPr>
              <a:t> Try to gain a sense of what the volume is at each station.</a:t>
            </a:r>
          </a:p>
          <a:p>
            <a:r>
              <a:rPr lang="en-US" sz="1200" b="0" i="0" kern="1200" dirty="0">
                <a:solidFill>
                  <a:schemeClr val="tx1"/>
                </a:solidFill>
                <a:effectLst/>
                <a:latin typeface="+mn-lt"/>
                <a:ea typeface="+mn-ea"/>
                <a:cs typeface="+mn-cs"/>
              </a:rPr>
              <a:t> Run the shortages report to see what needs to be delivered.</a:t>
            </a:r>
          </a:p>
          <a:p>
            <a:r>
              <a:rPr lang="en-US" sz="1200" b="0" i="0" kern="1200" dirty="0">
                <a:solidFill>
                  <a:schemeClr val="tx1"/>
                </a:solidFill>
                <a:effectLst/>
                <a:latin typeface="+mn-lt"/>
                <a:ea typeface="+mn-ea"/>
                <a:cs typeface="+mn-cs"/>
              </a:rPr>
              <a:t> Scan the Open Orders report and see what didn’t ship or was back-ordered</a:t>
            </a:r>
          </a:p>
          <a:p>
            <a:r>
              <a:rPr lang="en-US" sz="1200" b="0" i="0" kern="1200" dirty="0">
                <a:solidFill>
                  <a:schemeClr val="tx1"/>
                </a:solidFill>
                <a:effectLst/>
                <a:latin typeface="+mn-lt"/>
                <a:ea typeface="+mn-ea"/>
                <a:cs typeface="+mn-cs"/>
              </a:rPr>
              <a:t>8:30 – 9:00 </a:t>
            </a:r>
            <a:r>
              <a:rPr lang="en-US" sz="1200" b="0" i="0" kern="1200" dirty="0" err="1">
                <a:solidFill>
                  <a:schemeClr val="tx1"/>
                </a:solidFill>
                <a:effectLst/>
                <a:latin typeface="+mn-lt"/>
                <a:ea typeface="+mn-ea"/>
                <a:cs typeface="+mn-cs"/>
              </a:rPr>
              <a:t>amWalk</a:t>
            </a:r>
            <a:r>
              <a:rPr lang="en-US" sz="1200" b="0" i="0" kern="1200" dirty="0">
                <a:solidFill>
                  <a:schemeClr val="tx1"/>
                </a:solidFill>
                <a:effectLst/>
                <a:latin typeface="+mn-lt"/>
                <a:ea typeface="+mn-ea"/>
                <a:cs typeface="+mn-cs"/>
              </a:rPr>
              <a:t> the floor. Then meet briefly for 15 minutes to check on any work-in-process. Trouble-shoot anything that has cropped up.</a:t>
            </a:r>
          </a:p>
          <a:p>
            <a:r>
              <a:rPr lang="en-US" sz="1200" b="0" i="0" kern="1200" dirty="0">
                <a:solidFill>
                  <a:schemeClr val="tx1"/>
                </a:solidFill>
                <a:effectLst/>
                <a:latin typeface="+mn-lt"/>
                <a:ea typeface="+mn-ea"/>
                <a:cs typeface="+mn-cs"/>
              </a:rPr>
              <a:t>9:00 - 12:30noon Work up plans for a job and gather information from engineering, hourly estimates, materials, and dates.</a:t>
            </a:r>
          </a:p>
          <a:p>
            <a:r>
              <a:rPr lang="en-US" sz="1200" b="0" i="0" kern="1200" dirty="0">
                <a:solidFill>
                  <a:schemeClr val="tx1"/>
                </a:solidFill>
                <a:effectLst/>
                <a:latin typeface="+mn-lt"/>
                <a:ea typeface="+mn-ea"/>
                <a:cs typeface="+mn-cs"/>
              </a:rPr>
              <a:t> Expedite jobs that are stuck in the Engineering department.</a:t>
            </a:r>
          </a:p>
          <a:p>
            <a:r>
              <a:rPr lang="en-US" sz="1200" b="0" i="0" kern="1200" dirty="0">
                <a:solidFill>
                  <a:schemeClr val="tx1"/>
                </a:solidFill>
                <a:effectLst/>
                <a:latin typeface="+mn-lt"/>
                <a:ea typeface="+mn-ea"/>
                <a:cs typeface="+mn-cs"/>
              </a:rPr>
              <a:t> Meet with Quality about rejections and tested failures.</a:t>
            </a:r>
          </a:p>
          <a:p>
            <a:r>
              <a:rPr lang="en-US" sz="1200" b="0" i="0" kern="1200" dirty="0">
                <a:solidFill>
                  <a:schemeClr val="tx1"/>
                </a:solidFill>
                <a:effectLst/>
                <a:latin typeface="+mn-lt"/>
                <a:ea typeface="+mn-ea"/>
                <a:cs typeface="+mn-cs"/>
              </a:rPr>
              <a:t> Plan long-range what the needs for automation, cost-cutting, incentives, sales forecasts, production plans, and purchasing would require.</a:t>
            </a:r>
          </a:p>
          <a:p>
            <a:r>
              <a:rPr lang="en-US" sz="1200" b="0" i="0" kern="1200" dirty="0">
                <a:solidFill>
                  <a:schemeClr val="tx1"/>
                </a:solidFill>
                <a:effectLst/>
                <a:latin typeface="+mn-lt"/>
                <a:ea typeface="+mn-ea"/>
                <a:cs typeface="+mn-cs"/>
              </a:rPr>
              <a:t> Estimate quotes for jobs and close on them. Resolve personnel issues</a:t>
            </a:r>
          </a:p>
          <a:p>
            <a:r>
              <a:rPr lang="en-US" sz="1200" b="0" i="0" kern="1200" dirty="0">
                <a:solidFill>
                  <a:schemeClr val="tx1"/>
                </a:solidFill>
                <a:effectLst/>
                <a:latin typeface="+mn-lt"/>
                <a:ea typeface="+mn-ea"/>
                <a:cs typeface="+mn-cs"/>
              </a:rPr>
              <a:t>12:30 </a:t>
            </a:r>
            <a:r>
              <a:rPr lang="en-US" sz="1200" b="0" i="0" kern="1200" dirty="0" err="1">
                <a:solidFill>
                  <a:schemeClr val="tx1"/>
                </a:solidFill>
                <a:effectLst/>
                <a:latin typeface="+mn-lt"/>
                <a:ea typeface="+mn-ea"/>
                <a:cs typeface="+mn-cs"/>
              </a:rPr>
              <a:t>pmGrab</a:t>
            </a:r>
            <a:r>
              <a:rPr lang="en-US" sz="1200" b="0" i="0" kern="1200" dirty="0">
                <a:solidFill>
                  <a:schemeClr val="tx1"/>
                </a:solidFill>
                <a:effectLst/>
                <a:latin typeface="+mn-lt"/>
                <a:ea typeface="+mn-ea"/>
                <a:cs typeface="+mn-cs"/>
              </a:rPr>
              <a:t> lunch. Answer e-mail</a:t>
            </a:r>
          </a:p>
          <a:p>
            <a:r>
              <a:rPr lang="en-US" sz="1200" b="0" i="0" kern="1200" dirty="0">
                <a:solidFill>
                  <a:schemeClr val="tx1"/>
                </a:solidFill>
                <a:effectLst/>
                <a:latin typeface="+mn-lt"/>
                <a:ea typeface="+mn-ea"/>
                <a:cs typeface="+mn-cs"/>
              </a:rPr>
              <a:t>1:00 – 4:00 </a:t>
            </a:r>
            <a:r>
              <a:rPr lang="en-US" sz="1200" b="0" i="0" kern="1200" dirty="0" err="1">
                <a:solidFill>
                  <a:schemeClr val="tx1"/>
                </a:solidFill>
                <a:effectLst/>
                <a:latin typeface="+mn-lt"/>
                <a:ea typeface="+mn-ea"/>
                <a:cs typeface="+mn-cs"/>
              </a:rPr>
              <a:t>pmWork</a:t>
            </a:r>
            <a:r>
              <a:rPr lang="en-US" sz="1200" b="0" i="0" kern="1200" dirty="0">
                <a:solidFill>
                  <a:schemeClr val="tx1"/>
                </a:solidFill>
                <a:effectLst/>
                <a:latin typeface="+mn-lt"/>
                <a:ea typeface="+mn-ea"/>
                <a:cs typeface="+mn-cs"/>
              </a:rPr>
              <a:t> with the supervisors to update schedules.</a:t>
            </a:r>
          </a:p>
          <a:p>
            <a:r>
              <a:rPr lang="en-US" sz="1200" b="0" i="0" kern="1200" dirty="0">
                <a:solidFill>
                  <a:schemeClr val="tx1"/>
                </a:solidFill>
                <a:effectLst/>
                <a:latin typeface="+mn-lt"/>
                <a:ea typeface="+mn-ea"/>
                <a:cs typeface="+mn-cs"/>
              </a:rPr>
              <a:t> Check on machine operators to see if the information they’re putting into the work stations system is accurate and deal with any discrepancies.</a:t>
            </a:r>
          </a:p>
          <a:p>
            <a:r>
              <a:rPr lang="en-US" sz="1200" b="0" i="0" kern="1200" dirty="0">
                <a:solidFill>
                  <a:schemeClr val="tx1"/>
                </a:solidFill>
                <a:effectLst/>
                <a:latin typeface="+mn-lt"/>
                <a:ea typeface="+mn-ea"/>
                <a:cs typeface="+mn-cs"/>
              </a:rPr>
              <a:t> Make sure all changes are made to the master file. Meet with Marketing, VP, Ops, Engineering, Planning to identify any customer issues.</a:t>
            </a:r>
          </a:p>
          <a:p>
            <a:r>
              <a:rPr lang="en-US" sz="1200" b="0" i="0" kern="1200" dirty="0">
                <a:solidFill>
                  <a:schemeClr val="tx1"/>
                </a:solidFill>
                <a:effectLst/>
                <a:latin typeface="+mn-lt"/>
                <a:ea typeface="+mn-ea"/>
                <a:cs typeface="+mn-cs"/>
              </a:rPr>
              <a:t> Set milestones for projects.</a:t>
            </a:r>
          </a:p>
          <a:p>
            <a:r>
              <a:rPr lang="en-US" sz="1200" b="0" i="0" kern="1200" dirty="0">
                <a:solidFill>
                  <a:schemeClr val="tx1"/>
                </a:solidFill>
                <a:effectLst/>
                <a:latin typeface="+mn-lt"/>
                <a:ea typeface="+mn-ea"/>
                <a:cs typeface="+mn-cs"/>
              </a:rPr>
              <a:t> Fix or buy capital equipment.</a:t>
            </a:r>
          </a:p>
          <a:p>
            <a:r>
              <a:rPr lang="en-US" sz="1200" b="0" i="0" kern="1200" dirty="0">
                <a:solidFill>
                  <a:schemeClr val="tx1"/>
                </a:solidFill>
                <a:effectLst/>
                <a:latin typeface="+mn-lt"/>
                <a:ea typeface="+mn-ea"/>
                <a:cs typeface="+mn-cs"/>
              </a:rPr>
              <a:t> Write up plans to get visibility into the inventory system.</a:t>
            </a:r>
          </a:p>
          <a:p>
            <a:r>
              <a:rPr lang="en-US" sz="1200" b="0" i="0" kern="1200" dirty="0">
                <a:solidFill>
                  <a:schemeClr val="tx1"/>
                </a:solidFill>
                <a:effectLst/>
                <a:latin typeface="+mn-lt"/>
                <a:ea typeface="+mn-ea"/>
                <a:cs typeface="+mn-cs"/>
              </a:rPr>
              <a:t> Resolve personnel issues.</a:t>
            </a:r>
          </a:p>
          <a:p>
            <a:r>
              <a:rPr lang="en-US" sz="1200" b="0" i="0" kern="1200" dirty="0">
                <a:solidFill>
                  <a:schemeClr val="tx1"/>
                </a:solidFill>
                <a:effectLst/>
                <a:latin typeface="+mn-lt"/>
                <a:ea typeface="+mn-ea"/>
                <a:cs typeface="+mn-cs"/>
              </a:rPr>
              <a:t> Meet with Production staff on Thursdays.</a:t>
            </a:r>
          </a:p>
          <a:p>
            <a:r>
              <a:rPr lang="en-US" sz="1200" b="0" i="0" kern="1200" dirty="0">
                <a:solidFill>
                  <a:schemeClr val="tx1"/>
                </a:solidFill>
                <a:effectLst/>
                <a:latin typeface="+mn-lt"/>
                <a:ea typeface="+mn-ea"/>
                <a:cs typeface="+mn-cs"/>
              </a:rPr>
              <a:t>4:00 - 5:30 </a:t>
            </a:r>
            <a:r>
              <a:rPr lang="en-US" sz="1200" b="0" i="0" kern="1200" dirty="0" err="1">
                <a:solidFill>
                  <a:schemeClr val="tx1"/>
                </a:solidFill>
                <a:effectLst/>
                <a:latin typeface="+mn-lt"/>
                <a:ea typeface="+mn-ea"/>
                <a:cs typeface="+mn-cs"/>
              </a:rPr>
              <a:t>pmQuiet</a:t>
            </a:r>
            <a:r>
              <a:rPr lang="en-US" sz="1200" b="0" i="0" kern="1200" dirty="0">
                <a:solidFill>
                  <a:schemeClr val="tx1"/>
                </a:solidFill>
                <a:effectLst/>
                <a:latin typeface="+mn-lt"/>
                <a:ea typeface="+mn-ea"/>
                <a:cs typeface="+mn-cs"/>
              </a:rPr>
              <a:t> time after ship workers go home.</a:t>
            </a:r>
          </a:p>
          <a:p>
            <a:r>
              <a:rPr lang="en-US" sz="1200" b="0" i="0" kern="1200" dirty="0">
                <a:solidFill>
                  <a:schemeClr val="tx1"/>
                </a:solidFill>
                <a:effectLst/>
                <a:latin typeface="+mn-lt"/>
                <a:ea typeface="+mn-ea"/>
                <a:cs typeface="+mn-cs"/>
              </a:rPr>
              <a:t> Work on special projects, planning projects, long-range estimates.</a:t>
            </a:r>
          </a:p>
          <a:p>
            <a:r>
              <a:rPr lang="en-US" sz="1200" b="0" i="0" kern="1200" dirty="0">
                <a:solidFill>
                  <a:schemeClr val="tx1"/>
                </a:solidFill>
                <a:effectLst/>
                <a:latin typeface="+mn-lt"/>
                <a:ea typeface="+mn-ea"/>
                <a:cs typeface="+mn-cs"/>
              </a:rPr>
              <a:t> Write up list of things to do for tomorrow.</a:t>
            </a:r>
          </a:p>
          <a:p>
            <a:r>
              <a:rPr lang="en-US" sz="1200" b="0" i="0" kern="1200" dirty="0">
                <a:solidFill>
                  <a:schemeClr val="tx1"/>
                </a:solidFill>
                <a:effectLst/>
                <a:latin typeface="+mn-lt"/>
                <a:ea typeface="+mn-ea"/>
                <a:cs typeface="+mn-cs"/>
              </a:rPr>
              <a:t>5:30 </a:t>
            </a:r>
            <a:r>
              <a:rPr lang="en-US" sz="1200" b="0" i="0" kern="1200" dirty="0" err="1">
                <a:solidFill>
                  <a:schemeClr val="tx1"/>
                </a:solidFill>
                <a:effectLst/>
                <a:latin typeface="+mn-lt"/>
                <a:ea typeface="+mn-ea"/>
                <a:cs typeface="+mn-cs"/>
              </a:rPr>
              <a:t>pmGo</a:t>
            </a:r>
            <a:r>
              <a:rPr lang="en-US" sz="1200" b="0" i="0" kern="1200" dirty="0">
                <a:solidFill>
                  <a:schemeClr val="tx1"/>
                </a:solidFill>
                <a:effectLst/>
                <a:latin typeface="+mn-lt"/>
                <a:ea typeface="+mn-ea"/>
                <a:cs typeface="+mn-cs"/>
              </a:rPr>
              <a:t> home if possible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my name is Tony. We’re it. Without production - we may as well close up shop, as they say. I’ve been in various jobs around the company for about 20 years before becoming production manager 7 years ago.</a:t>
            </a:r>
          </a:p>
          <a:p>
            <a:r>
              <a:rPr lang="en-US" sz="1200" b="0" i="0" kern="1200" dirty="0">
                <a:solidFill>
                  <a:schemeClr val="tx1"/>
                </a:solidFill>
                <a:effectLst/>
                <a:latin typeface="+mn-lt"/>
                <a:ea typeface="+mn-ea"/>
                <a:cs typeface="+mn-cs"/>
              </a:rPr>
              <a:t>It’s our job to make money but it goes beyond that. We really want to deliver a quality product and meet payroll and expenses at the same time. I like to know we’ve given the customer something that meets their expectations and delivered it when we said we would. It’s my job to keep communication flowing up and down the line. I also think it’s vital to keep morale up for the machine operators. You’ll probably think this is beside the point but I feel we need to drive a profit, keep the customers satisfied, and be ethical in how we treat our own people as well as our customers.</a:t>
            </a:r>
          </a:p>
          <a:p>
            <a:r>
              <a:rPr lang="en-US" sz="1200" b="0" i="0" kern="1200" dirty="0">
                <a:solidFill>
                  <a:schemeClr val="tx1"/>
                </a:solidFill>
                <a:effectLst/>
                <a:latin typeface="+mn-lt"/>
                <a:ea typeface="+mn-ea"/>
                <a:cs typeface="+mn-cs"/>
              </a:rPr>
              <a:t>I answer a lot of different types of e-mail even though I try to get most of it first thing in the morning. Most are from Sales wanting to know the status of an order. Some come from Quality about failed product. I’ll get a notice that we’re certified for a product. IT also sends reports I’m trying to get them to pull from the system. We have a lot of customization and it’s a pretty home-grown system so it’s not always very easy.</a:t>
            </a:r>
          </a:p>
          <a:p>
            <a:r>
              <a:rPr lang="en-US" sz="1200" b="0" i="0" kern="1200" dirty="0">
                <a:solidFill>
                  <a:schemeClr val="tx1"/>
                </a:solidFill>
                <a:effectLst/>
                <a:latin typeface="+mn-lt"/>
                <a:ea typeface="+mn-ea"/>
                <a:cs typeface="+mn-cs"/>
              </a:rPr>
              <a:t>Most of my problems are repetitive. They happen all day, every day, and repeatedly. I’m constantly overseeing how the leads are updating the schedule to try to figure out how well we’re doing. Personnel issues never end. There’s just always something to do in that area. I do as much face-to-face resolution as possible and walk the floor frequently. Guys aren’t always comfortable coming to your office so you have to go to them.</a:t>
            </a:r>
          </a:p>
          <a:p>
            <a:r>
              <a:rPr lang="en-US" sz="1200" b="0" i="0" kern="1200" dirty="0">
                <a:solidFill>
                  <a:schemeClr val="tx1"/>
                </a:solidFill>
                <a:effectLst/>
                <a:latin typeface="+mn-lt"/>
                <a:ea typeface="+mn-ea"/>
                <a:cs typeface="+mn-cs"/>
              </a:rPr>
              <a:t>Some of our business is make-to-stock so you can imagine I spend a lot of my time tracking max and min levels against monthly demand and looking at daily levels. We’re trying to implement a system for getting workers to track their hours and look at labor and cost but we’re not really there yet.</a:t>
            </a:r>
          </a:p>
          <a:p>
            <a:r>
              <a:rPr lang="en-US" sz="1200" b="0" i="0" kern="1200" dirty="0">
                <a:solidFill>
                  <a:schemeClr val="tx1"/>
                </a:solidFill>
                <a:effectLst/>
                <a:latin typeface="+mn-lt"/>
                <a:ea typeface="+mn-ea"/>
                <a:cs typeface="+mn-cs"/>
              </a:rPr>
              <a:t>I spend a lot of time talking with vendors and we have an overseas agent I’m in constant communication with as well. He’s in an office in Asia and handles several manufacturers so, luckily, we don’t have to do that.</a:t>
            </a:r>
          </a:p>
          <a:p>
            <a:r>
              <a:rPr lang="en-US" sz="1200" b="0" i="0" kern="1200" dirty="0">
                <a:solidFill>
                  <a:schemeClr val="tx1"/>
                </a:solidFill>
                <a:effectLst/>
                <a:latin typeface="+mn-lt"/>
                <a:ea typeface="+mn-ea"/>
                <a:cs typeface="+mn-cs"/>
              </a:rPr>
              <a:t>We have a whole process for producing an annual Sales forecast and I hate it. I wish I could simply pull it from the system, but we have to put budget and actuals and history and Asian flow and trade show feedback and all kinds of junk into an Excel spreadsheet. It’s a real pain.</a:t>
            </a:r>
          </a:p>
          <a:p>
            <a:r>
              <a:rPr lang="en-US" sz="1200" b="0" i="0" kern="1200" dirty="0">
                <a:solidFill>
                  <a:schemeClr val="tx1"/>
                </a:solidFill>
                <a:effectLst/>
                <a:latin typeface="+mn-lt"/>
                <a:ea typeface="+mn-ea"/>
                <a:cs typeface="+mn-cs"/>
              </a:rPr>
              <a:t>I always use the phone to get things done when I need to talk to an individual, but if you need to send a message or some documentation to the group as a whole, you can’t beat e-mail.</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Maintain product quality and deliver on time to grow the company and drive profit</a:t>
            </a:r>
          </a:p>
          <a:p>
            <a:r>
              <a:rPr lang="en-US" sz="1200" b="0" i="0" kern="1200" dirty="0">
                <a:solidFill>
                  <a:schemeClr val="tx1"/>
                </a:solidFill>
                <a:effectLst/>
                <a:latin typeface="+mn-lt"/>
                <a:ea typeface="+mn-ea"/>
                <a:cs typeface="+mn-cs"/>
              </a:rPr>
              <a:t>Be ethical, responsible, and communicate well with our workers and our customers</a:t>
            </a:r>
          </a:p>
          <a:p>
            <a:r>
              <a:rPr lang="en-US" sz="1200" b="0" i="0" kern="1200" dirty="0">
                <a:solidFill>
                  <a:schemeClr val="tx1"/>
                </a:solidFill>
                <a:effectLst/>
                <a:latin typeface="+mn-lt"/>
                <a:ea typeface="+mn-ea"/>
                <a:cs typeface="+mn-cs"/>
              </a:rPr>
              <a:t>Be forward thinking and use the technology available to us</a:t>
            </a:r>
          </a:p>
          <a:p>
            <a:r>
              <a:rPr lang="en-US" sz="1200" b="0" i="0" kern="1200" dirty="0">
                <a:solidFill>
                  <a:schemeClr val="tx1"/>
                </a:solidFill>
                <a:effectLst/>
                <a:latin typeface="+mn-lt"/>
                <a:ea typeface="+mn-ea"/>
                <a:cs typeface="+mn-cs"/>
              </a:rPr>
              <a:t>Meet payroll and expenses</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Oversee production of goods</a:t>
            </a:r>
          </a:p>
          <a:p>
            <a:r>
              <a:rPr lang="en-US" sz="1200" b="0" i="0" kern="1200" dirty="0">
                <a:solidFill>
                  <a:schemeClr val="tx1"/>
                </a:solidFill>
                <a:effectLst/>
                <a:latin typeface="+mn-lt"/>
                <a:ea typeface="+mn-ea"/>
                <a:cs typeface="+mn-cs"/>
              </a:rPr>
              <a:t>Review a report on how much volume was produced the preceding day</a:t>
            </a:r>
          </a:p>
          <a:p>
            <a:r>
              <a:rPr lang="en-US" sz="1200" b="0" i="0" kern="1200" dirty="0">
                <a:solidFill>
                  <a:schemeClr val="tx1"/>
                </a:solidFill>
                <a:effectLst/>
                <a:latin typeface="+mn-lt"/>
                <a:ea typeface="+mn-ea"/>
                <a:cs typeface="+mn-cs"/>
              </a:rPr>
              <a:t>Run a shortages reports</a:t>
            </a:r>
          </a:p>
          <a:p>
            <a:r>
              <a:rPr lang="en-US" sz="1200" b="0" i="0" kern="1200" dirty="0">
                <a:solidFill>
                  <a:schemeClr val="tx1"/>
                </a:solidFill>
                <a:effectLst/>
                <a:latin typeface="+mn-lt"/>
                <a:ea typeface="+mn-ea"/>
                <a:cs typeface="+mn-cs"/>
              </a:rPr>
              <a:t>Determine whether actual hours worked are exceeding projected hours at order or project level</a:t>
            </a:r>
          </a:p>
          <a:p>
            <a:r>
              <a:rPr lang="en-US" sz="1200" b="0" i="0" kern="1200" dirty="0">
                <a:solidFill>
                  <a:schemeClr val="tx1"/>
                </a:solidFill>
                <a:effectLst/>
                <a:latin typeface="+mn-lt"/>
                <a:ea typeface="+mn-ea"/>
                <a:cs typeface="+mn-cs"/>
              </a:rPr>
              <a:t>Communicate discrepancies between the original quote and projected actual time</a:t>
            </a:r>
          </a:p>
          <a:p>
            <a:r>
              <a:rPr lang="en-US" sz="1200" b="0" i="0" kern="1200" dirty="0">
                <a:solidFill>
                  <a:schemeClr val="tx1"/>
                </a:solidFill>
                <a:effectLst/>
                <a:latin typeface="+mn-lt"/>
                <a:ea typeface="+mn-ea"/>
                <a:cs typeface="+mn-cs"/>
              </a:rPr>
              <a:t>Meet weekly with company’s senior managers to re-prioritize jobs</a:t>
            </a:r>
          </a:p>
          <a:p>
            <a:r>
              <a:rPr lang="en-US" sz="1200" b="0" i="0" kern="1200" dirty="0">
                <a:solidFill>
                  <a:schemeClr val="tx1"/>
                </a:solidFill>
                <a:effectLst/>
                <a:latin typeface="+mn-lt"/>
                <a:ea typeface="+mn-ea"/>
                <a:cs typeface="+mn-cs"/>
              </a:rPr>
              <a:t>Train supervisors in new procedures</a:t>
            </a:r>
          </a:p>
          <a:p>
            <a:r>
              <a:rPr lang="en-US" sz="1200" b="0" i="0" kern="1200" dirty="0">
                <a:solidFill>
                  <a:schemeClr val="tx1"/>
                </a:solidFill>
                <a:effectLst/>
                <a:latin typeface="+mn-lt"/>
                <a:ea typeface="+mn-ea"/>
                <a:cs typeface="+mn-cs"/>
              </a:rPr>
              <a:t>Negotiate salary and bonus levels</a:t>
            </a:r>
          </a:p>
          <a:p>
            <a:r>
              <a:rPr lang="en-US" sz="1200" b="0" i="0" kern="1200" dirty="0">
                <a:solidFill>
                  <a:schemeClr val="tx1"/>
                </a:solidFill>
                <a:effectLst/>
                <a:latin typeface="+mn-lt"/>
                <a:ea typeface="+mn-ea"/>
                <a:cs typeface="+mn-cs"/>
              </a:rPr>
              <a:t>Train supervisors in the ERP system</a:t>
            </a:r>
          </a:p>
          <a:p>
            <a:r>
              <a:rPr lang="en-US" sz="1200" b="0" i="0" kern="1200" dirty="0">
                <a:solidFill>
                  <a:schemeClr val="tx1"/>
                </a:solidFill>
                <a:effectLst/>
                <a:latin typeface="+mn-lt"/>
                <a:ea typeface="+mn-ea"/>
                <a:cs typeface="+mn-cs"/>
              </a:rPr>
              <a:t>Halt existing jobs and replace with expedited job orders</a:t>
            </a:r>
          </a:p>
          <a:p>
            <a:r>
              <a:rPr lang="en-US" sz="1200" b="0" i="0" kern="1200" dirty="0">
                <a:solidFill>
                  <a:schemeClr val="tx1"/>
                </a:solidFill>
                <a:effectLst/>
                <a:latin typeface="+mn-lt"/>
                <a:ea typeface="+mn-ea"/>
                <a:cs typeface="+mn-cs"/>
              </a:rPr>
              <a:t>Review supervisor's updates for the number of hours required to do job</a:t>
            </a:r>
          </a:p>
          <a:p>
            <a:r>
              <a:rPr lang="en-US" sz="1200" b="0" i="0" kern="1200" dirty="0">
                <a:solidFill>
                  <a:schemeClr val="tx1"/>
                </a:solidFill>
                <a:effectLst/>
                <a:latin typeface="+mn-lt"/>
                <a:ea typeface="+mn-ea"/>
                <a:cs typeface="+mn-cs"/>
              </a:rPr>
              <a:t>Ensure discipline for information entered on the work-order</a:t>
            </a:r>
          </a:p>
          <a:p>
            <a:r>
              <a:rPr lang="en-US" sz="1200" b="0" i="0" kern="1200" dirty="0">
                <a:solidFill>
                  <a:schemeClr val="tx1"/>
                </a:solidFill>
                <a:effectLst/>
                <a:latin typeface="+mn-lt"/>
                <a:ea typeface="+mn-ea"/>
                <a:cs typeface="+mn-cs"/>
              </a:rPr>
              <a:t>Obtain feedback from machine operators about equipment-related needs and problems</a:t>
            </a:r>
          </a:p>
          <a:p>
            <a:r>
              <a:rPr lang="en-US" sz="1200" b="0" i="0" kern="1200" dirty="0">
                <a:solidFill>
                  <a:schemeClr val="tx1"/>
                </a:solidFill>
                <a:effectLst/>
                <a:latin typeface="+mn-lt"/>
                <a:ea typeface="+mn-ea"/>
                <a:cs typeface="+mn-cs"/>
              </a:rPr>
              <a:t>Respond to Sales’ request for the status of an order</a:t>
            </a:r>
          </a:p>
          <a:p>
            <a:r>
              <a:rPr lang="en-US" sz="1200" b="0" i="0" kern="1200" dirty="0">
                <a:solidFill>
                  <a:schemeClr val="tx1"/>
                </a:solidFill>
                <a:effectLst/>
                <a:latin typeface="+mn-lt"/>
                <a:ea typeface="+mn-ea"/>
                <a:cs typeface="+mn-cs"/>
              </a:rPr>
              <a:t>Analyze job requirements and draft a proposal</a:t>
            </a:r>
          </a:p>
          <a:p>
            <a:r>
              <a:rPr lang="en-US" sz="1200" b="0" i="0" kern="1200" dirty="0">
                <a:solidFill>
                  <a:schemeClr val="tx1"/>
                </a:solidFill>
                <a:effectLst/>
                <a:latin typeface="+mn-lt"/>
                <a:ea typeface="+mn-ea"/>
                <a:cs typeface="+mn-cs"/>
              </a:rPr>
              <a:t>Stay current with the status of every job</a:t>
            </a:r>
          </a:p>
          <a:p>
            <a:r>
              <a:rPr lang="en-US" sz="1200" b="0" i="0" kern="1200" dirty="0">
                <a:solidFill>
                  <a:schemeClr val="tx1"/>
                </a:solidFill>
                <a:effectLst/>
                <a:latin typeface="+mn-lt"/>
                <a:ea typeface="+mn-ea"/>
                <a:cs typeface="+mn-cs"/>
              </a:rPr>
              <a:t>Check job dates and difficulty to determine which jobs to work on</a:t>
            </a:r>
          </a:p>
          <a:p>
            <a:r>
              <a:rPr lang="en-US" sz="1200" b="0" i="0" kern="1200" dirty="0">
                <a:solidFill>
                  <a:schemeClr val="tx1"/>
                </a:solidFill>
                <a:effectLst/>
                <a:latin typeface="+mn-lt"/>
                <a:ea typeface="+mn-ea"/>
                <a:cs typeface="+mn-cs"/>
              </a:rPr>
              <a:t>Respond to Quality Control about items that are defective or delayed</a:t>
            </a:r>
          </a:p>
          <a:p>
            <a:r>
              <a:rPr lang="en-US" sz="1200" b="0" i="0" kern="1200" dirty="0">
                <a:solidFill>
                  <a:schemeClr val="tx1"/>
                </a:solidFill>
                <a:effectLst/>
                <a:latin typeface="+mn-lt"/>
                <a:ea typeface="+mn-ea"/>
                <a:cs typeface="+mn-cs"/>
              </a:rPr>
              <a:t>Review equipment needs, repairs, and expenditures with other senior managers</a:t>
            </a:r>
          </a:p>
          <a:p>
            <a:r>
              <a:rPr lang="en-US" sz="1200" b="0" i="0" kern="1200" dirty="0">
                <a:solidFill>
                  <a:schemeClr val="tx1"/>
                </a:solidFill>
                <a:effectLst/>
                <a:latin typeface="+mn-lt"/>
                <a:ea typeface="+mn-ea"/>
                <a:cs typeface="+mn-cs"/>
              </a:rPr>
              <a:t>Inform production employees about the customer's job requirements</a:t>
            </a:r>
          </a:p>
          <a:p>
            <a:r>
              <a:rPr lang="en-US" sz="1200" b="0" i="0" kern="1200" dirty="0">
                <a:solidFill>
                  <a:schemeClr val="tx1"/>
                </a:solidFill>
                <a:effectLst/>
                <a:latin typeface="+mn-lt"/>
                <a:ea typeface="+mn-ea"/>
                <a:cs typeface="+mn-cs"/>
              </a:rPr>
              <a:t>Walk the production floor</a:t>
            </a:r>
          </a:p>
          <a:p>
            <a:r>
              <a:rPr lang="en-US" sz="1200" b="0" i="0" kern="1200" dirty="0">
                <a:solidFill>
                  <a:schemeClr val="tx1"/>
                </a:solidFill>
                <a:effectLst/>
                <a:latin typeface="+mn-lt"/>
                <a:ea typeface="+mn-ea"/>
                <a:cs typeface="+mn-cs"/>
              </a:rPr>
              <a:t>Keep up worker's morale</a:t>
            </a:r>
          </a:p>
          <a:p>
            <a:r>
              <a:rPr lang="en-US" sz="1200" b="0" i="0" kern="1200" dirty="0">
                <a:solidFill>
                  <a:schemeClr val="tx1"/>
                </a:solidFill>
                <a:effectLst/>
                <a:latin typeface="+mn-lt"/>
                <a:ea typeface="+mn-ea"/>
                <a:cs typeface="+mn-cs"/>
              </a:rPr>
              <a:t>Hire and fire employees</a:t>
            </a:r>
          </a:p>
          <a:p>
            <a:r>
              <a:rPr lang="en-US" sz="1200" b="0" i="0" kern="1200" dirty="0">
                <a:solidFill>
                  <a:schemeClr val="tx1"/>
                </a:solidFill>
                <a:effectLst/>
                <a:latin typeface="+mn-lt"/>
                <a:ea typeface="+mn-ea"/>
                <a:cs typeface="+mn-cs"/>
              </a:rPr>
              <a:t>Write a long-term scrap minimization plan</a:t>
            </a:r>
          </a:p>
          <a:p>
            <a:r>
              <a:rPr lang="en-US" sz="1200" b="0" i="0" kern="1200" dirty="0">
                <a:solidFill>
                  <a:schemeClr val="tx1"/>
                </a:solidFill>
                <a:effectLst/>
                <a:latin typeface="+mn-lt"/>
                <a:ea typeface="+mn-ea"/>
                <a:cs typeface="+mn-cs"/>
              </a:rPr>
              <a:t>Roles</a:t>
            </a:r>
          </a:p>
          <a:p>
            <a:r>
              <a:rPr lang="en-US" sz="1200" b="0" i="0" kern="1200" dirty="0">
                <a:solidFill>
                  <a:schemeClr val="tx1"/>
                </a:solidFill>
                <a:effectLst/>
                <a:latin typeface="+mn-lt"/>
                <a:ea typeface="+mn-ea"/>
                <a:cs typeface="+mn-cs"/>
              </a:rPr>
              <a:t>Quality Controller</a:t>
            </a:r>
          </a:p>
          <a:p>
            <a:r>
              <a:rPr lang="en-US" sz="1200" b="0" i="0" kern="1200" dirty="0">
                <a:solidFill>
                  <a:schemeClr val="tx1"/>
                </a:solidFill>
                <a:effectLst/>
                <a:latin typeface="+mn-lt"/>
                <a:ea typeface="+mn-ea"/>
                <a:cs typeface="+mn-cs"/>
              </a:rPr>
              <a:t>Scrutineer</a:t>
            </a:r>
          </a:p>
          <a:p>
            <a:r>
              <a:rPr lang="en-US" sz="1200" b="0" i="0" kern="1200" dirty="0">
                <a:solidFill>
                  <a:schemeClr val="tx1"/>
                </a:solidFill>
                <a:effectLst/>
                <a:latin typeface="+mn-lt"/>
                <a:ea typeface="+mn-ea"/>
                <a:cs typeface="+mn-cs"/>
              </a:rPr>
              <a:t>Status-checker</a:t>
            </a:r>
          </a:p>
          <a:p>
            <a:r>
              <a:rPr lang="en-US" sz="1200" b="0" i="0" kern="1200" dirty="0">
                <a:solidFill>
                  <a:schemeClr val="tx1"/>
                </a:solidFill>
                <a:effectLst/>
                <a:latin typeface="+mn-lt"/>
                <a:ea typeface="+mn-ea"/>
                <a:cs typeface="+mn-cs"/>
              </a:rPr>
              <a:t>Quoter</a:t>
            </a:r>
          </a:p>
          <a:p>
            <a:r>
              <a:rPr lang="en-US" sz="1200" b="0" i="0" kern="1200" dirty="0" err="1">
                <a:solidFill>
                  <a:schemeClr val="tx1"/>
                </a:solidFill>
                <a:effectLst/>
                <a:latin typeface="+mn-lt"/>
                <a:ea typeface="+mn-ea"/>
                <a:cs typeface="+mn-cs"/>
              </a:rPr>
              <a:t>Meeter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Personnel Manager</a:t>
            </a:r>
          </a:p>
          <a:p>
            <a:r>
              <a:rPr lang="en-US" sz="1200" b="0" i="0" kern="1200" dirty="0">
                <a:solidFill>
                  <a:schemeClr val="tx1"/>
                </a:solidFill>
                <a:effectLst/>
                <a:latin typeface="+mn-lt"/>
                <a:ea typeface="+mn-ea"/>
                <a:cs typeface="+mn-cs"/>
              </a:rPr>
              <a:t>Resolution-seeker</a:t>
            </a:r>
          </a:p>
          <a:p>
            <a:r>
              <a:rPr lang="en-US" sz="1200" b="0" i="0" kern="1200" dirty="0">
                <a:solidFill>
                  <a:schemeClr val="tx1"/>
                </a:solidFill>
                <a:effectLst/>
                <a:latin typeface="+mn-lt"/>
                <a:ea typeface="+mn-ea"/>
                <a:cs typeface="+mn-cs"/>
              </a:rPr>
              <a:t>Fielder</a:t>
            </a:r>
          </a:p>
          <a:p>
            <a:r>
              <a:rPr lang="en-US" sz="1200" b="0" i="0" kern="1200" dirty="0">
                <a:solidFill>
                  <a:schemeClr val="tx1"/>
                </a:solidFill>
                <a:effectLst/>
                <a:latin typeface="+mn-lt"/>
                <a:ea typeface="+mn-ea"/>
                <a:cs typeface="+mn-cs"/>
              </a:rPr>
              <a:t>Procedures Initiator</a:t>
            </a:r>
          </a:p>
          <a:p>
            <a:r>
              <a:rPr lang="en-US" sz="1200" b="0" i="0" kern="1200" dirty="0">
                <a:solidFill>
                  <a:schemeClr val="tx1"/>
                </a:solidFill>
                <a:effectLst/>
                <a:latin typeface="+mn-lt"/>
                <a:ea typeface="+mn-ea"/>
                <a:cs typeface="+mn-cs"/>
              </a:rPr>
              <a:t>Sentinel</a:t>
            </a:r>
          </a:p>
          <a:p>
            <a:r>
              <a:rPr lang="en-US" sz="1200" b="0" i="0" kern="1200" dirty="0">
                <a:solidFill>
                  <a:schemeClr val="tx1"/>
                </a:solidFill>
                <a:effectLst/>
                <a:latin typeface="+mn-lt"/>
                <a:ea typeface="+mn-ea"/>
                <a:cs typeface="+mn-cs"/>
              </a:rPr>
              <a:t>Report Generator</a:t>
            </a:r>
          </a:p>
          <a:p>
            <a:r>
              <a:rPr lang="en-US" sz="1200" b="0" i="0" kern="1200" dirty="0">
                <a:solidFill>
                  <a:schemeClr val="tx1"/>
                </a:solidFill>
                <a:effectLst/>
                <a:latin typeface="+mn-lt"/>
                <a:ea typeface="+mn-ea"/>
                <a:cs typeface="+mn-cs"/>
              </a:rPr>
              <a:t>Anticipator</a:t>
            </a:r>
          </a:p>
          <a:p>
            <a:r>
              <a:rPr lang="en-US" sz="1200" b="0" i="0" kern="1200" dirty="0" err="1">
                <a:solidFill>
                  <a:schemeClr val="tx1"/>
                </a:solidFill>
                <a:effectLst/>
                <a:latin typeface="+mn-lt"/>
                <a:ea typeface="+mn-ea"/>
                <a:cs typeface="+mn-cs"/>
              </a:rPr>
              <a:t>Capitol</a:t>
            </a:r>
            <a:r>
              <a:rPr lang="en-US" sz="1200" b="0" i="0" kern="1200" dirty="0">
                <a:solidFill>
                  <a:schemeClr val="tx1"/>
                </a:solidFill>
                <a:effectLst/>
                <a:latin typeface="+mn-lt"/>
                <a:ea typeface="+mn-ea"/>
                <a:cs typeface="+mn-cs"/>
              </a:rPr>
              <a:t> Equipment Manager</a:t>
            </a:r>
          </a:p>
          <a:p>
            <a:r>
              <a:rPr lang="en-US" sz="1200" b="0" i="0" kern="1200" dirty="0">
                <a:solidFill>
                  <a:schemeClr val="tx1"/>
                </a:solidFill>
                <a:effectLst/>
                <a:latin typeface="+mn-lt"/>
                <a:ea typeface="+mn-ea"/>
                <a:cs typeface="+mn-cs"/>
              </a:rPr>
              <a:t>Budget Overseer</a:t>
            </a:r>
          </a:p>
          <a:p>
            <a:r>
              <a:rPr lang="en-US" sz="1200" b="0" i="0" kern="1200" dirty="0">
                <a:solidFill>
                  <a:schemeClr val="tx1"/>
                </a:solidFill>
                <a:effectLst/>
                <a:latin typeface="+mn-lt"/>
                <a:ea typeface="+mn-ea"/>
                <a:cs typeface="+mn-cs"/>
              </a:rPr>
              <a:t>Complier</a:t>
            </a:r>
          </a:p>
          <a:p>
            <a:r>
              <a:rPr lang="en-US" sz="1200" b="0" i="0" kern="1200" dirty="0">
                <a:solidFill>
                  <a:schemeClr val="tx1"/>
                </a:solidFill>
                <a:effectLst/>
                <a:latin typeface="+mn-lt"/>
                <a:ea typeface="+mn-ea"/>
                <a:cs typeface="+mn-cs"/>
              </a:rPr>
              <a:t>Cost-controller</a:t>
            </a:r>
          </a:p>
          <a:p>
            <a:r>
              <a:rPr lang="en-US" sz="1200" b="0" i="0" kern="1200" dirty="0">
                <a:solidFill>
                  <a:schemeClr val="tx1"/>
                </a:solidFill>
                <a:effectLst/>
                <a:latin typeface="+mn-lt"/>
                <a:ea typeface="+mn-ea"/>
                <a:cs typeface="+mn-cs"/>
              </a:rPr>
              <a:t>Persona variables</a:t>
            </a:r>
          </a:p>
          <a:p>
            <a:r>
              <a:rPr lang="en-US" sz="1200" b="0" i="0" kern="1200" dirty="0">
                <a:solidFill>
                  <a:schemeClr val="tx1"/>
                </a:solidFill>
                <a:effectLst/>
                <a:latin typeface="+mn-lt"/>
                <a:ea typeface="+mn-ea"/>
                <a:cs typeface="+mn-cs"/>
              </a:rPr>
              <a:t>In a smaller and less complex operations department, Tony may be doing shop floor supervising, production planning, inventory management and some purchasing and procurement tasks</a:t>
            </a:r>
          </a:p>
          <a:p>
            <a:r>
              <a:rPr lang="en-US" sz="1200" b="0" i="0" kern="1200" dirty="0">
                <a:solidFill>
                  <a:schemeClr val="tx1"/>
                </a:solidFill>
                <a:effectLst/>
                <a:latin typeface="+mn-lt"/>
                <a:ea typeface="+mn-ea"/>
                <a:cs typeface="+mn-cs"/>
              </a:rPr>
              <a:t>In a larger operations department, where the roles become more specialized, these tasks will be taken on by others, like Lars, Eduardo, Karl, and Alicia and Inga, respectively. See these personas to get information about shop floor supervising, production planning, inventory management, and purchasing</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Production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Goals and Associated Roles</a:t>
            </a:r>
          </a:p>
          <a:p>
            <a:r>
              <a:rPr lang="en-US" sz="1200" b="0" i="0" kern="1200" dirty="0">
                <a:solidFill>
                  <a:schemeClr val="tx1"/>
                </a:solidFill>
                <a:effectLst/>
                <a:latin typeface="+mn-lt"/>
                <a:ea typeface="+mn-ea"/>
                <a:cs typeface="+mn-cs"/>
              </a:rPr>
              <a:t>Business Goal #1: Maintain product quality and deliver on time to grow the company and drive profit</a:t>
            </a:r>
          </a:p>
          <a:p>
            <a:r>
              <a:rPr lang="en-US" sz="1200" b="1" i="0" kern="1200" dirty="0">
                <a:solidFill>
                  <a:schemeClr val="tx1"/>
                </a:solidFill>
                <a:effectLst/>
                <a:latin typeface="+mn-lt"/>
                <a:ea typeface="+mn-ea"/>
                <a:cs typeface="+mn-cs"/>
              </a:rPr>
              <a:t>Quality Controller</a:t>
            </a:r>
          </a:p>
          <a:p>
            <a:r>
              <a:rPr lang="en-US" sz="1200" b="0" i="0" kern="1200" dirty="0">
                <a:solidFill>
                  <a:schemeClr val="tx1"/>
                </a:solidFill>
                <a:effectLst/>
                <a:latin typeface="+mn-lt"/>
                <a:ea typeface="+mn-ea"/>
                <a:cs typeface="+mn-cs"/>
              </a:rPr>
              <a:t>I ensure the quality of data in the work order system by monitoring data put into the system by employees</a:t>
            </a:r>
          </a:p>
          <a:p>
            <a:r>
              <a:rPr lang="en-US" sz="1200" b="0" i="0" kern="1200" dirty="0">
                <a:solidFill>
                  <a:schemeClr val="tx1"/>
                </a:solidFill>
                <a:effectLst/>
                <a:latin typeface="+mn-lt"/>
                <a:ea typeface="+mn-ea"/>
                <a:cs typeface="+mn-cs"/>
              </a:rPr>
              <a:t>I work with Quality Control to address why items have failed, are delayed, or stuck in another department and take action</a:t>
            </a:r>
          </a:p>
          <a:p>
            <a:r>
              <a:rPr lang="en-US" sz="1200" b="1" i="0" kern="1200" dirty="0">
                <a:solidFill>
                  <a:schemeClr val="tx1"/>
                </a:solidFill>
                <a:effectLst/>
                <a:latin typeface="+mn-lt"/>
                <a:ea typeface="+mn-ea"/>
                <a:cs typeface="+mn-cs"/>
              </a:rPr>
              <a:t>Scrutineer</a:t>
            </a:r>
          </a:p>
          <a:p>
            <a:r>
              <a:rPr lang="en-US" sz="1200" b="0" i="0" kern="1200" dirty="0">
                <a:solidFill>
                  <a:schemeClr val="tx1"/>
                </a:solidFill>
                <a:effectLst/>
                <a:latin typeface="+mn-lt"/>
                <a:ea typeface="+mn-ea"/>
                <a:cs typeface="+mn-cs"/>
              </a:rPr>
              <a:t>Carefully studying reports for any potential problems</a:t>
            </a:r>
          </a:p>
          <a:p>
            <a:r>
              <a:rPr lang="en-US" sz="1200" b="0" i="0" kern="1200" dirty="0">
                <a:solidFill>
                  <a:schemeClr val="tx1"/>
                </a:solidFill>
                <a:effectLst/>
                <a:latin typeface="+mn-lt"/>
                <a:ea typeface="+mn-ea"/>
                <a:cs typeface="+mn-cs"/>
              </a:rPr>
              <a:t>I provide input to monthly min/max inventory level estimates by reviewing daily reports on inventory levels</a:t>
            </a:r>
          </a:p>
          <a:p>
            <a:r>
              <a:rPr lang="en-US" sz="1200" b="1" i="0" kern="1200" dirty="0">
                <a:solidFill>
                  <a:schemeClr val="tx1"/>
                </a:solidFill>
                <a:effectLst/>
                <a:latin typeface="+mn-lt"/>
                <a:ea typeface="+mn-ea"/>
                <a:cs typeface="+mn-cs"/>
              </a:rPr>
              <a:t>Quoter</a:t>
            </a:r>
          </a:p>
          <a:p>
            <a:r>
              <a:rPr lang="en-US" sz="1200" b="0" i="0" kern="1200" dirty="0">
                <a:solidFill>
                  <a:schemeClr val="tx1"/>
                </a:solidFill>
                <a:effectLst/>
                <a:latin typeface="+mn-lt"/>
                <a:ea typeface="+mn-ea"/>
                <a:cs typeface="+mn-cs"/>
              </a:rPr>
              <a:t>Handling many aspects of giving a customer or sales a quote for assembled or produced goods</a:t>
            </a:r>
          </a:p>
          <a:p>
            <a:r>
              <a:rPr lang="en-US" sz="1200" b="0" i="0" kern="1200" dirty="0">
                <a:solidFill>
                  <a:schemeClr val="tx1"/>
                </a:solidFill>
                <a:effectLst/>
                <a:latin typeface="+mn-lt"/>
                <a:ea typeface="+mn-ea"/>
                <a:cs typeface="+mn-cs"/>
              </a:rPr>
              <a:t>I incorporate information provided by supervisors about the amount of time required for job into the master file</a:t>
            </a:r>
          </a:p>
          <a:p>
            <a:r>
              <a:rPr lang="en-US" sz="1200" b="0" i="0" kern="1200" dirty="0">
                <a:solidFill>
                  <a:schemeClr val="tx1"/>
                </a:solidFill>
                <a:effectLst/>
                <a:latin typeface="+mn-lt"/>
                <a:ea typeface="+mn-ea"/>
                <a:cs typeface="+mn-cs"/>
              </a:rPr>
              <a:t>I negotiate with suppliers (or get purchasing to do it) to determine pricing, missed delivery dates, and quality</a:t>
            </a:r>
          </a:p>
          <a:p>
            <a:r>
              <a:rPr lang="en-US" sz="1200" b="0" i="0" kern="1200" dirty="0">
                <a:solidFill>
                  <a:schemeClr val="tx1"/>
                </a:solidFill>
                <a:effectLst/>
                <a:latin typeface="+mn-lt"/>
                <a:ea typeface="+mn-ea"/>
                <a:cs typeface="+mn-cs"/>
              </a:rPr>
              <a:t>I might manage negotiations with international suppliers through on-going communications with overseas buyers</a:t>
            </a:r>
          </a:p>
          <a:p>
            <a:r>
              <a:rPr lang="en-US" sz="1200" b="0" i="0" kern="1200" dirty="0">
                <a:solidFill>
                  <a:schemeClr val="tx1"/>
                </a:solidFill>
                <a:effectLst/>
                <a:latin typeface="+mn-lt"/>
                <a:ea typeface="+mn-ea"/>
                <a:cs typeface="+mn-cs"/>
              </a:rPr>
              <a:t>I quote labor and time needed to complete a job</a:t>
            </a:r>
          </a:p>
          <a:p>
            <a:r>
              <a:rPr lang="en-US" sz="1200" b="1" i="0" kern="1200" dirty="0">
                <a:solidFill>
                  <a:schemeClr val="tx1"/>
                </a:solidFill>
                <a:effectLst/>
                <a:latin typeface="+mn-lt"/>
                <a:ea typeface="+mn-ea"/>
                <a:cs typeface="+mn-cs"/>
              </a:rPr>
              <a:t>Customer Service Provider</a:t>
            </a:r>
          </a:p>
          <a:p>
            <a:r>
              <a:rPr lang="en-US" sz="1200" b="0" i="0" kern="1200" dirty="0">
                <a:solidFill>
                  <a:schemeClr val="tx1"/>
                </a:solidFill>
                <a:effectLst/>
                <a:latin typeface="+mn-lt"/>
                <a:ea typeface="+mn-ea"/>
                <a:cs typeface="+mn-cs"/>
              </a:rPr>
              <a:t>Meeting the specific or general needs of the customer</a:t>
            </a:r>
          </a:p>
          <a:p>
            <a:r>
              <a:rPr lang="en-US" sz="1200" b="0" i="0" kern="1200" dirty="0">
                <a:solidFill>
                  <a:schemeClr val="tx1"/>
                </a:solidFill>
                <a:effectLst/>
                <a:latin typeface="+mn-lt"/>
                <a:ea typeface="+mn-ea"/>
                <a:cs typeface="+mn-cs"/>
              </a:rPr>
              <a:t>I educate new employees to customer preferences and peculiarities related to production of goods</a:t>
            </a:r>
          </a:p>
          <a:p>
            <a:r>
              <a:rPr lang="en-US" sz="1200" b="0" i="0" kern="1200" dirty="0">
                <a:solidFill>
                  <a:schemeClr val="tx1"/>
                </a:solidFill>
                <a:effectLst/>
                <a:latin typeface="+mn-lt"/>
                <a:ea typeface="+mn-ea"/>
                <a:cs typeface="+mn-cs"/>
              </a:rPr>
              <a:t>I process e-mail requests from sales for the status of orders</a:t>
            </a:r>
          </a:p>
          <a:p>
            <a:r>
              <a:rPr lang="en-US" sz="1200" b="1" i="0" kern="1200" dirty="0">
                <a:solidFill>
                  <a:schemeClr val="tx1"/>
                </a:solidFill>
                <a:effectLst/>
                <a:latin typeface="+mn-lt"/>
                <a:ea typeface="+mn-ea"/>
                <a:cs typeface="+mn-cs"/>
              </a:rPr>
              <a:t>Status-checker</a:t>
            </a:r>
          </a:p>
          <a:p>
            <a:r>
              <a:rPr lang="en-US" sz="1200" b="0" i="0" kern="1200" dirty="0">
                <a:solidFill>
                  <a:schemeClr val="tx1"/>
                </a:solidFill>
                <a:effectLst/>
                <a:latin typeface="+mn-lt"/>
                <a:ea typeface="+mn-ea"/>
                <a:cs typeface="+mn-cs"/>
              </a:rPr>
              <a:t>Checking on the status of an order at any point during order fulfillment</a:t>
            </a:r>
          </a:p>
          <a:p>
            <a:r>
              <a:rPr lang="en-US" sz="1200" b="0" i="0" kern="1200" dirty="0">
                <a:solidFill>
                  <a:schemeClr val="tx1"/>
                </a:solidFill>
                <a:effectLst/>
                <a:latin typeface="+mn-lt"/>
                <a:ea typeface="+mn-ea"/>
                <a:cs typeface="+mn-cs"/>
              </a:rPr>
              <a:t>I maintain and update the master file to reflect any changes in job status, hours, or prioritization</a:t>
            </a:r>
          </a:p>
          <a:p>
            <a:r>
              <a:rPr lang="en-US" sz="1200" b="0" i="0" kern="1200" dirty="0">
                <a:solidFill>
                  <a:schemeClr val="tx1"/>
                </a:solidFill>
                <a:effectLst/>
                <a:latin typeface="+mn-lt"/>
                <a:ea typeface="+mn-ea"/>
                <a:cs typeface="+mn-cs"/>
              </a:rPr>
              <a:t>I remain current on the status of jobs and prioritize jobs according to date due and difficulty of job</a:t>
            </a:r>
          </a:p>
          <a:p>
            <a:r>
              <a:rPr lang="en-US" sz="1200" b="0" i="0" kern="1200" dirty="0">
                <a:solidFill>
                  <a:schemeClr val="tx1"/>
                </a:solidFill>
                <a:effectLst/>
                <a:latin typeface="+mn-lt"/>
                <a:ea typeface="+mn-ea"/>
                <a:cs typeface="+mn-cs"/>
              </a:rPr>
              <a:t>I review status of jobs and the customers' requirements with line workers</a:t>
            </a:r>
          </a:p>
          <a:p>
            <a:r>
              <a:rPr lang="en-US" sz="1200" b="0" i="0" kern="1200" dirty="0">
                <a:solidFill>
                  <a:schemeClr val="tx1"/>
                </a:solidFill>
                <a:effectLst/>
                <a:latin typeface="+mn-lt"/>
                <a:ea typeface="+mn-ea"/>
                <a:cs typeface="+mn-cs"/>
              </a:rPr>
              <a:t>I train employees where to go and how to obtain the status of a shipment</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 2: Be ethical, responsible, and communicate well with our workers and our customers</a:t>
            </a:r>
          </a:p>
          <a:p>
            <a:r>
              <a:rPr lang="en-US" sz="1200" b="1" i="0" kern="1200" dirty="0" err="1">
                <a:solidFill>
                  <a:schemeClr val="tx1"/>
                </a:solidFill>
                <a:effectLst/>
                <a:latin typeface="+mn-lt"/>
                <a:ea typeface="+mn-ea"/>
                <a:cs typeface="+mn-cs"/>
              </a:rPr>
              <a:t>Meeter</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get resolution on any outstanding issues by holding a weekly staff meeting with Operations, Materials, Production, Engineering, QC, and the Warehouse</a:t>
            </a:r>
          </a:p>
          <a:p>
            <a:r>
              <a:rPr lang="en-US" sz="1200" b="0" i="0" kern="1200" dirty="0">
                <a:solidFill>
                  <a:schemeClr val="tx1"/>
                </a:solidFill>
                <a:effectLst/>
                <a:latin typeface="+mn-lt"/>
                <a:ea typeface="+mn-ea"/>
                <a:cs typeface="+mn-cs"/>
              </a:rPr>
              <a:t>I meet weekly with the President, VP of Marketing, Engineering Manager, Controller, Inventory Manager</a:t>
            </a:r>
          </a:p>
          <a:p>
            <a:r>
              <a:rPr lang="en-US" sz="1200" b="1" i="0" kern="1200" dirty="0">
                <a:solidFill>
                  <a:schemeClr val="tx1"/>
                </a:solidFill>
                <a:effectLst/>
                <a:latin typeface="+mn-lt"/>
                <a:ea typeface="+mn-ea"/>
                <a:cs typeface="+mn-cs"/>
              </a:rPr>
              <a:t>Personnel Manager</a:t>
            </a:r>
          </a:p>
          <a:p>
            <a:r>
              <a:rPr lang="en-US" sz="1200" b="0" i="0" kern="1200" dirty="0">
                <a:solidFill>
                  <a:schemeClr val="tx1"/>
                </a:solidFill>
                <a:effectLst/>
                <a:latin typeface="+mn-lt"/>
                <a:ea typeface="+mn-ea"/>
                <a:cs typeface="+mn-cs"/>
              </a:rPr>
              <a:t>Implementing company employment policies and procedures</a:t>
            </a:r>
          </a:p>
          <a:p>
            <a:r>
              <a:rPr lang="en-US" sz="1200" b="0" i="0" kern="1200" dirty="0">
                <a:solidFill>
                  <a:schemeClr val="tx1"/>
                </a:solidFill>
                <a:effectLst/>
                <a:latin typeface="+mn-lt"/>
                <a:ea typeface="+mn-ea"/>
                <a:cs typeface="+mn-cs"/>
              </a:rPr>
              <a:t>I manage personnel issues as well as the hiring and firing of employees</a:t>
            </a:r>
          </a:p>
          <a:p>
            <a:r>
              <a:rPr lang="en-US" sz="1200" b="0" i="0" kern="1200" dirty="0">
                <a:solidFill>
                  <a:schemeClr val="tx1"/>
                </a:solidFill>
                <a:effectLst/>
                <a:latin typeface="+mn-lt"/>
                <a:ea typeface="+mn-ea"/>
                <a:cs typeface="+mn-cs"/>
              </a:rPr>
              <a:t>I motivate workers to perform and keep their morale up</a:t>
            </a:r>
          </a:p>
          <a:p>
            <a:r>
              <a:rPr lang="en-US" sz="1200" b="0" i="0" kern="1200" dirty="0">
                <a:solidFill>
                  <a:schemeClr val="tx1"/>
                </a:solidFill>
                <a:effectLst/>
                <a:latin typeface="+mn-lt"/>
                <a:ea typeface="+mn-ea"/>
                <a:cs typeface="+mn-cs"/>
              </a:rPr>
              <a:t>If labor is limited, I help in the finished goods inventory department, the job shop, or shipping</a:t>
            </a:r>
          </a:p>
          <a:p>
            <a:r>
              <a:rPr lang="en-US" sz="1200" b="0" i="0" kern="1200" dirty="0">
                <a:solidFill>
                  <a:schemeClr val="tx1"/>
                </a:solidFill>
                <a:effectLst/>
                <a:latin typeface="+mn-lt"/>
                <a:ea typeface="+mn-ea"/>
                <a:cs typeface="+mn-cs"/>
              </a:rPr>
              <a:t>I train the shop supervisors and (maybe) the machine operators in new procedures and in the ERP system</a:t>
            </a:r>
          </a:p>
          <a:p>
            <a:r>
              <a:rPr lang="en-US" sz="1200" b="0" i="0" kern="1200" dirty="0">
                <a:solidFill>
                  <a:schemeClr val="tx1"/>
                </a:solidFill>
                <a:effectLst/>
                <a:latin typeface="+mn-lt"/>
                <a:ea typeface="+mn-ea"/>
                <a:cs typeface="+mn-cs"/>
              </a:rPr>
              <a:t>I negotiate wages and bonuses</a:t>
            </a:r>
          </a:p>
          <a:p>
            <a:r>
              <a:rPr lang="en-US" sz="1200" b="1" i="0" kern="1200" dirty="0">
                <a:solidFill>
                  <a:schemeClr val="tx1"/>
                </a:solidFill>
                <a:effectLst/>
                <a:latin typeface="+mn-lt"/>
                <a:ea typeface="+mn-ea"/>
                <a:cs typeface="+mn-cs"/>
              </a:rPr>
              <a:t>Resolution-seeker</a:t>
            </a:r>
          </a:p>
          <a:p>
            <a:r>
              <a:rPr lang="en-US" sz="1200" b="0" i="0" kern="1200" dirty="0">
                <a:solidFill>
                  <a:schemeClr val="tx1"/>
                </a:solidFill>
                <a:effectLst/>
                <a:latin typeface="+mn-lt"/>
                <a:ea typeface="+mn-ea"/>
                <a:cs typeface="+mn-cs"/>
              </a:rPr>
              <a:t>I set milestones for resolving project-related problems</a:t>
            </a:r>
          </a:p>
          <a:p>
            <a:r>
              <a:rPr lang="en-US" sz="1200" b="1" i="0" kern="1200" dirty="0">
                <a:solidFill>
                  <a:schemeClr val="tx1"/>
                </a:solidFill>
                <a:effectLst/>
                <a:latin typeface="+mn-lt"/>
                <a:ea typeface="+mn-ea"/>
                <a:cs typeface="+mn-cs"/>
              </a:rPr>
              <a:t>Fielder</a:t>
            </a:r>
          </a:p>
          <a:p>
            <a:r>
              <a:rPr lang="en-US" sz="1200" b="0" i="0" kern="1200" dirty="0">
                <a:solidFill>
                  <a:schemeClr val="tx1"/>
                </a:solidFill>
                <a:effectLst/>
                <a:latin typeface="+mn-lt"/>
                <a:ea typeface="+mn-ea"/>
                <a:cs typeface="+mn-cs"/>
              </a:rPr>
              <a:t>Responding immediately to a wide range of needs throughout the day</a:t>
            </a:r>
          </a:p>
          <a:p>
            <a:r>
              <a:rPr lang="en-US" sz="1200" b="0" i="0" kern="1200" dirty="0">
                <a:solidFill>
                  <a:schemeClr val="tx1"/>
                </a:solidFill>
                <a:effectLst/>
                <a:latin typeface="+mn-lt"/>
                <a:ea typeface="+mn-ea"/>
                <a:cs typeface="+mn-cs"/>
              </a:rPr>
              <a:t>Check material planning requirements for every buyer of any assembly from any company</a:t>
            </a:r>
          </a:p>
          <a:p>
            <a:r>
              <a:rPr lang="en-US" sz="1200" b="0" i="0" kern="1200" dirty="0">
                <a:solidFill>
                  <a:schemeClr val="tx1"/>
                </a:solidFill>
                <a:effectLst/>
                <a:latin typeface="+mn-lt"/>
                <a:ea typeface="+mn-ea"/>
                <a:cs typeface="+mn-cs"/>
              </a:rPr>
              <a:t>I address equipment-related needs and problems based on feedback from line workers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 3: Be forward thinking and use the technology available to us</a:t>
            </a:r>
          </a:p>
          <a:p>
            <a:r>
              <a:rPr lang="en-US" sz="1200" b="1" i="0" kern="1200" dirty="0">
                <a:solidFill>
                  <a:schemeClr val="tx1"/>
                </a:solidFill>
                <a:effectLst/>
                <a:latin typeface="+mn-lt"/>
                <a:ea typeface="+mn-ea"/>
                <a:cs typeface="+mn-cs"/>
              </a:rPr>
              <a:t>Revenue Generator</a:t>
            </a:r>
          </a:p>
          <a:p>
            <a:r>
              <a:rPr lang="en-US" sz="1200" b="0" i="0" kern="1200" dirty="0">
                <a:solidFill>
                  <a:schemeClr val="tx1"/>
                </a:solidFill>
                <a:effectLst/>
                <a:latin typeface="+mn-lt"/>
                <a:ea typeface="+mn-ea"/>
                <a:cs typeface="+mn-cs"/>
              </a:rPr>
              <a:t>Acting to generate revenue to meet company profit goals</a:t>
            </a:r>
          </a:p>
          <a:p>
            <a:r>
              <a:rPr lang="en-US" sz="1200" b="0" i="0" kern="1200" dirty="0">
                <a:solidFill>
                  <a:schemeClr val="tx1"/>
                </a:solidFill>
                <a:effectLst/>
                <a:latin typeface="+mn-lt"/>
                <a:ea typeface="+mn-ea"/>
                <a:cs typeface="+mn-cs"/>
              </a:rPr>
              <a:t>I calculate whether new capital purchases will increase profits by producing more items per hour, produce items of higher quality, produce items more cheaply, or attract new business from larger customers</a:t>
            </a:r>
          </a:p>
          <a:p>
            <a:r>
              <a:rPr lang="en-US" sz="1200" b="1" i="0" kern="1200" dirty="0">
                <a:solidFill>
                  <a:schemeClr val="tx1"/>
                </a:solidFill>
                <a:effectLst/>
                <a:latin typeface="+mn-lt"/>
                <a:ea typeface="+mn-ea"/>
                <a:cs typeface="+mn-cs"/>
              </a:rPr>
              <a:t>Procedures Initiator</a:t>
            </a:r>
          </a:p>
          <a:p>
            <a:r>
              <a:rPr lang="en-US" sz="1200" b="0" i="0" kern="1200" dirty="0">
                <a:solidFill>
                  <a:schemeClr val="tx1"/>
                </a:solidFill>
                <a:effectLst/>
                <a:latin typeface="+mn-lt"/>
                <a:ea typeface="+mn-ea"/>
                <a:cs typeface="+mn-cs"/>
              </a:rPr>
              <a:t>Standardizing practices for completion of work</a:t>
            </a:r>
          </a:p>
          <a:p>
            <a:r>
              <a:rPr lang="en-US" sz="1200" b="0" i="0" kern="1200" dirty="0">
                <a:solidFill>
                  <a:schemeClr val="tx1"/>
                </a:solidFill>
                <a:effectLst/>
                <a:latin typeface="+mn-lt"/>
                <a:ea typeface="+mn-ea"/>
                <a:cs typeface="+mn-cs"/>
              </a:rPr>
              <a:t>I write production procedures for IT so that they can be coded into the system (in the absence of a process engineer)</a:t>
            </a:r>
          </a:p>
          <a:p>
            <a:r>
              <a:rPr lang="en-US" sz="1200" b="0" i="0" kern="1200" dirty="0">
                <a:solidFill>
                  <a:schemeClr val="tx1"/>
                </a:solidFill>
                <a:effectLst/>
                <a:latin typeface="+mn-lt"/>
                <a:ea typeface="+mn-ea"/>
                <a:cs typeface="+mn-cs"/>
              </a:rPr>
              <a:t>Sentinel</a:t>
            </a:r>
          </a:p>
          <a:p>
            <a:r>
              <a:rPr lang="en-US" sz="1200" b="0" i="0" kern="1200" dirty="0">
                <a:solidFill>
                  <a:schemeClr val="tx1"/>
                </a:solidFill>
                <a:effectLst/>
                <a:latin typeface="+mn-lt"/>
                <a:ea typeface="+mn-ea"/>
                <a:cs typeface="+mn-cs"/>
              </a:rPr>
              <a:t>Staying alert to discrepancies in mission-critical data</a:t>
            </a:r>
          </a:p>
          <a:p>
            <a:r>
              <a:rPr lang="en-US" sz="1200" b="0" i="0" kern="1200" dirty="0">
                <a:solidFill>
                  <a:schemeClr val="tx1"/>
                </a:solidFill>
                <a:effectLst/>
                <a:latin typeface="+mn-lt"/>
                <a:ea typeface="+mn-ea"/>
                <a:cs typeface="+mn-cs"/>
              </a:rPr>
              <a:t>I review a report on items ordered the most and least frequently to avoid inventory shortages during production</a:t>
            </a:r>
          </a:p>
          <a:p>
            <a:r>
              <a:rPr lang="en-US" sz="1200" b="0" i="0" kern="1200" dirty="0">
                <a:solidFill>
                  <a:schemeClr val="tx1"/>
                </a:solidFill>
                <a:effectLst/>
                <a:latin typeface="+mn-lt"/>
                <a:ea typeface="+mn-ea"/>
                <a:cs typeface="+mn-cs"/>
              </a:rPr>
              <a:t>I review a report to assess which stations experiencing shortages will negatively impact a shipment's delivery date</a:t>
            </a:r>
          </a:p>
          <a:p>
            <a:r>
              <a:rPr lang="en-US" sz="1200" b="0" i="0" kern="1200" dirty="0">
                <a:solidFill>
                  <a:schemeClr val="tx1"/>
                </a:solidFill>
                <a:effectLst/>
                <a:latin typeface="+mn-lt"/>
                <a:ea typeface="+mn-ea"/>
                <a:cs typeface="+mn-cs"/>
              </a:rPr>
              <a:t>I work on special projects such as trying to get visibility on subassembly planning or inventory systems</a:t>
            </a:r>
          </a:p>
          <a:p>
            <a:r>
              <a:rPr lang="en-US" sz="1200" b="1" i="0" kern="1200" dirty="0">
                <a:solidFill>
                  <a:schemeClr val="tx1"/>
                </a:solidFill>
                <a:effectLst/>
                <a:latin typeface="+mn-lt"/>
                <a:ea typeface="+mn-ea"/>
                <a:cs typeface="+mn-cs"/>
              </a:rPr>
              <a:t>Report Generator</a:t>
            </a:r>
          </a:p>
          <a:p>
            <a:r>
              <a:rPr lang="en-US" sz="1200" b="0" i="0" kern="1200" dirty="0">
                <a:solidFill>
                  <a:schemeClr val="tx1"/>
                </a:solidFill>
                <a:effectLst/>
                <a:latin typeface="+mn-lt"/>
                <a:ea typeface="+mn-ea"/>
                <a:cs typeface="+mn-cs"/>
              </a:rPr>
              <a:t>I prepare a report on the monthly usage of subassemblies after gathering information from multiple Point of Use locations throughout the floor</a:t>
            </a:r>
          </a:p>
          <a:p>
            <a:r>
              <a:rPr lang="en-US" sz="1200" b="0" i="0" kern="1200" dirty="0">
                <a:solidFill>
                  <a:schemeClr val="tx1"/>
                </a:solidFill>
                <a:effectLst/>
                <a:latin typeface="+mn-lt"/>
                <a:ea typeface="+mn-ea"/>
                <a:cs typeface="+mn-cs"/>
              </a:rPr>
              <a:t>I prepare and send a monthly report to Operations on throughput (from sales order to ship) over a 3-month period</a:t>
            </a:r>
          </a:p>
          <a:p>
            <a:r>
              <a:rPr lang="en-US" sz="1200" b="0" i="0" kern="1200" dirty="0">
                <a:solidFill>
                  <a:schemeClr val="tx1"/>
                </a:solidFill>
                <a:effectLst/>
                <a:latin typeface="+mn-lt"/>
                <a:ea typeface="+mn-ea"/>
                <a:cs typeface="+mn-cs"/>
              </a:rPr>
              <a:t>I report on equipment needs, repairs, expenditures, or personnel needs in senior management meetings</a:t>
            </a:r>
          </a:p>
          <a:p>
            <a:r>
              <a:rPr lang="en-US" sz="1200" b="0" i="0" kern="1200" dirty="0">
                <a:solidFill>
                  <a:schemeClr val="tx1"/>
                </a:solidFill>
                <a:effectLst/>
                <a:latin typeface="+mn-lt"/>
                <a:ea typeface="+mn-ea"/>
                <a:cs typeface="+mn-cs"/>
              </a:rPr>
              <a:t>I review a report on Backorders and have problems with suppliers who are not delivering on time resolved</a:t>
            </a:r>
          </a:p>
          <a:p>
            <a:r>
              <a:rPr lang="en-US" sz="1200" b="0" i="0" kern="1200" dirty="0">
                <a:solidFill>
                  <a:schemeClr val="tx1"/>
                </a:solidFill>
                <a:effectLst/>
                <a:latin typeface="+mn-lt"/>
                <a:ea typeface="+mn-ea"/>
                <a:cs typeface="+mn-cs"/>
              </a:rPr>
              <a:t>I review a report on how much volume was produced the preceding day and set goals for the upcoming day</a:t>
            </a:r>
          </a:p>
          <a:p>
            <a:r>
              <a:rPr lang="en-US" sz="1200" b="1" i="0" kern="1200" dirty="0">
                <a:solidFill>
                  <a:schemeClr val="tx1"/>
                </a:solidFill>
                <a:effectLst/>
                <a:latin typeface="+mn-lt"/>
                <a:ea typeface="+mn-ea"/>
                <a:cs typeface="+mn-cs"/>
              </a:rPr>
              <a:t>Anticipator</a:t>
            </a:r>
          </a:p>
          <a:p>
            <a:r>
              <a:rPr lang="en-US" sz="1200" b="0" i="0" kern="1200" dirty="0">
                <a:solidFill>
                  <a:schemeClr val="tx1"/>
                </a:solidFill>
                <a:effectLst/>
                <a:latin typeface="+mn-lt"/>
                <a:ea typeface="+mn-ea"/>
                <a:cs typeface="+mn-cs"/>
              </a:rPr>
              <a:t>I walk the floor to assess how smoothly production is going at least 3-4 times a day</a:t>
            </a:r>
          </a:p>
          <a:p>
            <a:r>
              <a:rPr lang="en-US" sz="1200" b="0" i="0" kern="1200" dirty="0">
                <a:solidFill>
                  <a:schemeClr val="tx1"/>
                </a:solidFill>
                <a:effectLst/>
                <a:latin typeface="+mn-lt"/>
                <a:ea typeface="+mn-ea"/>
                <a:cs typeface="+mn-cs"/>
              </a:rPr>
              <a:t>I incorporate engineering information into a job plan and forward plan to be entered into</a:t>
            </a:r>
          </a:p>
          <a:p>
            <a:r>
              <a:rPr lang="en-US" sz="1200" b="0" i="0" kern="1200" dirty="0">
                <a:solidFill>
                  <a:schemeClr val="tx1"/>
                </a:solidFill>
                <a:effectLst/>
                <a:latin typeface="+mn-lt"/>
                <a:ea typeface="+mn-ea"/>
                <a:cs typeface="+mn-cs"/>
              </a:rPr>
              <a:t>I monitor needs of the night-shift to ensure readiness for that night's work</a:t>
            </a:r>
          </a:p>
          <a:p>
            <a:r>
              <a:rPr lang="en-US" sz="1200" b="0" i="0" kern="1200" dirty="0">
                <a:solidFill>
                  <a:schemeClr val="tx1"/>
                </a:solidFill>
                <a:effectLst/>
                <a:latin typeface="+mn-lt"/>
                <a:ea typeface="+mn-ea"/>
                <a:cs typeface="+mn-cs"/>
              </a:rPr>
              <a:t>I plan out the next day's activity during quiet time after other employees leave</a:t>
            </a:r>
          </a:p>
          <a:p>
            <a:r>
              <a:rPr lang="en-US" sz="1200" b="1" i="0" kern="1200" dirty="0">
                <a:solidFill>
                  <a:schemeClr val="tx1"/>
                </a:solidFill>
                <a:effectLst/>
                <a:latin typeface="+mn-lt"/>
                <a:ea typeface="+mn-ea"/>
                <a:cs typeface="+mn-cs"/>
              </a:rPr>
              <a:t>Capital Equipment Manager</a:t>
            </a:r>
          </a:p>
          <a:p>
            <a:r>
              <a:rPr lang="en-US" sz="1200" b="0" i="0" kern="1200" dirty="0">
                <a:solidFill>
                  <a:schemeClr val="tx1"/>
                </a:solidFill>
                <a:effectLst/>
                <a:latin typeface="+mn-lt"/>
                <a:ea typeface="+mn-ea"/>
                <a:cs typeface="+mn-cs"/>
              </a:rPr>
              <a:t>I research prices for new equipment purchases</a:t>
            </a:r>
          </a:p>
          <a:p>
            <a:r>
              <a:rPr lang="en-US" sz="1200" b="1" i="0" kern="1200" dirty="0">
                <a:solidFill>
                  <a:schemeClr val="tx1"/>
                </a:solidFill>
                <a:effectLst/>
                <a:latin typeface="+mn-lt"/>
                <a:ea typeface="+mn-ea"/>
                <a:cs typeface="+mn-cs"/>
              </a:rPr>
              <a:t>Purchaser</a:t>
            </a:r>
          </a:p>
          <a:p>
            <a:r>
              <a:rPr lang="en-US" sz="1200" b="0" i="0" kern="1200" dirty="0">
                <a:solidFill>
                  <a:schemeClr val="tx1"/>
                </a:solidFill>
                <a:effectLst/>
                <a:latin typeface="+mn-lt"/>
                <a:ea typeface="+mn-ea"/>
                <a:cs typeface="+mn-cs"/>
              </a:rPr>
              <a:t>I research suppliers online</a:t>
            </a:r>
          </a:p>
          <a:p>
            <a:r>
              <a:rPr lang="en-US" sz="1200" b="0" i="0" kern="1200" dirty="0">
                <a:solidFill>
                  <a:schemeClr val="tx1"/>
                </a:solidFill>
                <a:effectLst/>
                <a:latin typeface="+mn-lt"/>
                <a:ea typeface="+mn-ea"/>
                <a:cs typeface="+mn-cs"/>
              </a:rPr>
              <a:t>I approve suppliers</a:t>
            </a:r>
          </a:p>
          <a:p>
            <a:r>
              <a:rPr lang="en-US" sz="1200" b="0" i="0" kern="1200" dirty="0">
                <a:solidFill>
                  <a:schemeClr val="tx1"/>
                </a:solidFill>
                <a:effectLst/>
                <a:latin typeface="+mn-lt"/>
                <a:ea typeface="+mn-ea"/>
                <a:cs typeface="+mn-cs"/>
              </a:rPr>
              <a:t>Purchasing or I buy from cyclical suppliers who provide weekly delivery of supplies</a:t>
            </a:r>
          </a:p>
          <a:p>
            <a:r>
              <a:rPr lang="en-US" sz="1200" b="0" i="0" kern="1200" dirty="0">
                <a:solidFill>
                  <a:schemeClr val="tx1"/>
                </a:solidFill>
                <a:effectLst/>
                <a:latin typeface="+mn-lt"/>
                <a:ea typeface="+mn-ea"/>
                <a:cs typeface="+mn-cs"/>
              </a:rPr>
              <a:t>Purchasing or I buy from suppliers at every stage - raw materials, packaging, finished goods, consumables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#4: Meet payroll and expenses</a:t>
            </a:r>
          </a:p>
          <a:p>
            <a:r>
              <a:rPr lang="en-US" sz="1200" b="1" i="0" kern="1200" dirty="0">
                <a:solidFill>
                  <a:schemeClr val="tx1"/>
                </a:solidFill>
                <a:effectLst/>
                <a:latin typeface="+mn-lt"/>
                <a:ea typeface="+mn-ea"/>
                <a:cs typeface="+mn-cs"/>
              </a:rPr>
              <a:t>Budget Overseer</a:t>
            </a:r>
          </a:p>
          <a:p>
            <a:r>
              <a:rPr lang="en-US" sz="1200" b="0" i="0" kern="1200" dirty="0">
                <a:solidFill>
                  <a:schemeClr val="tx1"/>
                </a:solidFill>
                <a:effectLst/>
                <a:latin typeface="+mn-lt"/>
                <a:ea typeface="+mn-ea"/>
                <a:cs typeface="+mn-cs"/>
              </a:rPr>
              <a:t>Deciding the allocation of resources to maximize profit</a:t>
            </a:r>
          </a:p>
          <a:p>
            <a:r>
              <a:rPr lang="en-US" sz="1200" b="0" i="0" kern="1200" dirty="0">
                <a:solidFill>
                  <a:schemeClr val="tx1"/>
                </a:solidFill>
                <a:effectLst/>
                <a:latin typeface="+mn-lt"/>
                <a:ea typeface="+mn-ea"/>
                <a:cs typeface="+mn-cs"/>
              </a:rPr>
              <a:t>I adjust budget every month according to calculations of sales forecast against actual sales on an Excel spreadsheet</a:t>
            </a:r>
          </a:p>
          <a:p>
            <a:r>
              <a:rPr lang="en-US" sz="1200" b="1" i="0" kern="1200" dirty="0">
                <a:solidFill>
                  <a:schemeClr val="tx1"/>
                </a:solidFill>
                <a:effectLst/>
                <a:latin typeface="+mn-lt"/>
                <a:ea typeface="+mn-ea"/>
                <a:cs typeface="+mn-cs"/>
              </a:rPr>
              <a:t>Complier</a:t>
            </a:r>
          </a:p>
          <a:p>
            <a:r>
              <a:rPr lang="en-US" sz="1200" b="0" i="0" kern="1200" dirty="0">
                <a:solidFill>
                  <a:schemeClr val="tx1"/>
                </a:solidFill>
                <a:effectLst/>
                <a:latin typeface="+mn-lt"/>
                <a:ea typeface="+mn-ea"/>
                <a:cs typeface="+mn-cs"/>
              </a:rPr>
              <a:t>Increasing profit by managing legal risks</a:t>
            </a:r>
          </a:p>
          <a:p>
            <a:r>
              <a:rPr lang="en-US" sz="1200" b="0" i="0" kern="1200" dirty="0">
                <a:solidFill>
                  <a:schemeClr val="tx1"/>
                </a:solidFill>
                <a:effectLst/>
                <a:latin typeface="+mn-lt"/>
                <a:ea typeface="+mn-ea"/>
                <a:cs typeface="+mn-cs"/>
              </a:rPr>
              <a:t>I produce documentation for ISO certification</a:t>
            </a:r>
          </a:p>
          <a:p>
            <a:r>
              <a:rPr lang="en-US" sz="1200" b="1" i="0" kern="1200" dirty="0">
                <a:solidFill>
                  <a:schemeClr val="tx1"/>
                </a:solidFill>
                <a:effectLst/>
                <a:latin typeface="+mn-lt"/>
                <a:ea typeface="+mn-ea"/>
                <a:cs typeface="+mn-cs"/>
              </a:rPr>
              <a:t>Cost-controller</a:t>
            </a:r>
          </a:p>
          <a:p>
            <a:r>
              <a:rPr lang="en-US" sz="1200" b="0" i="0" kern="1200" dirty="0">
                <a:solidFill>
                  <a:schemeClr val="tx1"/>
                </a:solidFill>
                <a:effectLst/>
                <a:latin typeface="+mn-lt"/>
                <a:ea typeface="+mn-ea"/>
                <a:cs typeface="+mn-cs"/>
              </a:rPr>
              <a:t>Increasing profit by lowering the cost of goods production</a:t>
            </a:r>
          </a:p>
          <a:p>
            <a:r>
              <a:rPr lang="en-US" sz="1200" b="0" i="0" kern="1200" dirty="0">
                <a:solidFill>
                  <a:schemeClr val="tx1"/>
                </a:solidFill>
                <a:effectLst/>
                <a:latin typeface="+mn-lt"/>
                <a:ea typeface="+mn-ea"/>
                <a:cs typeface="+mn-cs"/>
              </a:rPr>
              <a:t>I determine whether the time to do a job is exceeding estimates and do a weekly review of actual hours worked</a:t>
            </a:r>
          </a:p>
          <a:p>
            <a:r>
              <a:rPr lang="en-US" sz="1200" b="0" i="0" kern="1200" dirty="0">
                <a:solidFill>
                  <a:schemeClr val="tx1"/>
                </a:solidFill>
                <a:effectLst/>
                <a:latin typeface="+mn-lt"/>
                <a:ea typeface="+mn-ea"/>
                <a:cs typeface="+mn-cs"/>
              </a:rPr>
              <a:t>I make </a:t>
            </a:r>
            <a:r>
              <a:rPr lang="en-US" sz="1200" b="0" i="0" kern="1200" dirty="0" err="1">
                <a:solidFill>
                  <a:schemeClr val="tx1"/>
                </a:solidFill>
                <a:effectLst/>
                <a:latin typeface="+mn-lt"/>
                <a:ea typeface="+mn-ea"/>
                <a:cs typeface="+mn-cs"/>
              </a:rPr>
              <a:t>precalculations</a:t>
            </a:r>
            <a:r>
              <a:rPr lang="en-US" sz="1200" b="0" i="0" kern="1200" dirty="0">
                <a:solidFill>
                  <a:schemeClr val="tx1"/>
                </a:solidFill>
                <a:effectLst/>
                <a:latin typeface="+mn-lt"/>
                <a:ea typeface="+mn-ea"/>
                <a:cs typeface="+mn-cs"/>
              </a:rPr>
              <a:t> and after calculations of our products</a:t>
            </a:r>
          </a:p>
          <a:p>
            <a:r>
              <a:rPr lang="en-US" sz="1200" b="0" i="0" kern="1200" dirty="0">
                <a:solidFill>
                  <a:schemeClr val="tx1"/>
                </a:solidFill>
                <a:effectLst/>
                <a:latin typeface="+mn-lt"/>
                <a:ea typeface="+mn-ea"/>
                <a:cs typeface="+mn-cs"/>
              </a:rPr>
              <a:t>I make adjustments to the standard cost</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Work Activities Observed in the Field</a:t>
            </a:r>
          </a:p>
          <a:p>
            <a:r>
              <a:rPr lang="en-US" sz="1200" b="1" i="0" kern="1200" dirty="0">
                <a:solidFill>
                  <a:schemeClr val="tx1"/>
                </a:solidFill>
                <a:effectLst/>
                <a:latin typeface="+mn-lt"/>
                <a:ea typeface="+mn-ea"/>
                <a:cs typeface="+mn-cs"/>
              </a:rPr>
              <a:t>List of additional activities Tony does as part of his job. He does not do them every day. They are useful to read to get a feeling for Tony's job.</a:t>
            </a:r>
          </a:p>
          <a:p>
            <a:r>
              <a:rPr lang="en-US" sz="1200" b="0" i="0" kern="1200" dirty="0">
                <a:solidFill>
                  <a:schemeClr val="tx1"/>
                </a:solidFill>
                <a:effectLst/>
                <a:latin typeface="+mn-lt"/>
                <a:ea typeface="+mn-ea"/>
                <a:cs typeface="+mn-cs"/>
              </a:rPr>
              <a:t>Maintain constant and accurate inter-departmental communication</a:t>
            </a:r>
          </a:p>
          <a:p>
            <a:r>
              <a:rPr lang="en-US" sz="1200" b="0" i="0" kern="1200" dirty="0">
                <a:solidFill>
                  <a:schemeClr val="tx1"/>
                </a:solidFill>
                <a:effectLst/>
                <a:latin typeface="+mn-lt"/>
                <a:ea typeface="+mn-ea"/>
                <a:cs typeface="+mn-cs"/>
              </a:rPr>
              <a:t>Forecast sales and re-adjust budget every month</a:t>
            </a:r>
          </a:p>
          <a:p>
            <a:r>
              <a:rPr lang="en-US" sz="1200" b="0" i="0" kern="1200" dirty="0">
                <a:solidFill>
                  <a:schemeClr val="tx1"/>
                </a:solidFill>
                <a:effectLst/>
                <a:latin typeface="+mn-lt"/>
                <a:ea typeface="+mn-ea"/>
                <a:cs typeface="+mn-cs"/>
              </a:rPr>
              <a:t>Calculate potential profit resulting from new capital</a:t>
            </a:r>
          </a:p>
          <a:p>
            <a:r>
              <a:rPr lang="en-US" sz="1200" b="0" i="0" kern="1200" dirty="0">
                <a:solidFill>
                  <a:schemeClr val="tx1"/>
                </a:solidFill>
                <a:effectLst/>
                <a:latin typeface="+mn-lt"/>
                <a:ea typeface="+mn-ea"/>
                <a:cs typeface="+mn-cs"/>
              </a:rPr>
              <a:t>Summarize monthly usage of multiple Point of Use locations throughout the floor</a:t>
            </a:r>
          </a:p>
          <a:p>
            <a:r>
              <a:rPr lang="en-US" sz="1200" b="0" i="0" kern="1200" dirty="0">
                <a:solidFill>
                  <a:schemeClr val="tx1"/>
                </a:solidFill>
                <a:effectLst/>
                <a:latin typeface="+mn-lt"/>
                <a:ea typeface="+mn-ea"/>
                <a:cs typeface="+mn-cs"/>
              </a:rPr>
              <a:t>Prepare a monthly report on thru-put (from sales order to ship) to Operations</a:t>
            </a:r>
          </a:p>
          <a:p>
            <a:r>
              <a:rPr lang="en-US" sz="1200" b="0" i="0" kern="1200" dirty="0">
                <a:solidFill>
                  <a:schemeClr val="tx1"/>
                </a:solidFill>
                <a:effectLst/>
                <a:latin typeface="+mn-lt"/>
                <a:ea typeface="+mn-ea"/>
                <a:cs typeface="+mn-cs"/>
              </a:rPr>
              <a:t>Prepare a monthly report summarizing a 3-month rollout</a:t>
            </a:r>
          </a:p>
          <a:p>
            <a:r>
              <a:rPr lang="en-US" sz="1200" b="0" i="0" kern="1200" dirty="0">
                <a:solidFill>
                  <a:schemeClr val="tx1"/>
                </a:solidFill>
                <a:effectLst/>
                <a:latin typeface="+mn-lt"/>
                <a:ea typeface="+mn-ea"/>
                <a:cs typeface="+mn-cs"/>
              </a:rPr>
              <a:t>Review report on items most ordered and least ordered</a:t>
            </a:r>
          </a:p>
          <a:p>
            <a:r>
              <a:rPr lang="en-US" sz="1200" b="0" i="0" kern="1200" dirty="0">
                <a:solidFill>
                  <a:schemeClr val="tx1"/>
                </a:solidFill>
                <a:effectLst/>
                <a:latin typeface="+mn-lt"/>
                <a:ea typeface="+mn-ea"/>
                <a:cs typeface="+mn-cs"/>
              </a:rPr>
              <a:t>Buy from suppliers for every stage of production</a:t>
            </a:r>
          </a:p>
          <a:p>
            <a:r>
              <a:rPr lang="en-US" sz="1200" b="0" i="0" kern="1200" dirty="0">
                <a:solidFill>
                  <a:schemeClr val="tx1"/>
                </a:solidFill>
                <a:effectLst/>
                <a:latin typeface="+mn-lt"/>
                <a:ea typeface="+mn-ea"/>
                <a:cs typeface="+mn-cs"/>
              </a:rPr>
              <a:t>Communicate with vendors about pricing, missed dates, and product quality</a:t>
            </a:r>
          </a:p>
          <a:p>
            <a:r>
              <a:rPr lang="en-US" sz="1200" b="0" i="0" kern="1200" dirty="0">
                <a:solidFill>
                  <a:schemeClr val="tx1"/>
                </a:solidFill>
                <a:effectLst/>
                <a:latin typeface="+mn-lt"/>
                <a:ea typeface="+mn-ea"/>
                <a:cs typeface="+mn-cs"/>
              </a:rPr>
              <a:t>Communicate purchase needs to overseas buying agent</a:t>
            </a:r>
          </a:p>
          <a:p>
            <a:r>
              <a:rPr lang="en-US" sz="1200" b="0" i="0" kern="1200" dirty="0">
                <a:solidFill>
                  <a:schemeClr val="tx1"/>
                </a:solidFill>
                <a:effectLst/>
                <a:latin typeface="+mn-lt"/>
                <a:ea typeface="+mn-ea"/>
                <a:cs typeface="+mn-cs"/>
              </a:rPr>
              <a:t>Research prices for new equipment purchases</a:t>
            </a:r>
          </a:p>
          <a:p>
            <a:r>
              <a:rPr lang="en-US" sz="1200" b="0" i="0" kern="1200" dirty="0">
                <a:solidFill>
                  <a:schemeClr val="tx1"/>
                </a:solidFill>
                <a:effectLst/>
                <a:latin typeface="+mn-lt"/>
                <a:ea typeface="+mn-ea"/>
                <a:cs typeface="+mn-cs"/>
              </a:rPr>
              <a:t>Search for alternative suppliers</a:t>
            </a:r>
          </a:p>
          <a:p>
            <a:r>
              <a:rPr lang="en-US" sz="1200" b="0" i="0" kern="1200" dirty="0">
                <a:solidFill>
                  <a:schemeClr val="tx1"/>
                </a:solidFill>
                <a:effectLst/>
                <a:latin typeface="+mn-lt"/>
                <a:ea typeface="+mn-ea"/>
                <a:cs typeface="+mn-cs"/>
              </a:rPr>
              <a:t>Call supplier if Backorders Report indicates supplier is not delivering on time</a:t>
            </a:r>
          </a:p>
          <a:p>
            <a:r>
              <a:rPr lang="en-US" sz="1200" b="0" i="0" kern="1200" dirty="0">
                <a:solidFill>
                  <a:schemeClr val="tx1"/>
                </a:solidFill>
                <a:effectLst/>
                <a:latin typeface="+mn-lt"/>
                <a:ea typeface="+mn-ea"/>
                <a:cs typeface="+mn-cs"/>
              </a:rPr>
              <a:t>Set monthly min/max inventory levels</a:t>
            </a:r>
          </a:p>
          <a:p>
            <a:r>
              <a:rPr lang="en-US" sz="1200" b="0" i="0" kern="1200" dirty="0">
                <a:solidFill>
                  <a:schemeClr val="tx1"/>
                </a:solidFill>
                <a:effectLst/>
                <a:latin typeface="+mn-lt"/>
                <a:ea typeface="+mn-ea"/>
                <a:cs typeface="+mn-cs"/>
              </a:rPr>
              <a:t>Oversee the creation of samples of parts made with re-configured tools</a:t>
            </a:r>
          </a:p>
          <a:p>
            <a:r>
              <a:rPr lang="en-US" sz="1200" b="0" i="0" kern="1200" dirty="0">
                <a:solidFill>
                  <a:schemeClr val="tx1"/>
                </a:solidFill>
                <a:effectLst/>
                <a:latin typeface="+mn-lt"/>
                <a:ea typeface="+mn-ea"/>
                <a:cs typeface="+mn-cs"/>
              </a:rPr>
              <a:t>In smallish companies, assist department that is short on labor</a:t>
            </a:r>
          </a:p>
          <a:p>
            <a:r>
              <a:rPr lang="en-US" sz="1200" b="0" i="0" kern="1200" dirty="0">
                <a:solidFill>
                  <a:schemeClr val="tx1"/>
                </a:solidFill>
                <a:effectLst/>
                <a:latin typeface="+mn-lt"/>
                <a:ea typeface="+mn-ea"/>
                <a:cs typeface="+mn-cs"/>
              </a:rPr>
              <a:t>Forward specs to office worker to enter into system</a:t>
            </a:r>
          </a:p>
          <a:p>
            <a:r>
              <a:rPr lang="en-US" sz="1200" b="0" i="0" kern="1200" dirty="0">
                <a:solidFill>
                  <a:schemeClr val="tx1"/>
                </a:solidFill>
                <a:effectLst/>
                <a:latin typeface="+mn-lt"/>
                <a:ea typeface="+mn-ea"/>
                <a:cs typeface="+mn-cs"/>
              </a:rPr>
              <a:t>Orient new production employees to a customer's individual preferences and quirks</a:t>
            </a:r>
          </a:p>
          <a:p>
            <a:r>
              <a:rPr lang="en-US" sz="1200" b="0" i="0" kern="1200" dirty="0">
                <a:solidFill>
                  <a:schemeClr val="tx1"/>
                </a:solidFill>
                <a:effectLst/>
                <a:latin typeface="+mn-lt"/>
                <a:ea typeface="+mn-ea"/>
                <a:cs typeface="+mn-cs"/>
              </a:rPr>
              <a:t>Ensure apprentices get enough help and time from lead line managers</a:t>
            </a:r>
          </a:p>
          <a:p>
            <a:r>
              <a:rPr lang="en-US" sz="1200" b="0" i="0" kern="1200" dirty="0">
                <a:solidFill>
                  <a:schemeClr val="tx1"/>
                </a:solidFill>
                <a:effectLst/>
                <a:latin typeface="+mn-lt"/>
                <a:ea typeface="+mn-ea"/>
                <a:cs typeface="+mn-cs"/>
              </a:rPr>
              <a:t>Enter job date histories into master file</a:t>
            </a:r>
          </a:p>
          <a:p>
            <a:r>
              <a:rPr lang="en-US" sz="1200" b="0" i="0" kern="1200" dirty="0">
                <a:solidFill>
                  <a:schemeClr val="tx1"/>
                </a:solidFill>
                <a:effectLst/>
                <a:latin typeface="+mn-lt"/>
                <a:ea typeface="+mn-ea"/>
                <a:cs typeface="+mn-cs"/>
              </a:rPr>
              <a:t>Train supervisors and/or machine operators in new procedures</a:t>
            </a:r>
          </a:p>
          <a:p>
            <a:r>
              <a:rPr lang="en-US" sz="1200" b="0" i="0" kern="1200" dirty="0">
                <a:solidFill>
                  <a:schemeClr val="tx1"/>
                </a:solidFill>
                <a:effectLst/>
                <a:latin typeface="+mn-lt"/>
                <a:ea typeface="+mn-ea"/>
                <a:cs typeface="+mn-cs"/>
              </a:rPr>
              <a:t>Train supervisors and/or machine operators in the ERP system</a:t>
            </a:r>
          </a:p>
          <a:p>
            <a:r>
              <a:rPr lang="en-US" sz="1200" b="0" i="0" kern="1200" dirty="0">
                <a:solidFill>
                  <a:schemeClr val="tx1"/>
                </a:solidFill>
                <a:effectLst/>
                <a:latin typeface="+mn-lt"/>
                <a:ea typeface="+mn-ea"/>
                <a:cs typeface="+mn-cs"/>
              </a:rPr>
              <a:t>Read notes left by the night shift every morning</a:t>
            </a:r>
          </a:p>
          <a:p>
            <a:r>
              <a:rPr lang="en-US" sz="1200" b="0" i="0" kern="1200" dirty="0">
                <a:solidFill>
                  <a:schemeClr val="tx1"/>
                </a:solidFill>
                <a:effectLst/>
                <a:latin typeface="+mn-lt"/>
                <a:ea typeface="+mn-ea"/>
                <a:cs typeface="+mn-cs"/>
              </a:rPr>
              <a:t>Enter job date histories into master file</a:t>
            </a:r>
          </a:p>
          <a:p>
            <a:r>
              <a:rPr lang="en-US" sz="1200" b="0" i="0" kern="1200" dirty="0">
                <a:solidFill>
                  <a:schemeClr val="tx1"/>
                </a:solidFill>
                <a:effectLst/>
                <a:latin typeface="+mn-lt"/>
                <a:ea typeface="+mn-ea"/>
                <a:cs typeface="+mn-cs"/>
              </a:rPr>
              <a:t>Produce documents for ISO certification</a:t>
            </a:r>
          </a:p>
          <a:p>
            <a:r>
              <a:rPr lang="en-US" sz="1200" b="0" i="0" kern="1200" dirty="0">
                <a:solidFill>
                  <a:schemeClr val="tx1"/>
                </a:solidFill>
                <a:effectLst/>
                <a:latin typeface="+mn-lt"/>
                <a:ea typeface="+mn-ea"/>
                <a:cs typeface="+mn-cs"/>
              </a:rPr>
              <a:t>Review job status with employees who assemble and/or produce goods</a:t>
            </a:r>
          </a:p>
          <a:p>
            <a:r>
              <a:rPr lang="en-US" sz="1200" b="0" i="0" kern="1200" dirty="0">
                <a:solidFill>
                  <a:schemeClr val="tx1"/>
                </a:solidFill>
                <a:effectLst/>
                <a:latin typeface="+mn-lt"/>
                <a:ea typeface="+mn-ea"/>
                <a:cs typeface="+mn-cs"/>
              </a:rPr>
              <a:t>Set milestones for resolving project-related problems</a:t>
            </a:r>
          </a:p>
          <a:p>
            <a:r>
              <a:rPr lang="en-US" sz="1200" b="0" i="0" kern="1200" dirty="0">
                <a:solidFill>
                  <a:schemeClr val="tx1"/>
                </a:solidFill>
                <a:effectLst/>
                <a:latin typeface="+mn-lt"/>
                <a:ea typeface="+mn-ea"/>
                <a:cs typeface="+mn-cs"/>
              </a:rPr>
              <a:t>Train sales to go to other employees who have greater visibility to ship status</a:t>
            </a:r>
          </a:p>
          <a:p>
            <a:r>
              <a:rPr lang="en-US" sz="1200" b="0" i="0" kern="1200" dirty="0">
                <a:solidFill>
                  <a:schemeClr val="tx1"/>
                </a:solidFill>
                <a:effectLst/>
                <a:latin typeface="+mn-lt"/>
                <a:ea typeface="+mn-ea"/>
                <a:cs typeface="+mn-cs"/>
              </a:rPr>
              <a:t>Work on special projects</a:t>
            </a:r>
          </a:p>
          <a:p>
            <a:r>
              <a:rPr lang="en-US" sz="1200" b="0" i="0" kern="1200" dirty="0">
                <a:solidFill>
                  <a:schemeClr val="tx1"/>
                </a:solidFill>
                <a:effectLst/>
                <a:latin typeface="+mn-lt"/>
                <a:ea typeface="+mn-ea"/>
                <a:cs typeface="+mn-cs"/>
              </a:rPr>
              <a:t>Write procedures for MIS co-worker so business systems can be developed</a:t>
            </a:r>
          </a:p>
          <a:p>
            <a:r>
              <a:rPr lang="en-US" sz="1200" b="0" i="0" kern="1200" dirty="0">
                <a:solidFill>
                  <a:schemeClr val="tx1"/>
                </a:solidFill>
                <a:effectLst/>
                <a:latin typeface="+mn-lt"/>
                <a:ea typeface="+mn-ea"/>
                <a:cs typeface="+mn-cs"/>
              </a:rPr>
              <a:t>Monitor line employee's entry for time spent on their part of the manufacturing job</a:t>
            </a:r>
          </a:p>
          <a:p>
            <a:r>
              <a:rPr lang="en-US" sz="1200" b="0" i="0" kern="1200" dirty="0">
                <a:solidFill>
                  <a:schemeClr val="tx1"/>
                </a:solidFill>
                <a:effectLst/>
                <a:latin typeface="+mn-lt"/>
                <a:ea typeface="+mn-ea"/>
                <a:cs typeface="+mn-cs"/>
              </a:rPr>
              <a:t>Review personnel issues in senior management meetings</a:t>
            </a:r>
          </a:p>
          <a:p>
            <a:r>
              <a:rPr lang="en-US" sz="1200" b="0" i="0" kern="1200" dirty="0">
                <a:solidFill>
                  <a:schemeClr val="tx1"/>
                </a:solidFill>
                <a:effectLst/>
                <a:latin typeface="+mn-lt"/>
                <a:ea typeface="+mn-ea"/>
                <a:cs typeface="+mn-cs"/>
              </a:rPr>
              <a:t>Track vendor performance using monthly reports</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Interpretations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Ability to 'unmake' a production order so that picked items can be put back into stock</a:t>
            </a:r>
          </a:p>
          <a:p>
            <a:r>
              <a:rPr lang="en-US" sz="1200" b="0" i="0" kern="1200" dirty="0">
                <a:solidFill>
                  <a:schemeClr val="tx1"/>
                </a:solidFill>
                <a:effectLst/>
                <a:latin typeface="+mn-lt"/>
                <a:ea typeface="+mn-ea"/>
                <a:cs typeface="+mn-cs"/>
              </a:rPr>
              <a:t>A graphical tool for scheduling purposes</a:t>
            </a:r>
          </a:p>
          <a:p>
            <a:r>
              <a:rPr lang="en-US" sz="1200" b="0" i="0" kern="1200" dirty="0">
                <a:solidFill>
                  <a:schemeClr val="tx1"/>
                </a:solidFill>
                <a:effectLst/>
                <a:latin typeface="+mn-lt"/>
                <a:ea typeface="+mn-ea"/>
                <a:cs typeface="+mn-cs"/>
              </a:rPr>
              <a:t>A tool to clearly see what happens when he reshuffles an order</a:t>
            </a:r>
          </a:p>
          <a:p>
            <a:r>
              <a:rPr lang="en-US" sz="1200" b="0" i="0" kern="1200" dirty="0">
                <a:solidFill>
                  <a:schemeClr val="tx1"/>
                </a:solidFill>
                <a:effectLst/>
                <a:latin typeface="+mn-lt"/>
                <a:ea typeface="+mn-ea"/>
                <a:cs typeface="+mn-cs"/>
              </a:rPr>
              <a:t>A reporting tool</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When he sends out raw materials to a subcontractor, he doesn't know how many components he'll get back</a:t>
            </a:r>
          </a:p>
          <a:p>
            <a:r>
              <a:rPr lang="en-US" sz="1200" b="0" i="0" kern="1200" dirty="0">
                <a:solidFill>
                  <a:schemeClr val="tx1"/>
                </a:solidFill>
                <a:effectLst/>
                <a:latin typeface="+mn-lt"/>
                <a:ea typeface="+mn-ea"/>
                <a:cs typeface="+mn-cs"/>
              </a:rPr>
              <a:t>Status of production orders</a:t>
            </a:r>
          </a:p>
          <a:p>
            <a:r>
              <a:rPr lang="en-US" sz="1200" b="0" i="0" kern="1200" dirty="0">
                <a:solidFill>
                  <a:schemeClr val="tx1"/>
                </a:solidFill>
                <a:effectLst/>
                <a:latin typeface="+mn-lt"/>
                <a:ea typeface="+mn-ea"/>
                <a:cs typeface="+mn-cs"/>
              </a:rPr>
              <a:t>Efficiency stats of his machine operators</a:t>
            </a:r>
          </a:p>
          <a:p>
            <a:r>
              <a:rPr lang="en-US" sz="1200" b="0" i="0" kern="1200" dirty="0">
                <a:solidFill>
                  <a:schemeClr val="tx1"/>
                </a:solidFill>
                <a:effectLst/>
                <a:latin typeface="+mn-lt"/>
                <a:ea typeface="+mn-ea"/>
                <a:cs typeface="+mn-cs"/>
              </a:rPr>
              <a:t>Business Intelligence Questions</a:t>
            </a:r>
          </a:p>
          <a:p>
            <a:r>
              <a:rPr lang="en-US" sz="1200" b="0" i="0" kern="1200" dirty="0">
                <a:solidFill>
                  <a:schemeClr val="tx1"/>
                </a:solidFill>
                <a:effectLst/>
                <a:latin typeface="+mn-lt"/>
                <a:ea typeface="+mn-ea"/>
                <a:cs typeface="+mn-cs"/>
              </a:rPr>
              <a:t>How is our machine efficiency? Are there any problems or is there anything out of the ordinary I need to pay attention to?</a:t>
            </a:r>
          </a:p>
          <a:p>
            <a:r>
              <a:rPr lang="en-US" sz="1200" b="0" i="0" kern="1200" dirty="0">
                <a:solidFill>
                  <a:schemeClr val="tx1"/>
                </a:solidFill>
                <a:effectLst/>
                <a:latin typeface="+mn-lt"/>
                <a:ea typeface="+mn-ea"/>
                <a:cs typeface="+mn-cs"/>
              </a:rPr>
              <a:t>What critical jobs need my attention?</a:t>
            </a:r>
          </a:p>
          <a:p>
            <a:r>
              <a:rPr lang="en-US" sz="1200" b="0" i="0" kern="1200" dirty="0">
                <a:solidFill>
                  <a:schemeClr val="tx1"/>
                </a:solidFill>
                <a:effectLst/>
                <a:latin typeface="+mn-lt"/>
                <a:ea typeface="+mn-ea"/>
                <a:cs typeface="+mn-cs"/>
              </a:rPr>
              <a:t>What new orders did we get, and how will that impact production?</a:t>
            </a:r>
          </a:p>
          <a:p>
            <a:r>
              <a:rPr lang="en-US" sz="1200" b="0" i="0" kern="1200" dirty="0">
                <a:solidFill>
                  <a:schemeClr val="tx1"/>
                </a:solidFill>
                <a:effectLst/>
                <a:latin typeface="+mn-lt"/>
                <a:ea typeface="+mn-ea"/>
                <a:cs typeface="+mn-cs"/>
              </a:rPr>
              <a:t>How is labor efficiency trending?</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Interactions</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Communication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Every morning I meet with Operations, Inventory, Shipping, and Materials to review the orders we ran yesterday – what we were able to send out and where we got stuck.</a:t>
            </a:r>
          </a:p>
          <a:p>
            <a:r>
              <a:rPr lang="en-US" sz="1200" b="0" i="0" kern="1200" dirty="0">
                <a:solidFill>
                  <a:schemeClr val="tx1"/>
                </a:solidFill>
                <a:effectLst/>
                <a:latin typeface="+mn-lt"/>
                <a:ea typeface="+mn-ea"/>
                <a:cs typeface="+mn-cs"/>
              </a:rPr>
              <a:t>I’m checking to see how machine operators are doing throughout the day.</a:t>
            </a:r>
          </a:p>
          <a:p>
            <a:r>
              <a:rPr lang="en-US" sz="1200" b="0" i="0" kern="1200" dirty="0">
                <a:solidFill>
                  <a:schemeClr val="tx1"/>
                </a:solidFill>
                <a:effectLst/>
                <a:latin typeface="+mn-lt"/>
                <a:ea typeface="+mn-ea"/>
                <a:cs typeface="+mn-cs"/>
              </a:rPr>
              <a:t>I stay in pretty close touch with the warehouse. I want to know what they have on hand and whether I need to make any last minute changes to our run.</a:t>
            </a:r>
          </a:p>
          <a:p>
            <a:r>
              <a:rPr lang="en-US" sz="1200" b="0" i="0" kern="1200" dirty="0">
                <a:solidFill>
                  <a:schemeClr val="tx1"/>
                </a:solidFill>
                <a:effectLst/>
                <a:latin typeface="+mn-lt"/>
                <a:ea typeface="+mn-ea"/>
                <a:cs typeface="+mn-cs"/>
              </a:rPr>
              <a:t>Neither Ellen or our purchasing agent can always tell me where we stand so I spend a lot of time on the phone with suppliers nagging them about delivering our goods and materials so we can keep going.</a:t>
            </a:r>
          </a:p>
          <a:p>
            <a:r>
              <a:rPr lang="en-US" sz="1200" b="0" i="0" kern="1200" dirty="0">
                <a:solidFill>
                  <a:schemeClr val="tx1"/>
                </a:solidFill>
                <a:effectLst/>
                <a:latin typeface="+mn-lt"/>
                <a:ea typeface="+mn-ea"/>
                <a:cs typeface="+mn-cs"/>
              </a:rPr>
              <a:t>I try not to spend any time on the phone with customers at all. My Operations Manager will usually front for me.</a:t>
            </a:r>
          </a:p>
          <a:p>
            <a:r>
              <a:rPr lang="en-US" sz="1200" b="0" i="0" kern="1200" dirty="0">
                <a:solidFill>
                  <a:schemeClr val="tx1"/>
                </a:solidFill>
                <a:effectLst/>
                <a:latin typeface="+mn-lt"/>
                <a:ea typeface="+mn-ea"/>
                <a:cs typeface="+mn-cs"/>
              </a:rPr>
              <a:t>I check Outlook later in the day for e-mail from suppliers because I have to look over any notes my line workers have sent and get problems on the floor resolved so things can get moving first thing.</a:t>
            </a:r>
          </a:p>
          <a:p>
            <a:r>
              <a:rPr lang="en-US" sz="1200" b="0" i="0" kern="1200" dirty="0">
                <a:solidFill>
                  <a:schemeClr val="tx1"/>
                </a:solidFill>
                <a:effectLst/>
                <a:latin typeface="+mn-lt"/>
                <a:ea typeface="+mn-ea"/>
                <a:cs typeface="+mn-cs"/>
              </a:rPr>
              <a:t>I also check on my line workers just before they go home to see if there’s anything we have to get together on first thing the next day.</a:t>
            </a:r>
          </a:p>
          <a:p>
            <a:r>
              <a:rPr lang="en-US" sz="1200" b="0" i="0" kern="1200" dirty="0">
                <a:solidFill>
                  <a:schemeClr val="tx1"/>
                </a:solidFill>
                <a:effectLst/>
                <a:latin typeface="+mn-lt"/>
                <a:ea typeface="+mn-ea"/>
                <a:cs typeface="+mn-cs"/>
              </a:rPr>
              <a:t>I touch base with Lars throughout the day to find out how things are going on the floor</a:t>
            </a:r>
          </a:p>
          <a:p>
            <a:r>
              <a:rPr lang="en-US" sz="1200" b="0" i="0" kern="1200" dirty="0">
                <a:solidFill>
                  <a:schemeClr val="tx1"/>
                </a:solidFill>
                <a:effectLst/>
                <a:latin typeface="+mn-lt"/>
                <a:ea typeface="+mn-ea"/>
                <a:cs typeface="+mn-cs"/>
              </a:rPr>
              <a:t>I work with Ricardo to figure out ways to improve our problem items</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Technologies</a:t>
            </a:r>
            <a:r>
              <a:rPr lang="en-US" sz="1200" b="0" i="0" kern="1200" dirty="0">
                <a:solidFill>
                  <a:schemeClr val="tx1"/>
                </a:solidFill>
                <a:effectLst/>
                <a:latin typeface="+mn-lt"/>
                <a:ea typeface="+mn-ea"/>
                <a:cs typeface="+mn-cs"/>
              </a:rPr>
              <a:t> and tools</a:t>
            </a:r>
          </a:p>
          <a:p>
            <a:r>
              <a:rPr lang="en-US" sz="1200" b="0" i="0" kern="1200" dirty="0">
                <a:solidFill>
                  <a:schemeClr val="tx1"/>
                </a:solidFill>
                <a:effectLst/>
                <a:latin typeface="+mn-lt"/>
                <a:ea typeface="+mn-ea"/>
                <a:cs typeface="+mn-cs"/>
              </a:rPr>
              <a:t>I’ve got a kid at home who knows a lot about computers. They didn’t have any when I went to high school or tech school.</a:t>
            </a:r>
          </a:p>
          <a:p>
            <a:r>
              <a:rPr lang="en-US" sz="1200" b="0" i="0" kern="1200" dirty="0">
                <a:solidFill>
                  <a:schemeClr val="tx1"/>
                </a:solidFill>
                <a:effectLst/>
                <a:latin typeface="+mn-lt"/>
                <a:ea typeface="+mn-ea"/>
                <a:cs typeface="+mn-cs"/>
              </a:rPr>
              <a:t>I've got an Internet connection so I can actually see what's going in production.</a:t>
            </a:r>
          </a:p>
          <a:p>
            <a:r>
              <a:rPr lang="en-US" sz="1200" b="0" i="0" kern="1200" dirty="0">
                <a:solidFill>
                  <a:schemeClr val="tx1"/>
                </a:solidFill>
                <a:effectLst/>
                <a:latin typeface="+mn-lt"/>
                <a:ea typeface="+mn-ea"/>
                <a:cs typeface="+mn-cs"/>
              </a:rPr>
              <a:t>I can tell the logistic manager what I need to get production better fitted into our business – he does a lot of number-crunching on our work performance. Well, we have the work stations if you want to call those computers.</a:t>
            </a:r>
          </a:p>
          <a:p>
            <a:r>
              <a:rPr lang="en-US" sz="1200" b="0" i="0" kern="1200" dirty="0">
                <a:solidFill>
                  <a:schemeClr val="tx1"/>
                </a:solidFill>
                <a:effectLst/>
                <a:latin typeface="+mn-lt"/>
                <a:ea typeface="+mn-ea"/>
                <a:cs typeface="+mn-cs"/>
              </a:rPr>
              <a:t>We record where we are in a job and how many hours we put into a part of the assembly. They’re pretty sturdy and self-contained. The information is recorded in the system.</a:t>
            </a:r>
          </a:p>
          <a:p>
            <a:r>
              <a:rPr lang="en-US" sz="1200" b="0" i="0" kern="1200" dirty="0">
                <a:solidFill>
                  <a:schemeClr val="tx1"/>
                </a:solidFill>
                <a:effectLst/>
                <a:latin typeface="+mn-lt"/>
                <a:ea typeface="+mn-ea"/>
                <a:cs typeface="+mn-cs"/>
              </a:rPr>
              <a:t>I have a computer in my office on the floor I can pound out with 2 fingers.</a:t>
            </a:r>
          </a:p>
          <a:p>
            <a:r>
              <a:rPr lang="en-US" sz="1200" b="0" i="0" kern="1200" dirty="0">
                <a:solidFill>
                  <a:schemeClr val="tx1"/>
                </a:solidFill>
                <a:effectLst/>
                <a:latin typeface="+mn-lt"/>
                <a:ea typeface="+mn-ea"/>
                <a:cs typeface="+mn-cs"/>
              </a:rPr>
              <a:t>Our materials manager is the one who fixes them or re-writes the programs or whatever that they need.</a:t>
            </a:r>
          </a:p>
        </p:txBody>
      </p:sp>
      <p:sp>
        <p:nvSpPr>
          <p:cNvPr id="4" name="Slide Number Placeholder 3"/>
          <p:cNvSpPr>
            <a:spLocks noGrp="1"/>
          </p:cNvSpPr>
          <p:nvPr>
            <p:ph type="sldNum" sz="quarter" idx="5"/>
          </p:nvPr>
        </p:nvSpPr>
        <p:spPr/>
        <p:txBody>
          <a:bodyPr/>
          <a:lstStyle/>
          <a:p>
            <a:fld id="{90C91C77-BD77-46DD-975C-A10BFBCE05E6}" type="slidenum">
              <a:rPr lang="en-US" smtClean="0"/>
              <a:t>15</a:t>
            </a:fld>
            <a:endParaRPr lang="en-US"/>
          </a:p>
        </p:txBody>
      </p:sp>
    </p:spTree>
    <p:extLst>
      <p:ext uri="{BB962C8B-B14F-4D97-AF65-F5344CB8AC3E}">
        <p14:creationId xmlns:p14="http://schemas.microsoft.com/office/powerpoint/2010/main" val="3053909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Emil - Product Designer</a:t>
            </a:r>
          </a:p>
          <a:p>
            <a:r>
              <a:rPr lang="en-US" sz="1200" b="0" i="1" kern="1200" dirty="0">
                <a:solidFill>
                  <a:schemeClr val="tx1"/>
                </a:solidFill>
                <a:effectLst/>
                <a:latin typeface="+mn-lt"/>
                <a:ea typeface="+mn-ea"/>
                <a:cs typeface="+mn-cs"/>
              </a:rPr>
              <a:t>"Let’s show this to our customer to see if it meets their specs."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Emil both designs new and modifies existing products. He is technical, but also spends considerable time searching for the least expensive components.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44 years old</a:t>
            </a:r>
          </a:p>
          <a:p>
            <a:r>
              <a:rPr lang="en-US" sz="1200" b="0" i="0" kern="1200" dirty="0">
                <a:solidFill>
                  <a:schemeClr val="tx1"/>
                </a:solidFill>
                <a:effectLst/>
                <a:latin typeface="+mn-lt"/>
                <a:ea typeface="+mn-ea"/>
                <a:cs typeface="+mn-cs"/>
              </a:rPr>
              <a:t>Divorced father of three school-aged children</a:t>
            </a:r>
          </a:p>
          <a:p>
            <a:r>
              <a:rPr lang="en-US" sz="1200" b="0" i="0" kern="1200" dirty="0">
                <a:solidFill>
                  <a:schemeClr val="tx1"/>
                </a:solidFill>
                <a:effectLst/>
                <a:latin typeface="+mn-lt"/>
                <a:ea typeface="+mn-ea"/>
                <a:cs typeface="+mn-cs"/>
              </a:rPr>
              <a:t>MS degree in Aerospace Engineering</a:t>
            </a:r>
          </a:p>
          <a:p>
            <a:r>
              <a:rPr lang="en-US" sz="1200" b="0" i="0" kern="1200" dirty="0">
                <a:solidFill>
                  <a:schemeClr val="tx1"/>
                </a:solidFill>
                <a:effectLst/>
                <a:latin typeface="+mn-lt"/>
                <a:ea typeface="+mn-ea"/>
                <a:cs typeface="+mn-cs"/>
              </a:rPr>
              <a:t>15 </a:t>
            </a:r>
            <a:r>
              <a:rPr lang="en-US" sz="1200" b="0" i="0" kern="1200" dirty="0" err="1">
                <a:solidFill>
                  <a:schemeClr val="tx1"/>
                </a:solidFill>
                <a:effectLst/>
                <a:latin typeface="+mn-lt"/>
                <a:ea typeface="+mn-ea"/>
                <a:cs typeface="+mn-cs"/>
              </a:rPr>
              <a:t>years experience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Emil is often responsible for creating items and helping to find potential vendors, which are two core entities in an ERP system</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8:00amRead my emails</a:t>
            </a:r>
          </a:p>
          <a:p>
            <a:r>
              <a:rPr lang="en-US" sz="1200" b="0" i="0" kern="1200" dirty="0">
                <a:solidFill>
                  <a:schemeClr val="tx1"/>
                </a:solidFill>
                <a:effectLst/>
                <a:latin typeface="+mn-lt"/>
                <a:ea typeface="+mn-ea"/>
                <a:cs typeface="+mn-cs"/>
              </a:rPr>
              <a:t> Browse through the complaints database to see what items customers are returning.</a:t>
            </a:r>
          </a:p>
          <a:p>
            <a:r>
              <a:rPr lang="en-US" sz="1200" b="0" i="0" kern="1200" dirty="0">
                <a:solidFill>
                  <a:schemeClr val="tx1"/>
                </a:solidFill>
                <a:effectLst/>
                <a:latin typeface="+mn-lt"/>
                <a:ea typeface="+mn-ea"/>
                <a:cs typeface="+mn-cs"/>
              </a:rPr>
              <a:t>9:00amContinue with the prototyping work that I was working on yesterday</a:t>
            </a:r>
          </a:p>
          <a:p>
            <a:r>
              <a:rPr lang="en-US" sz="1200" b="0" i="0" kern="1200" dirty="0">
                <a:solidFill>
                  <a:schemeClr val="tx1"/>
                </a:solidFill>
                <a:effectLst/>
                <a:latin typeface="+mn-lt"/>
                <a:ea typeface="+mn-ea"/>
                <a:cs typeface="+mn-cs"/>
              </a:rPr>
              <a:t>11:00amGo down to the warehouse and get help in finding a part for my prototype</a:t>
            </a:r>
          </a:p>
          <a:p>
            <a:r>
              <a:rPr lang="en-US" sz="1200" b="0" i="0" kern="1200" dirty="0">
                <a:solidFill>
                  <a:schemeClr val="tx1"/>
                </a:solidFill>
                <a:effectLst/>
                <a:latin typeface="+mn-lt"/>
                <a:ea typeface="+mn-ea"/>
                <a:cs typeface="+mn-cs"/>
              </a:rPr>
              <a:t>11:30amAttend weekly staff meeting</a:t>
            </a:r>
          </a:p>
          <a:p>
            <a:r>
              <a:rPr lang="en-US" sz="1200" b="0" i="0" kern="1200" dirty="0">
                <a:solidFill>
                  <a:schemeClr val="tx1"/>
                </a:solidFill>
                <a:effectLst/>
                <a:latin typeface="+mn-lt"/>
                <a:ea typeface="+mn-ea"/>
                <a:cs typeface="+mn-cs"/>
              </a:rPr>
              <a:t>12:30pmLunch</a:t>
            </a:r>
          </a:p>
          <a:p>
            <a:r>
              <a:rPr lang="en-US" sz="1200" b="0" i="0" kern="1200" dirty="0">
                <a:solidFill>
                  <a:schemeClr val="tx1"/>
                </a:solidFill>
                <a:effectLst/>
                <a:latin typeface="+mn-lt"/>
                <a:ea typeface="+mn-ea"/>
                <a:cs typeface="+mn-cs"/>
              </a:rPr>
              <a:t>1:30pmGet contacted by customer's </a:t>
            </a:r>
            <a:r>
              <a:rPr lang="en-US" sz="1200" b="0" i="0" kern="1200" dirty="0" err="1">
                <a:solidFill>
                  <a:schemeClr val="tx1"/>
                </a:solidFill>
                <a:effectLst/>
                <a:latin typeface="+mn-lt"/>
                <a:ea typeface="+mn-ea"/>
                <a:cs typeface="+mn-cs"/>
              </a:rPr>
              <a:t>R&amp;amp;D</a:t>
            </a:r>
            <a:r>
              <a:rPr lang="en-US" sz="1200" b="0" i="0" kern="1200" dirty="0">
                <a:solidFill>
                  <a:schemeClr val="tx1"/>
                </a:solidFill>
                <a:effectLst/>
                <a:latin typeface="+mn-lt"/>
                <a:ea typeface="+mn-ea"/>
                <a:cs typeface="+mn-cs"/>
              </a:rPr>
              <a:t> department to give status on prototype</a:t>
            </a:r>
          </a:p>
          <a:p>
            <a:r>
              <a:rPr lang="en-US" sz="1200" b="0" i="0" kern="1200" dirty="0">
                <a:solidFill>
                  <a:schemeClr val="tx1"/>
                </a:solidFill>
                <a:effectLst/>
                <a:latin typeface="+mn-lt"/>
                <a:ea typeface="+mn-ea"/>
                <a:cs typeface="+mn-cs"/>
              </a:rPr>
              <a:t>2:00pmMeet with QC to figure out a way to improve a defective product</a:t>
            </a:r>
          </a:p>
          <a:p>
            <a:r>
              <a:rPr lang="en-US" sz="1200" b="0" i="0" kern="1200" dirty="0">
                <a:solidFill>
                  <a:schemeClr val="tx1"/>
                </a:solidFill>
                <a:effectLst/>
                <a:latin typeface="+mn-lt"/>
                <a:ea typeface="+mn-ea"/>
                <a:cs typeface="+mn-cs"/>
              </a:rPr>
              <a:t>3:30pmGo back to my prototyping work</a:t>
            </a:r>
          </a:p>
          <a:p>
            <a:r>
              <a:rPr lang="en-US" sz="1200" b="0" i="0" kern="1200" dirty="0">
                <a:solidFill>
                  <a:schemeClr val="tx1"/>
                </a:solidFill>
                <a:effectLst/>
                <a:latin typeface="+mn-lt"/>
                <a:ea typeface="+mn-ea"/>
                <a:cs typeface="+mn-cs"/>
              </a:rPr>
              <a:t>4:45pmBrowse the Internet and trade journals to research potential suppliers and/or competitive products</a:t>
            </a:r>
          </a:p>
          <a:p>
            <a:r>
              <a:rPr lang="en-US" sz="1200" b="0" i="0" kern="1200" dirty="0">
                <a:solidFill>
                  <a:schemeClr val="tx1"/>
                </a:solidFill>
                <a:effectLst/>
                <a:latin typeface="+mn-lt"/>
                <a:ea typeface="+mn-ea"/>
                <a:cs typeface="+mn-cs"/>
              </a:rPr>
              <a:t>5:30pmGo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Relationships</a:t>
            </a:r>
          </a:p>
          <a:p>
            <a:r>
              <a:rPr lang="en-US" sz="1200" b="0" i="0" kern="1200" dirty="0">
                <a:solidFill>
                  <a:schemeClr val="tx1"/>
                </a:solidFill>
                <a:effectLst/>
                <a:latin typeface="+mn-lt"/>
                <a:ea typeface="+mn-ea"/>
                <a:cs typeface="+mn-cs"/>
              </a:rPr>
              <a:t>I sometimes interact with suppliers to determine components for our new products</a:t>
            </a:r>
          </a:p>
          <a:p>
            <a:r>
              <a:rPr lang="en-US" sz="1200" b="0" i="0" kern="1200" dirty="0">
                <a:solidFill>
                  <a:schemeClr val="tx1"/>
                </a:solidFill>
                <a:effectLst/>
                <a:latin typeface="+mn-lt"/>
                <a:ea typeface="+mn-ea"/>
                <a:cs typeface="+mn-cs"/>
              </a:rPr>
              <a:t>I research a supplier that might have a new and improved component and then inform purchasing about them.</a:t>
            </a:r>
          </a:p>
          <a:p>
            <a:r>
              <a:rPr lang="en-US" sz="1200" b="0" i="0" kern="1200" dirty="0">
                <a:solidFill>
                  <a:schemeClr val="tx1"/>
                </a:solidFill>
                <a:effectLst/>
                <a:latin typeface="+mn-lt"/>
                <a:ea typeface="+mn-ea"/>
                <a:cs typeface="+mn-cs"/>
              </a:rPr>
              <a:t>I work with product marketing when launching new products</a:t>
            </a:r>
          </a:p>
          <a:p>
            <a:r>
              <a:rPr lang="en-US" sz="1200" b="0" i="0" kern="1200" dirty="0">
                <a:solidFill>
                  <a:schemeClr val="tx1"/>
                </a:solidFill>
                <a:effectLst/>
                <a:latin typeface="+mn-lt"/>
                <a:ea typeface="+mn-ea"/>
                <a:cs typeface="+mn-cs"/>
              </a:rPr>
              <a:t>I use my CAD tools to make designs that Alicia or Inga in Purchasing sends to the suppliers</a:t>
            </a:r>
          </a:p>
          <a:p>
            <a:r>
              <a:rPr lang="en-US" sz="1200" b="0" i="0" kern="1200" dirty="0">
                <a:solidFill>
                  <a:schemeClr val="tx1"/>
                </a:solidFill>
                <a:effectLst/>
                <a:latin typeface="+mn-lt"/>
                <a:ea typeface="+mn-ea"/>
                <a:cs typeface="+mn-cs"/>
              </a:rPr>
              <a:t>I talk to purchasing about a component for a prototype that I'm working on that I found in a catalog or on the Web</a:t>
            </a:r>
          </a:p>
          <a:p>
            <a:r>
              <a:rPr lang="en-US" sz="1200" b="0" i="0" kern="1200" dirty="0">
                <a:solidFill>
                  <a:schemeClr val="tx1"/>
                </a:solidFill>
                <a:effectLst/>
                <a:latin typeface="+mn-lt"/>
                <a:ea typeface="+mn-ea"/>
                <a:cs typeface="+mn-cs"/>
              </a:rPr>
              <a:t>I work closely with process engineering to have my designs translated into assembly instructions for production to follow</a:t>
            </a:r>
          </a:p>
          <a:p>
            <a:r>
              <a:rPr lang="en-US" sz="1200" b="0" i="0" kern="1200" dirty="0">
                <a:solidFill>
                  <a:schemeClr val="tx1"/>
                </a:solidFill>
                <a:effectLst/>
                <a:latin typeface="+mn-lt"/>
                <a:ea typeface="+mn-ea"/>
                <a:cs typeface="+mn-cs"/>
              </a:rPr>
              <a:t>I work closely with production, process engineering, QC, and purchasing when making changes to BOMs</a:t>
            </a:r>
          </a:p>
          <a:p>
            <a:r>
              <a:rPr lang="en-US" sz="1200" b="0" i="0" kern="1200" dirty="0">
                <a:solidFill>
                  <a:schemeClr val="tx1"/>
                </a:solidFill>
                <a:effectLst/>
                <a:latin typeface="+mn-lt"/>
                <a:ea typeface="+mn-ea"/>
                <a:cs typeface="+mn-cs"/>
              </a:rPr>
              <a:t>I work together with our customer’s R&amp;D department to ensure that we will build something that matches their specs</a:t>
            </a:r>
          </a:p>
          <a:p>
            <a:r>
              <a:rPr lang="en-US" sz="1200" b="0" i="0" kern="1200" dirty="0">
                <a:solidFill>
                  <a:schemeClr val="tx1"/>
                </a:solidFill>
                <a:effectLst/>
                <a:latin typeface="+mn-lt"/>
                <a:ea typeface="+mn-ea"/>
                <a:cs typeface="+mn-cs"/>
              </a:rPr>
              <a:t>I have John help me find a component in the warehouse</a:t>
            </a:r>
          </a:p>
          <a:p>
            <a:r>
              <a:rPr lang="en-US" sz="1200" b="0" i="0" kern="1200" dirty="0">
                <a:solidFill>
                  <a:schemeClr val="tx1"/>
                </a:solidFill>
                <a:effectLst/>
                <a:latin typeface="+mn-lt"/>
                <a:ea typeface="+mn-ea"/>
                <a:cs typeface="+mn-cs"/>
              </a:rPr>
              <a:t>I need to let Ellen know when I've taken a component from the warehouse so as not to screw up her cycle counting or physical inventory</a:t>
            </a:r>
          </a:p>
          <a:p>
            <a:r>
              <a:rPr lang="en-US" sz="1200" b="0" i="0" kern="1200" dirty="0">
                <a:solidFill>
                  <a:schemeClr val="tx1"/>
                </a:solidFill>
                <a:effectLst/>
                <a:latin typeface="+mn-lt"/>
                <a:ea typeface="+mn-ea"/>
                <a:cs typeface="+mn-cs"/>
              </a:rPr>
              <a:t>I report to the Product Design manager or directly to the owner</a:t>
            </a:r>
          </a:p>
          <a:p>
            <a:r>
              <a:rPr lang="en-US" sz="1200" b="0" i="0" kern="1200" dirty="0">
                <a:solidFill>
                  <a:schemeClr val="tx1"/>
                </a:solidFill>
                <a:effectLst/>
                <a:latin typeface="+mn-lt"/>
                <a:ea typeface="+mn-ea"/>
                <a:cs typeface="+mn-cs"/>
              </a:rPr>
              <a:t>I meet with Ricardo to discuss quality issues</a:t>
            </a:r>
          </a:p>
          <a:p>
            <a:r>
              <a:rPr lang="en-US" sz="1200" b="0" i="0" kern="1200" dirty="0">
                <a:solidFill>
                  <a:schemeClr val="tx1"/>
                </a:solidFill>
                <a:effectLst/>
                <a:latin typeface="+mn-lt"/>
                <a:ea typeface="+mn-ea"/>
                <a:cs typeface="+mn-cs"/>
              </a:rPr>
              <a:t>I receive customer-specific orders directly from sales where I need to determine the BOM</a:t>
            </a:r>
          </a:p>
          <a:p>
            <a:r>
              <a:rPr lang="en-US" sz="1200" b="0" i="0" kern="1200" dirty="0">
                <a:solidFill>
                  <a:schemeClr val="tx1"/>
                </a:solidFill>
                <a:effectLst/>
                <a:latin typeface="+mn-lt"/>
                <a:ea typeface="+mn-ea"/>
                <a:cs typeface="+mn-cs"/>
              </a:rPr>
              <a:t>I provide designs to customers based on the customer's requirements</a:t>
            </a:r>
          </a:p>
          <a:p>
            <a:r>
              <a:rPr lang="en-US" sz="1200" b="0" i="0" kern="1200" dirty="0">
                <a:solidFill>
                  <a:schemeClr val="tx1"/>
                </a:solidFill>
                <a:effectLst/>
                <a:latin typeface="+mn-lt"/>
                <a:ea typeface="+mn-ea"/>
                <a:cs typeface="+mn-cs"/>
              </a:rPr>
              <a:t>I work with the warehouse when we need to design packaging</a:t>
            </a:r>
          </a:p>
          <a:p>
            <a:r>
              <a:rPr lang="en-US" sz="1200" b="0" i="0" kern="1200" dirty="0">
                <a:solidFill>
                  <a:schemeClr val="tx1"/>
                </a:solidFill>
                <a:effectLst/>
                <a:latin typeface="+mn-lt"/>
                <a:ea typeface="+mn-ea"/>
                <a:cs typeface="+mn-cs"/>
              </a:rPr>
              <a:t>I work with marketing to define kits</a:t>
            </a:r>
          </a:p>
          <a:p>
            <a:r>
              <a:rPr lang="en-US" sz="1200" b="0" i="0" kern="1200" dirty="0">
                <a:solidFill>
                  <a:schemeClr val="tx1"/>
                </a:solidFill>
                <a:effectLst/>
                <a:latin typeface="+mn-lt"/>
                <a:ea typeface="+mn-ea"/>
                <a:cs typeface="+mn-cs"/>
              </a:rPr>
              <a:t>Span of control</a:t>
            </a:r>
          </a:p>
          <a:p>
            <a:r>
              <a:rPr lang="en-US" sz="1200" b="0" i="0" kern="1200" dirty="0">
                <a:solidFill>
                  <a:schemeClr val="tx1"/>
                </a:solidFill>
                <a:effectLst/>
                <a:latin typeface="+mn-lt"/>
                <a:ea typeface="+mn-ea"/>
                <a:cs typeface="+mn-cs"/>
              </a:rPr>
              <a:t>I need to approve our suppliers before we buy new components from them</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Values, fears, and career aspirations</a:t>
            </a:r>
          </a:p>
          <a:p>
            <a:r>
              <a:rPr lang="en-US" sz="1200" b="0" i="0" kern="1200" dirty="0">
                <a:solidFill>
                  <a:schemeClr val="tx1"/>
                </a:solidFill>
                <a:effectLst/>
                <a:latin typeface="+mn-lt"/>
                <a:ea typeface="+mn-ea"/>
                <a:cs typeface="+mn-cs"/>
              </a:rPr>
              <a:t>Technical recognition</a:t>
            </a:r>
          </a:p>
          <a:p>
            <a:r>
              <a:rPr lang="en-US" sz="1200" b="0" i="0" kern="1200" dirty="0">
                <a:solidFill>
                  <a:schemeClr val="tx1"/>
                </a:solidFill>
                <a:effectLst/>
                <a:latin typeface="+mn-lt"/>
                <a:ea typeface="+mn-ea"/>
                <a:cs typeface="+mn-cs"/>
              </a:rPr>
              <a:t>Receiving a patent</a:t>
            </a:r>
          </a:p>
          <a:p>
            <a:r>
              <a:rPr lang="en-US" sz="1200" b="0" i="0" kern="1200" dirty="0">
                <a:solidFill>
                  <a:schemeClr val="tx1"/>
                </a:solidFill>
                <a:effectLst/>
                <a:latin typeface="+mn-lt"/>
                <a:ea typeface="+mn-ea"/>
                <a:cs typeface="+mn-cs"/>
              </a:rPr>
              <a:t>Getting contacted by someone in his professional group to make a presentation</a:t>
            </a: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CAD tools</a:t>
            </a:r>
          </a:p>
          <a:p>
            <a:r>
              <a:rPr lang="en-US" sz="1200" b="0" i="0" kern="1200" dirty="0">
                <a:solidFill>
                  <a:schemeClr val="tx1"/>
                </a:solidFill>
                <a:effectLst/>
                <a:latin typeface="+mn-lt"/>
                <a:ea typeface="+mn-ea"/>
                <a:cs typeface="+mn-cs"/>
              </a:rPr>
              <a:t>Product Lifecycle Management software</a:t>
            </a:r>
          </a:p>
          <a:p>
            <a:r>
              <a:rPr lang="en-US" sz="1200" b="0" i="0" kern="1200" dirty="0">
                <a:solidFill>
                  <a:schemeClr val="tx1"/>
                </a:solidFill>
                <a:effectLst/>
                <a:latin typeface="+mn-lt"/>
                <a:ea typeface="+mn-ea"/>
                <a:cs typeface="+mn-cs"/>
              </a:rPr>
              <a:t>Occasional usage of ERP tool</a:t>
            </a:r>
          </a:p>
          <a:p>
            <a:r>
              <a:rPr lang="en-US" sz="1200" b="0" i="0" kern="1200" dirty="0">
                <a:solidFill>
                  <a:schemeClr val="tx1"/>
                </a:solidFill>
                <a:effectLst/>
                <a:latin typeface="+mn-lt"/>
                <a:ea typeface="+mn-ea"/>
                <a:cs typeface="+mn-cs"/>
              </a:rPr>
              <a:t>Adobe software for creating PDF files</a:t>
            </a:r>
          </a:p>
          <a:p>
            <a:r>
              <a:rPr lang="en-US" sz="1200" b="0" i="0" kern="1200" dirty="0">
                <a:solidFill>
                  <a:schemeClr val="tx1"/>
                </a:solidFill>
                <a:effectLst/>
                <a:latin typeface="+mn-lt"/>
                <a:ea typeface="+mn-ea"/>
                <a:cs typeface="+mn-cs"/>
              </a:rPr>
              <a:t>Office software</a:t>
            </a:r>
          </a:p>
          <a:p>
            <a:r>
              <a:rPr lang="en-US" sz="1200" b="0" i="0" kern="1200" dirty="0">
                <a:solidFill>
                  <a:schemeClr val="tx1"/>
                </a:solidFill>
                <a:effectLst/>
                <a:latin typeface="+mn-lt"/>
                <a:ea typeface="+mn-ea"/>
                <a:cs typeface="+mn-cs"/>
              </a:rPr>
              <a:t>Visio</a:t>
            </a:r>
          </a:p>
          <a:p>
            <a:r>
              <a:rPr lang="en-US" sz="1200" b="0" i="0" kern="1200" dirty="0">
                <a:solidFill>
                  <a:schemeClr val="tx1"/>
                </a:solidFill>
                <a:effectLst/>
                <a:latin typeface="+mn-lt"/>
                <a:ea typeface="+mn-ea"/>
                <a:cs typeface="+mn-cs"/>
              </a:rPr>
              <a:t>MS Project</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PDF files</a:t>
            </a:r>
          </a:p>
          <a:p>
            <a:r>
              <a:rPr lang="en-US" sz="1200" b="0" i="0" kern="1200" dirty="0">
                <a:solidFill>
                  <a:schemeClr val="tx1"/>
                </a:solidFill>
                <a:effectLst/>
                <a:latin typeface="+mn-lt"/>
                <a:ea typeface="+mn-ea"/>
                <a:cs typeface="+mn-cs"/>
              </a:rPr>
              <a:t>Large computer monitors for drawings</a:t>
            </a:r>
          </a:p>
          <a:p>
            <a:r>
              <a:rPr lang="en-US" sz="1200" b="0" i="0" kern="1200" dirty="0">
                <a:solidFill>
                  <a:schemeClr val="tx1"/>
                </a:solidFill>
                <a:effectLst/>
                <a:latin typeface="+mn-lt"/>
                <a:ea typeface="+mn-ea"/>
                <a:cs typeface="+mn-cs"/>
              </a:rPr>
              <a:t>Physical prototypes and components</a:t>
            </a:r>
          </a:p>
          <a:p>
            <a:r>
              <a:rPr lang="en-US" sz="1200" b="0" i="0" kern="1200" dirty="0">
                <a:solidFill>
                  <a:schemeClr val="tx1"/>
                </a:solidFill>
                <a:effectLst/>
                <a:latin typeface="+mn-lt"/>
                <a:ea typeface="+mn-ea"/>
                <a:cs typeface="+mn-cs"/>
              </a:rPr>
              <a:t>Plotters and printers</a:t>
            </a:r>
          </a:p>
          <a:p>
            <a:r>
              <a:rPr lang="en-US" sz="1200" b="0" i="0" kern="1200" dirty="0">
                <a:solidFill>
                  <a:schemeClr val="tx1"/>
                </a:solidFill>
                <a:effectLst/>
                <a:latin typeface="+mn-lt"/>
                <a:ea typeface="+mn-ea"/>
                <a:cs typeface="+mn-cs"/>
              </a:rPr>
              <a:t>Suppliers' catalogs</a:t>
            </a:r>
          </a:p>
          <a:p>
            <a:r>
              <a:rPr lang="en-US" sz="1200" b="0" i="0" kern="1200" dirty="0">
                <a:solidFill>
                  <a:schemeClr val="tx1"/>
                </a:solidFill>
                <a:effectLst/>
                <a:latin typeface="+mn-lt"/>
                <a:ea typeface="+mn-ea"/>
                <a:cs typeface="+mn-cs"/>
              </a:rPr>
              <a:t>Shelves full of old designs</a:t>
            </a:r>
          </a:p>
          <a:p>
            <a:r>
              <a:rPr lang="en-US" sz="1200" b="0" i="0" kern="1200" dirty="0">
                <a:solidFill>
                  <a:schemeClr val="tx1"/>
                </a:solidFill>
                <a:effectLst/>
                <a:latin typeface="+mn-lt"/>
                <a:ea typeface="+mn-ea"/>
                <a:cs typeface="+mn-cs"/>
              </a:rPr>
              <a:t>Resources (Web, journals, and so on) to follow the latest trends in engineering tools</a:t>
            </a:r>
          </a:p>
          <a:p>
            <a:r>
              <a:rPr lang="en-US" sz="1200" b="0" i="0" kern="1200" dirty="0">
                <a:solidFill>
                  <a:schemeClr val="tx1"/>
                </a:solidFill>
                <a:effectLst/>
                <a:latin typeface="+mn-lt"/>
                <a:ea typeface="+mn-ea"/>
                <a:cs typeface="+mn-cs"/>
              </a:rPr>
              <a:t>Work styles</a:t>
            </a:r>
          </a:p>
          <a:p>
            <a:r>
              <a:rPr lang="en-US" sz="1200" b="0" i="0" kern="1200" dirty="0">
                <a:solidFill>
                  <a:schemeClr val="tx1"/>
                </a:solidFill>
                <a:effectLst/>
                <a:latin typeface="+mn-lt"/>
                <a:ea typeface="+mn-ea"/>
                <a:cs typeface="+mn-cs"/>
              </a:rPr>
              <a:t>Systematic</a:t>
            </a:r>
          </a:p>
          <a:p>
            <a:r>
              <a:rPr lang="en-US" sz="1200" b="0" i="0" kern="1200" dirty="0">
                <a:solidFill>
                  <a:schemeClr val="tx1"/>
                </a:solidFill>
                <a:effectLst/>
                <a:latin typeface="+mn-lt"/>
                <a:ea typeface="+mn-ea"/>
                <a:cs typeface="+mn-cs"/>
              </a:rPr>
              <a:t>Analytical</a:t>
            </a:r>
          </a:p>
          <a:p>
            <a:r>
              <a:rPr lang="en-US" sz="1200" b="0" i="0" kern="1200" dirty="0">
                <a:solidFill>
                  <a:schemeClr val="tx1"/>
                </a:solidFill>
                <a:effectLst/>
                <a:latin typeface="+mn-lt"/>
                <a:ea typeface="+mn-ea"/>
                <a:cs typeface="+mn-cs"/>
              </a:rPr>
              <a:t>Problem solver</a:t>
            </a:r>
          </a:p>
          <a:p>
            <a:r>
              <a:rPr lang="en-US" sz="1200" b="0" i="0" kern="1200" dirty="0">
                <a:solidFill>
                  <a:schemeClr val="tx1"/>
                </a:solidFill>
                <a:effectLst/>
                <a:latin typeface="+mn-lt"/>
                <a:ea typeface="+mn-ea"/>
                <a:cs typeface="+mn-cs"/>
              </a:rPr>
              <a:t>Learning strategies</a:t>
            </a:r>
          </a:p>
          <a:p>
            <a:r>
              <a:rPr lang="en-US" sz="1200" b="0" i="0" kern="1200" dirty="0">
                <a:solidFill>
                  <a:schemeClr val="tx1"/>
                </a:solidFill>
                <a:effectLst/>
                <a:latin typeface="+mn-lt"/>
                <a:ea typeface="+mn-ea"/>
                <a:cs typeface="+mn-cs"/>
              </a:rPr>
              <a:t>Does a lot of </a:t>
            </a:r>
            <a:r>
              <a:rPr lang="en-US" sz="1200" b="0" i="0" kern="1200" dirty="0" err="1">
                <a:solidFill>
                  <a:schemeClr val="tx1"/>
                </a:solidFill>
                <a:effectLst/>
                <a:latin typeface="+mn-lt"/>
                <a:ea typeface="+mn-ea"/>
                <a:cs typeface="+mn-cs"/>
              </a:rPr>
              <a:t>self learning</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self studying</a:t>
            </a:r>
            <a:r>
              <a:rPr lang="en-US" sz="1200" b="0" i="0" kern="1200" dirty="0">
                <a:solidFill>
                  <a:schemeClr val="tx1"/>
                </a:solidFill>
                <a:effectLst/>
                <a:latin typeface="+mn-lt"/>
                <a:ea typeface="+mn-ea"/>
                <a:cs typeface="+mn-cs"/>
              </a:rPr>
              <a:t> on top of his engineering degree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I'm Emil. I've been working in product design and engineering for many years now - around 15, I think. I've been here for three years now. I came here because I wanted to work with a different type of product, and I didn't really think my former employer was innovative enough. There seems to be a lot more openness to innovation here, and that's really important to me.</a:t>
            </a:r>
          </a:p>
          <a:p>
            <a:r>
              <a:rPr lang="en-US" sz="1200" b="0" i="0" kern="1200" dirty="0">
                <a:solidFill>
                  <a:schemeClr val="tx1"/>
                </a:solidFill>
                <a:effectLst/>
                <a:latin typeface="+mn-lt"/>
                <a:ea typeface="+mn-ea"/>
                <a:cs typeface="+mn-cs"/>
              </a:rPr>
              <a:t>I normally get to work around 8, but it depends on if it's my week to have the kids or not. What I really like about this job is the diversity of work, but also the different people that I come in contact with throughout the day. Of course, I need some quiet time when building my prototypes, and my office environment - with its workshop - makes that possible. But I'm also frequently having hallway discussions with Oscar, the process engineer about the processes needed to build the prototype, with purchasing about suitable suppliers, and with production about our BOMs. Sometimes these discussions can get pretty heated, but that's what makes this job fun.</a:t>
            </a:r>
          </a:p>
          <a:p>
            <a:r>
              <a:rPr lang="en-US" sz="1200" b="0" i="0" kern="1200" dirty="0">
                <a:solidFill>
                  <a:schemeClr val="tx1"/>
                </a:solidFill>
                <a:effectLst/>
                <a:latin typeface="+mn-lt"/>
                <a:ea typeface="+mn-ea"/>
                <a:cs typeface="+mn-cs"/>
              </a:rPr>
              <a:t>But it's not just my coworkers that I deal with. I'm often on the phone or exchanging emails with potential suppliers that I've researched on the Web or read about in a journal. I also communicate with R&amp;D people working for our customers. You see, we do some collaborative designing with our customers as well.</a:t>
            </a:r>
          </a:p>
          <a:p>
            <a:r>
              <a:rPr lang="en-US" sz="1200" b="0" i="0" kern="1200" dirty="0">
                <a:solidFill>
                  <a:schemeClr val="tx1"/>
                </a:solidFill>
                <a:effectLst/>
                <a:latin typeface="+mn-lt"/>
                <a:ea typeface="+mn-ea"/>
                <a:cs typeface="+mn-cs"/>
              </a:rPr>
              <a:t>Oh, I forgot to mention, sometimes I'm even roaming in the warehouse trying to find a component. They've actually put a sign up on the wall reminding me to let the warehouse know if I take a part out of the warehouse so it can be posted to the project's account. I guess I've forgotten to do this a few times.</a:t>
            </a:r>
          </a:p>
          <a:p>
            <a:r>
              <a:rPr lang="en-US" sz="1200" b="0" i="0" kern="1200" dirty="0">
                <a:solidFill>
                  <a:schemeClr val="tx1"/>
                </a:solidFill>
                <a:effectLst/>
                <a:latin typeface="+mn-lt"/>
                <a:ea typeface="+mn-ea"/>
                <a:cs typeface="+mn-cs"/>
              </a:rPr>
              <a:t>I mentioned before that my job is quite diverse, and it truly is - from designing prototypes, writing specs, to working with Ricardo figuring out why one of our parts is defective. It's a varied day, but it's not without its frustrations either. Dealing with subcontractors and suppliers can be a bit time-consuming when working with ECOs (engineering change orders). We also have to make sure that our sales team doesn't start selling things that we can't build. Those guys will sell anything.</a:t>
            </a:r>
          </a:p>
          <a:p>
            <a:r>
              <a:rPr lang="en-US" sz="1200" b="0" i="0" kern="1200" dirty="0">
                <a:solidFill>
                  <a:schemeClr val="tx1"/>
                </a:solidFill>
                <a:effectLst/>
                <a:latin typeface="+mn-lt"/>
                <a:ea typeface="+mn-ea"/>
                <a:cs typeface="+mn-cs"/>
              </a:rPr>
              <a:t>Even though my work day ends at 5 or 5:30, I often bring some work home with me. Designing these products is sort of a hobby for me, so I don't mind going the extra mile in the evenings to design something that will make our customers happy.</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Quiet office close to where all product designs are stored and printed out.</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Design a product that satisfies our customers</a:t>
            </a:r>
          </a:p>
          <a:p>
            <a:r>
              <a:rPr lang="en-US" sz="1200" b="0" i="0" kern="1200" dirty="0">
                <a:solidFill>
                  <a:schemeClr val="tx1"/>
                </a:solidFill>
                <a:effectLst/>
                <a:latin typeface="+mn-lt"/>
                <a:ea typeface="+mn-ea"/>
                <a:cs typeface="+mn-cs"/>
              </a:rPr>
              <a:t>Be intellectually challenged</a:t>
            </a:r>
          </a:p>
          <a:p>
            <a:r>
              <a:rPr lang="en-US" sz="1200" b="0" i="0" kern="1200" dirty="0">
                <a:solidFill>
                  <a:schemeClr val="tx1"/>
                </a:solidFill>
                <a:effectLst/>
                <a:latin typeface="+mn-lt"/>
                <a:ea typeface="+mn-ea"/>
                <a:cs typeface="+mn-cs"/>
              </a:rPr>
              <a:t>Design a product to meet the market's demands</a:t>
            </a:r>
          </a:p>
          <a:p>
            <a:r>
              <a:rPr lang="en-US" sz="1200" b="0" i="0" kern="1200" dirty="0">
                <a:solidFill>
                  <a:schemeClr val="tx1"/>
                </a:solidFill>
                <a:effectLst/>
                <a:latin typeface="+mn-lt"/>
                <a:ea typeface="+mn-ea"/>
                <a:cs typeface="+mn-cs"/>
              </a:rPr>
              <a:t>Design a product that is cost effective</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Designer</a:t>
            </a:r>
          </a:p>
          <a:p>
            <a:r>
              <a:rPr lang="en-US" sz="1200" b="0" i="0" kern="1200" dirty="0">
                <a:solidFill>
                  <a:schemeClr val="tx1"/>
                </a:solidFill>
                <a:effectLst/>
                <a:latin typeface="+mn-lt"/>
                <a:ea typeface="+mn-ea"/>
                <a:cs typeface="+mn-cs"/>
              </a:rPr>
              <a:t>Writer</a:t>
            </a:r>
          </a:p>
          <a:p>
            <a:r>
              <a:rPr lang="en-US" sz="1200" b="0" i="0" kern="1200" dirty="0">
                <a:solidFill>
                  <a:schemeClr val="tx1"/>
                </a:solidFill>
                <a:effectLst/>
                <a:latin typeface="+mn-lt"/>
                <a:ea typeface="+mn-ea"/>
                <a:cs typeface="+mn-cs"/>
              </a:rPr>
              <a:t>Watchdog</a:t>
            </a:r>
          </a:p>
          <a:p>
            <a:r>
              <a:rPr lang="en-US" sz="1200" b="0" i="0" kern="1200" dirty="0">
                <a:solidFill>
                  <a:schemeClr val="tx1"/>
                </a:solidFill>
                <a:effectLst/>
                <a:latin typeface="+mn-lt"/>
                <a:ea typeface="+mn-ea"/>
                <a:cs typeface="+mn-cs"/>
              </a:rPr>
              <a:t>Initiator</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Order processor for an ETO (engineer to order) item</a:t>
            </a:r>
          </a:p>
          <a:p>
            <a:r>
              <a:rPr lang="en-US" sz="1200" b="0" i="0" kern="1200" dirty="0">
                <a:solidFill>
                  <a:schemeClr val="tx1"/>
                </a:solidFill>
                <a:effectLst/>
                <a:latin typeface="+mn-lt"/>
                <a:ea typeface="+mn-ea"/>
                <a:cs typeface="+mn-cs"/>
              </a:rPr>
              <a:t>Dealer recruiter by providing standardized drawings on the Web</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Designs configurable items and maintains product documentation</a:t>
            </a:r>
          </a:p>
          <a:p>
            <a:r>
              <a:rPr lang="en-US" sz="1200" b="0" i="0" kern="1200" dirty="0">
                <a:solidFill>
                  <a:schemeClr val="tx1"/>
                </a:solidFill>
                <a:effectLst/>
                <a:latin typeface="+mn-lt"/>
                <a:ea typeface="+mn-ea"/>
                <a:cs typeface="+mn-cs"/>
              </a:rPr>
              <a:t>Writes product specs</a:t>
            </a:r>
          </a:p>
          <a:p>
            <a:r>
              <a:rPr lang="en-US" sz="1200" b="0" i="0" kern="1200" dirty="0">
                <a:solidFill>
                  <a:schemeClr val="tx1"/>
                </a:solidFill>
                <a:effectLst/>
                <a:latin typeface="+mn-lt"/>
                <a:ea typeface="+mn-ea"/>
                <a:cs typeface="+mn-cs"/>
              </a:rPr>
              <a:t>Converts designs into PDF files</a:t>
            </a:r>
          </a:p>
          <a:p>
            <a:r>
              <a:rPr lang="en-US" sz="1200" b="0" i="0" kern="1200" dirty="0">
                <a:solidFill>
                  <a:schemeClr val="tx1"/>
                </a:solidFill>
                <a:effectLst/>
                <a:latin typeface="+mn-lt"/>
                <a:ea typeface="+mn-ea"/>
                <a:cs typeface="+mn-cs"/>
              </a:rPr>
              <a:t>Runs and controls engineering change management (ECM) process</a:t>
            </a:r>
          </a:p>
          <a:p>
            <a:r>
              <a:rPr lang="en-US" sz="1200" b="0" i="0" kern="1200" dirty="0">
                <a:solidFill>
                  <a:schemeClr val="tx1"/>
                </a:solidFill>
                <a:effectLst/>
                <a:latin typeface="+mn-lt"/>
                <a:ea typeface="+mn-ea"/>
                <a:cs typeface="+mn-cs"/>
              </a:rPr>
              <a:t>Issues engineering change orders (ECO)</a:t>
            </a:r>
          </a:p>
          <a:p>
            <a:r>
              <a:rPr lang="en-US" sz="1200" b="0" i="0" kern="1200" dirty="0">
                <a:solidFill>
                  <a:schemeClr val="tx1"/>
                </a:solidFill>
                <a:effectLst/>
                <a:latin typeface="+mn-lt"/>
                <a:ea typeface="+mn-ea"/>
                <a:cs typeface="+mn-cs"/>
              </a:rPr>
              <a:t>Submits ECOs to process engineering and QC for their review and approval</a:t>
            </a:r>
          </a:p>
          <a:p>
            <a:r>
              <a:rPr lang="en-US" sz="1200" b="0" i="0" kern="1200" dirty="0">
                <a:solidFill>
                  <a:schemeClr val="tx1"/>
                </a:solidFill>
                <a:effectLst/>
                <a:latin typeface="+mn-lt"/>
                <a:ea typeface="+mn-ea"/>
                <a:cs typeface="+mn-cs"/>
              </a:rPr>
              <a:t>Simulates costs for new products</a:t>
            </a:r>
          </a:p>
          <a:p>
            <a:r>
              <a:rPr lang="en-US" sz="1200" b="0" i="0" kern="1200" dirty="0">
                <a:solidFill>
                  <a:schemeClr val="tx1"/>
                </a:solidFill>
                <a:effectLst/>
                <a:latin typeface="+mn-lt"/>
                <a:ea typeface="+mn-ea"/>
                <a:cs typeface="+mn-cs"/>
              </a:rPr>
              <a:t>Provides suggested lists of vendors and components</a:t>
            </a:r>
          </a:p>
          <a:p>
            <a:r>
              <a:rPr lang="en-US" sz="1200" b="0" i="0" kern="1200" dirty="0">
                <a:solidFill>
                  <a:schemeClr val="tx1"/>
                </a:solidFill>
                <a:effectLst/>
                <a:latin typeface="+mn-lt"/>
                <a:ea typeface="+mn-ea"/>
                <a:cs typeface="+mn-cs"/>
              </a:rPr>
              <a:t>Ensures appropriate item numbering</a:t>
            </a:r>
          </a:p>
          <a:p>
            <a:r>
              <a:rPr lang="en-US" sz="1200" b="0" i="0" kern="1200" dirty="0">
                <a:solidFill>
                  <a:schemeClr val="tx1"/>
                </a:solidFill>
                <a:effectLst/>
                <a:latin typeface="+mn-lt"/>
                <a:ea typeface="+mn-ea"/>
                <a:cs typeface="+mn-cs"/>
              </a:rPr>
              <a:t>Makes kit prototypes based on customer’s inputs</a:t>
            </a:r>
          </a:p>
          <a:p>
            <a:r>
              <a:rPr lang="en-US" sz="1200" b="0" i="0" kern="1200" dirty="0">
                <a:solidFill>
                  <a:schemeClr val="tx1"/>
                </a:solidFill>
                <a:effectLst/>
                <a:latin typeface="+mn-lt"/>
                <a:ea typeface="+mn-ea"/>
                <a:cs typeface="+mn-cs"/>
              </a:rPr>
              <a:t>Works closely with customer’s R&amp;D department to determine the right product and design</a:t>
            </a:r>
          </a:p>
          <a:p>
            <a:r>
              <a:rPr lang="en-US" sz="1200" b="0" i="0" kern="1200" dirty="0">
                <a:solidFill>
                  <a:schemeClr val="tx1"/>
                </a:solidFill>
                <a:effectLst/>
                <a:latin typeface="+mn-lt"/>
                <a:ea typeface="+mn-ea"/>
                <a:cs typeface="+mn-cs"/>
              </a:rPr>
              <a:t>Initiates negotiating process with vendors for new items, that is, when they receive some samples</a:t>
            </a:r>
          </a:p>
          <a:p>
            <a:r>
              <a:rPr lang="en-US" sz="1200" b="0" i="0" kern="1200" dirty="0">
                <a:solidFill>
                  <a:schemeClr val="tx1"/>
                </a:solidFill>
                <a:effectLst/>
                <a:latin typeface="+mn-lt"/>
                <a:ea typeface="+mn-ea"/>
                <a:cs typeface="+mn-cs"/>
              </a:rPr>
              <a:t>Makes the basic BOMs and describes general process requirements (but he does not care much about routings and production BOMs).</a:t>
            </a:r>
          </a:p>
          <a:p>
            <a:r>
              <a:rPr lang="en-US" sz="1200" b="0" i="0" kern="1200" dirty="0">
                <a:solidFill>
                  <a:schemeClr val="tx1"/>
                </a:solidFill>
                <a:effectLst/>
                <a:latin typeface="+mn-lt"/>
                <a:ea typeface="+mn-ea"/>
                <a:cs typeface="+mn-cs"/>
              </a:rPr>
              <a:t>Creates new items regularly because of the degree of engineering at the company</a:t>
            </a:r>
          </a:p>
          <a:p>
            <a:r>
              <a:rPr lang="en-US" sz="1200" b="0" i="0" kern="1200" dirty="0">
                <a:solidFill>
                  <a:schemeClr val="tx1"/>
                </a:solidFill>
                <a:effectLst/>
                <a:latin typeface="+mn-lt"/>
                <a:ea typeface="+mn-ea"/>
                <a:cs typeface="+mn-cs"/>
              </a:rPr>
              <a:t>Works closely with the Process Engineer, Oscar in building prototypes</a:t>
            </a:r>
          </a:p>
          <a:p>
            <a:r>
              <a:rPr lang="en-US" sz="1200" b="0" i="0" kern="1200" dirty="0">
                <a:solidFill>
                  <a:schemeClr val="tx1"/>
                </a:solidFill>
                <a:effectLst/>
                <a:latin typeface="+mn-lt"/>
                <a:ea typeface="+mn-ea"/>
                <a:cs typeface="+mn-cs"/>
              </a:rPr>
              <a:t>Enters sales orders for machines that are ordered by customers where the transaction volume is very low.</a:t>
            </a:r>
          </a:p>
          <a:p>
            <a:r>
              <a:rPr lang="en-US" sz="1200" b="0" i="0" kern="1200" dirty="0">
                <a:solidFill>
                  <a:schemeClr val="tx1"/>
                </a:solidFill>
                <a:effectLst/>
                <a:latin typeface="+mn-lt"/>
                <a:ea typeface="+mn-ea"/>
                <a:cs typeface="+mn-cs"/>
              </a:rPr>
              <a:t>Receives customer-specific orders directly from sales and sends them back once he's put together the BOM</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A large number of production orders because of a cumbersome ECO process</a:t>
            </a:r>
          </a:p>
          <a:p>
            <a:r>
              <a:rPr lang="en-US" sz="1200" b="0" i="0" kern="1200" dirty="0">
                <a:solidFill>
                  <a:schemeClr val="tx1"/>
                </a:solidFill>
                <a:effectLst/>
                <a:latin typeface="+mn-lt"/>
                <a:ea typeface="+mn-ea"/>
                <a:cs typeface="+mn-cs"/>
              </a:rPr>
              <a:t>Making quick tweaks with ECOs when subcontractors or suppliers are involved</a:t>
            </a:r>
          </a:p>
          <a:p>
            <a:r>
              <a:rPr lang="en-US" sz="1200" b="0" i="0" kern="1200" dirty="0">
                <a:solidFill>
                  <a:schemeClr val="tx1"/>
                </a:solidFill>
                <a:effectLst/>
                <a:latin typeface="+mn-lt"/>
                <a:ea typeface="+mn-ea"/>
                <a:cs typeface="+mn-cs"/>
              </a:rPr>
              <a:t>Making design changes to a production order that has been released is problematic because the machine operators aren't interacting with the ERP system</a:t>
            </a:r>
          </a:p>
          <a:p>
            <a:r>
              <a:rPr lang="en-US" sz="1200" b="0" i="0" kern="1200" dirty="0">
                <a:solidFill>
                  <a:schemeClr val="tx1"/>
                </a:solidFill>
                <a:effectLst/>
                <a:latin typeface="+mn-lt"/>
                <a:ea typeface="+mn-ea"/>
                <a:cs typeface="+mn-cs"/>
              </a:rPr>
              <a:t>Ensuring that an engineering item - a prototype - does not become a sellable item</a:t>
            </a:r>
          </a:p>
          <a:p>
            <a:r>
              <a:rPr lang="en-US" sz="1200" b="0" i="0" kern="1200" dirty="0">
                <a:solidFill>
                  <a:schemeClr val="tx1"/>
                </a:solidFill>
                <a:effectLst/>
                <a:latin typeface="+mn-lt"/>
                <a:ea typeface="+mn-ea"/>
                <a:cs typeface="+mn-cs"/>
              </a:rPr>
              <a:t>Ensuring serial number traceability for items that get repaired, that is, the repaired item has a component with a different serial number than the item prior to being repaired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Product designer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Product design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6"/>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7"/>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Ability to reopen a production order, reverse the receipt of the finished goods, rework the finished goods, and then re-receive them in order to reduce the number of production orders in the system.</a:t>
            </a:r>
          </a:p>
          <a:p>
            <a:r>
              <a:rPr lang="en-US" sz="1200" b="0" i="0" kern="1200" dirty="0">
                <a:solidFill>
                  <a:schemeClr val="tx1"/>
                </a:solidFill>
                <a:effectLst/>
                <a:latin typeface="+mn-lt"/>
                <a:ea typeface="+mn-ea"/>
                <a:cs typeface="+mn-cs"/>
              </a:rPr>
              <a:t>Ability to open CAD drawings in the ERP application in order to reduce license fees for the CAD software</a:t>
            </a:r>
          </a:p>
          <a:p>
            <a:r>
              <a:rPr lang="en-US" sz="1200" b="0" i="0" kern="1200" dirty="0">
                <a:solidFill>
                  <a:schemeClr val="tx1"/>
                </a:solidFill>
                <a:effectLst/>
                <a:latin typeface="+mn-lt"/>
                <a:ea typeface="+mn-ea"/>
                <a:cs typeface="+mn-cs"/>
              </a:rPr>
              <a:t>Ability to make design changes to released production orders</a:t>
            </a:r>
          </a:p>
          <a:p>
            <a:r>
              <a:rPr lang="en-US" sz="1200" b="0" i="0" kern="1200" dirty="0">
                <a:solidFill>
                  <a:schemeClr val="tx1"/>
                </a:solidFill>
                <a:effectLst/>
                <a:latin typeface="+mn-lt"/>
                <a:ea typeface="+mn-ea"/>
                <a:cs typeface="+mn-cs"/>
              </a:rPr>
              <a:t>Ability to take the graphic element that the customer designs on directly into the ERP system</a:t>
            </a:r>
          </a:p>
          <a:p>
            <a:r>
              <a:rPr lang="en-US" sz="1200" b="0" i="0" kern="1200" dirty="0">
                <a:solidFill>
                  <a:schemeClr val="tx1"/>
                </a:solidFill>
                <a:effectLst/>
                <a:latin typeface="+mn-lt"/>
                <a:ea typeface="+mn-ea"/>
                <a:cs typeface="+mn-cs"/>
              </a:rPr>
              <a:t>Ability to support the process of creating special orders for re-engineering of the end item</a:t>
            </a:r>
          </a:p>
          <a:p>
            <a:r>
              <a:rPr lang="en-US" sz="1200" b="0" i="0" kern="1200" dirty="0">
                <a:solidFill>
                  <a:schemeClr val="tx1"/>
                </a:solidFill>
                <a:effectLst/>
                <a:latin typeface="+mn-lt"/>
                <a:ea typeface="+mn-ea"/>
                <a:cs typeface="+mn-cs"/>
              </a:rPr>
              <a:t>Ability to ensure that a prototyped item is not available to Michael or Susan to sell until the status has changed to 'sellable'</a:t>
            </a:r>
          </a:p>
          <a:p>
            <a:r>
              <a:rPr lang="en-US" sz="1200" b="0" i="0" kern="1200" dirty="0">
                <a:solidFill>
                  <a:schemeClr val="tx1"/>
                </a:solidFill>
                <a:effectLst/>
                <a:latin typeface="+mn-lt"/>
                <a:ea typeface="+mn-ea"/>
                <a:cs typeface="+mn-cs"/>
              </a:rPr>
              <a:t>Ability to maintain serial number traceability for repaired items</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Substitute part list to deal with the many ECOs that he receives</a:t>
            </a:r>
          </a:p>
          <a:p>
            <a:r>
              <a:rPr lang="en-US" sz="1200" b="0" i="0" kern="1200" dirty="0">
                <a:solidFill>
                  <a:schemeClr val="tx1"/>
                </a:solidFill>
                <a:effectLst/>
                <a:latin typeface="+mn-lt"/>
                <a:ea typeface="+mn-ea"/>
                <a:cs typeface="+mn-cs"/>
              </a:rPr>
              <a:t>Pops up for an ECO asking Emil if he's sure that he wants to make the revision</a:t>
            </a:r>
          </a:p>
          <a:p>
            <a:r>
              <a:rPr lang="en-US" sz="1200" b="0" i="0" kern="1200" dirty="0">
                <a:solidFill>
                  <a:schemeClr val="tx1"/>
                </a:solidFill>
                <a:effectLst/>
                <a:latin typeface="+mn-lt"/>
                <a:ea typeface="+mn-ea"/>
                <a:cs typeface="+mn-cs"/>
              </a:rPr>
              <a:t>Overview of the contents in a BOM</a:t>
            </a:r>
          </a:p>
          <a:p>
            <a:r>
              <a:rPr lang="en-US" sz="1200" b="0" i="0" kern="1200" dirty="0">
                <a:solidFill>
                  <a:schemeClr val="tx1"/>
                </a:solidFill>
                <a:effectLst/>
                <a:latin typeface="+mn-lt"/>
                <a:ea typeface="+mn-ea"/>
                <a:cs typeface="+mn-cs"/>
              </a:rPr>
              <a:t>Overview of who has signed off on specific jobs/tasks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"We have a full CAD/CAM package, which we use, called </a:t>
            </a:r>
            <a:r>
              <a:rPr lang="en-US" sz="1200" b="0" i="0" kern="1200" dirty="0" err="1">
                <a:solidFill>
                  <a:schemeClr val="tx1"/>
                </a:solidFill>
                <a:effectLst/>
                <a:latin typeface="+mn-lt"/>
                <a:ea typeface="+mn-ea"/>
                <a:cs typeface="+mn-cs"/>
              </a:rPr>
              <a:t>ProEngineer</a:t>
            </a:r>
            <a:r>
              <a:rPr lang="en-US" sz="1200" b="0" i="0" kern="1200" dirty="0">
                <a:solidFill>
                  <a:schemeClr val="tx1"/>
                </a:solidFill>
                <a:effectLst/>
                <a:latin typeface="+mn-lt"/>
                <a:ea typeface="+mn-ea"/>
                <a:cs typeface="+mn-cs"/>
              </a:rPr>
              <a:t>.... How long did it take our guy to be able to fly </a:t>
            </a:r>
            <a:r>
              <a:rPr lang="en-US" sz="1200" b="0" i="0" kern="1200" dirty="0" err="1">
                <a:solidFill>
                  <a:schemeClr val="tx1"/>
                </a:solidFill>
                <a:effectLst/>
                <a:latin typeface="+mn-lt"/>
                <a:ea typeface="+mn-ea"/>
                <a:cs typeface="+mn-cs"/>
              </a:rPr>
              <a:t>ProEngineer</a:t>
            </a:r>
            <a:r>
              <a:rPr lang="en-US" sz="1200" b="0" i="0" kern="1200" dirty="0">
                <a:solidFill>
                  <a:schemeClr val="tx1"/>
                </a:solidFill>
                <a:effectLst/>
                <a:latin typeface="+mn-lt"/>
                <a:ea typeface="+mn-ea"/>
                <a:cs typeface="+mn-cs"/>
              </a:rPr>
              <a:t>? It’s a lifework."</a:t>
            </a:r>
          </a:p>
          <a:p>
            <a:r>
              <a:rPr lang="en-US" sz="1200" b="0" i="0" kern="1200" dirty="0">
                <a:solidFill>
                  <a:schemeClr val="tx1"/>
                </a:solidFill>
                <a:effectLst/>
                <a:latin typeface="+mn-lt"/>
                <a:ea typeface="+mn-ea"/>
                <a:cs typeface="+mn-cs"/>
              </a:rPr>
              <a:t>"Because of the high degree of engineering that takes place in their business, they [the engineers] are constantly entering new items."</a:t>
            </a:r>
          </a:p>
          <a:p>
            <a:r>
              <a:rPr lang="en-US" sz="1200" b="0" i="0" kern="1200" dirty="0">
                <a:solidFill>
                  <a:schemeClr val="tx1"/>
                </a:solidFill>
                <a:effectLst/>
                <a:latin typeface="+mn-lt"/>
                <a:ea typeface="+mn-ea"/>
                <a:cs typeface="+mn-cs"/>
              </a:rPr>
              <a:t>"The current problem we’re struggling with is if it’s a custom piece of material and engineering is backed up. They haven’t developed the bill of material that calls out that custom piece. So we’ve promised a ship date. Engineering doesn’t get the bill of materials so it doesn’t go through MRP until maybe a couple of days before it’s supposed to ship. Then oops, we need a custom piece of material that the vendor can’t get to us for two weeks and we’ve promised this order in a couple of days."</a:t>
            </a:r>
          </a:p>
          <a:p>
            <a:r>
              <a:rPr lang="en-US" sz="1200" b="0" i="0" kern="1200" dirty="0">
                <a:solidFill>
                  <a:schemeClr val="tx1"/>
                </a:solidFill>
                <a:effectLst/>
                <a:latin typeface="+mn-lt"/>
                <a:ea typeface="+mn-ea"/>
                <a:cs typeface="+mn-cs"/>
              </a:rPr>
              <a:t>"Mapex required fixed catalog numbers. It just didn’t accommodate the customs, either designing it, building it, .... nothing."</a:t>
            </a:r>
          </a:p>
          <a:p>
            <a:r>
              <a:rPr lang="en-US" sz="1200" b="0" i="0" kern="1200" dirty="0">
                <a:solidFill>
                  <a:schemeClr val="tx1"/>
                </a:solidFill>
                <a:effectLst/>
                <a:latin typeface="+mn-lt"/>
                <a:ea typeface="+mn-ea"/>
                <a:cs typeface="+mn-cs"/>
              </a:rPr>
              <a:t>"That’s a big problem from my standpoint from an engineering standpoint because how you get something [a new item] into the system and tell the system that it’s not a release thing, that I don’t want to do anything with it yet."</a:t>
            </a:r>
          </a:p>
          <a:p>
            <a:r>
              <a:rPr lang="en-US" sz="1200" b="0" i="0" kern="1200" dirty="0">
                <a:solidFill>
                  <a:schemeClr val="tx1"/>
                </a:solidFill>
                <a:effectLst/>
                <a:latin typeface="+mn-lt"/>
                <a:ea typeface="+mn-ea"/>
                <a:cs typeface="+mn-cs"/>
              </a:rPr>
              <a:t>"This [substitute parts] is one of my huge issues with that. I mean it would be so trivial to put in if this isn’t available use this thing. We have got those kind of possibilities all through our bills and it causes us to have endless engineering changes, constantly engineering changes because they quit making this part or whatever. I mean if we had a substitute part list in there it would make our life so much easier."</a:t>
            </a:r>
          </a:p>
          <a:p>
            <a:r>
              <a:rPr lang="en-US" sz="1200" b="0" i="0" kern="1200" dirty="0">
                <a:solidFill>
                  <a:schemeClr val="tx1"/>
                </a:solidFill>
                <a:effectLst/>
                <a:latin typeface="+mn-lt"/>
                <a:ea typeface="+mn-ea"/>
                <a:cs typeface="+mn-cs"/>
              </a:rPr>
              <a:t>"We have to go change a bill of materials to put this other thing that makes something else effective. It’s just a big pain in the butt."</a:t>
            </a:r>
          </a:p>
          <a:p>
            <a:r>
              <a:rPr lang="en-US" sz="1200" b="0" i="0" kern="1200" dirty="0">
                <a:solidFill>
                  <a:schemeClr val="tx1"/>
                </a:solidFill>
                <a:effectLst/>
                <a:latin typeface="+mn-lt"/>
                <a:ea typeface="+mn-ea"/>
                <a:cs typeface="+mn-cs"/>
              </a:rPr>
              <a:t>"Having it [engineering drawings] online would be nice as long as you could preclude certain people from pulling the old revisions up."</a:t>
            </a:r>
          </a:p>
          <a:p>
            <a:r>
              <a:rPr lang="en-US" sz="1200" b="0" i="0" kern="1200" dirty="0">
                <a:solidFill>
                  <a:schemeClr val="tx1"/>
                </a:solidFill>
                <a:effectLst/>
                <a:latin typeface="+mn-lt"/>
                <a:ea typeface="+mn-ea"/>
                <a:cs typeface="+mn-cs"/>
              </a:rPr>
              <a:t>"From an engineering standpoint we use Excel a tremendous amount for beta analysis....We use it for graphing drift data, outputs of time and stuff like that."</a:t>
            </a:r>
          </a:p>
          <a:p>
            <a:r>
              <a:rPr lang="en-US" sz="1200" b="0" i="0" kern="1200" dirty="0">
                <a:solidFill>
                  <a:schemeClr val="tx1"/>
                </a:solidFill>
                <a:effectLst/>
                <a:latin typeface="+mn-lt"/>
                <a:ea typeface="+mn-ea"/>
                <a:cs typeface="+mn-cs"/>
              </a:rPr>
              <a:t>"There are lots of filtering on most of the screens, which is helpful."</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Prepared to visit a customer’s R&amp;D and/or purchasing department to discuss specs</a:t>
            </a:r>
          </a:p>
          <a:p>
            <a:r>
              <a:rPr lang="en-US" sz="1200" b="0" i="0" kern="1200" dirty="0">
                <a:solidFill>
                  <a:schemeClr val="tx1"/>
                </a:solidFill>
                <a:effectLst/>
                <a:latin typeface="+mn-lt"/>
                <a:ea typeface="+mn-ea"/>
                <a:cs typeface="+mn-cs"/>
              </a:rPr>
              <a:t>Ability to use metric and imperial measurements</a:t>
            </a:r>
          </a:p>
          <a:p>
            <a:r>
              <a:rPr lang="en-US" sz="1200" b="0" i="0" kern="1200" dirty="0">
                <a:solidFill>
                  <a:schemeClr val="tx1"/>
                </a:solidFill>
                <a:effectLst/>
                <a:latin typeface="+mn-lt"/>
                <a:ea typeface="+mn-ea"/>
                <a:cs typeface="+mn-cs"/>
              </a:rPr>
              <a:t>ECOs that require collaboration with foreign subcontractors or suppliers</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In an MTO (make-to-order) or ETO (engineer-to-order) environment, Emil will often design and initiate the sign-off process for a new item.</a:t>
            </a:r>
          </a:p>
          <a:p>
            <a:r>
              <a:rPr lang="en-US" sz="1200" b="0" i="0" kern="1200" dirty="0">
                <a:solidFill>
                  <a:schemeClr val="tx1"/>
                </a:solidFill>
                <a:effectLst/>
                <a:latin typeface="+mn-lt"/>
                <a:ea typeface="+mn-ea"/>
                <a:cs typeface="+mn-cs"/>
              </a:rPr>
              <a:t>The engineering change process is often done completely outside of the system.</a:t>
            </a:r>
          </a:p>
          <a:p>
            <a:r>
              <a:rPr lang="en-US" sz="1200" b="0" i="0" u="none" strike="noStrike" kern="1200" dirty="0">
                <a:solidFill>
                  <a:schemeClr val="tx1"/>
                </a:solidFill>
                <a:effectLst/>
                <a:latin typeface="+mn-lt"/>
                <a:ea typeface="+mn-ea"/>
                <a:cs typeface="+mn-cs"/>
                <a:hlinkClick r:id="rId3"/>
              </a:rPr>
              <a:t>Back to Top</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0C91C77-BD77-46DD-975C-A10BFBCE05E6}" type="slidenum">
              <a:rPr lang="en-US" smtClean="0"/>
              <a:t>16</a:t>
            </a:fld>
            <a:endParaRPr lang="en-US"/>
          </a:p>
        </p:txBody>
      </p:sp>
    </p:spTree>
    <p:extLst>
      <p:ext uri="{BB962C8B-B14F-4D97-AF65-F5344CB8AC3E}">
        <p14:creationId xmlns:p14="http://schemas.microsoft.com/office/powerpoint/2010/main" val="1065843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Ricardo - Quality Controller</a:t>
            </a:r>
          </a:p>
          <a:p>
            <a:r>
              <a:rPr lang="en-US" sz="1200" b="0" i="1" kern="1200" dirty="0">
                <a:solidFill>
                  <a:schemeClr val="tx1"/>
                </a:solidFill>
                <a:effectLst/>
                <a:latin typeface="+mn-lt"/>
                <a:ea typeface="+mn-ea"/>
                <a:cs typeface="+mn-cs"/>
              </a:rPr>
              <a:t>"If it doesn't work, I'm the one who finds out why."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Ricardo maintains traceability support documentation and ensures product quality by inspecting received and shipped products.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42 years old</a:t>
            </a:r>
          </a:p>
          <a:p>
            <a:r>
              <a:rPr lang="en-US" sz="1200" b="0" i="0" kern="1200" dirty="0">
                <a:solidFill>
                  <a:schemeClr val="tx1"/>
                </a:solidFill>
                <a:effectLst/>
                <a:latin typeface="+mn-lt"/>
                <a:ea typeface="+mn-ea"/>
                <a:cs typeface="+mn-cs"/>
              </a:rPr>
              <a:t>BS Mechanical Engineering</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9:00 </a:t>
            </a:r>
            <a:r>
              <a:rPr lang="en-US" sz="1200" b="0" i="0" kern="1200" dirty="0" err="1">
                <a:solidFill>
                  <a:schemeClr val="tx1"/>
                </a:solidFill>
                <a:effectLst/>
                <a:latin typeface="+mn-lt"/>
                <a:ea typeface="+mn-ea"/>
                <a:cs typeface="+mn-cs"/>
              </a:rPr>
              <a:t>amArrive</a:t>
            </a:r>
            <a:r>
              <a:rPr lang="en-US" sz="1200" b="0" i="0" kern="1200" dirty="0">
                <a:solidFill>
                  <a:schemeClr val="tx1"/>
                </a:solidFill>
                <a:effectLst/>
                <a:latin typeface="+mn-lt"/>
                <a:ea typeface="+mn-ea"/>
                <a:cs typeface="+mn-cs"/>
              </a:rPr>
              <a:t> at work and touch base with everyone from Production, Purchasing, Inventory, Shipping and Receiving to see how things are going.</a:t>
            </a:r>
          </a:p>
          <a:p>
            <a:r>
              <a:rPr lang="en-US" sz="1200" b="0" i="0" kern="1200" dirty="0">
                <a:solidFill>
                  <a:schemeClr val="tx1"/>
                </a:solidFill>
                <a:effectLst/>
                <a:latin typeface="+mn-lt"/>
                <a:ea typeface="+mn-ea"/>
                <a:cs typeface="+mn-cs"/>
              </a:rPr>
              <a:t>9:30 </a:t>
            </a:r>
            <a:r>
              <a:rPr lang="en-US" sz="1200" b="0" i="0" kern="1200" dirty="0" err="1">
                <a:solidFill>
                  <a:schemeClr val="tx1"/>
                </a:solidFill>
                <a:effectLst/>
                <a:latin typeface="+mn-lt"/>
                <a:ea typeface="+mn-ea"/>
                <a:cs typeface="+mn-cs"/>
              </a:rPr>
              <a:t>amReview</a:t>
            </a:r>
            <a:r>
              <a:rPr lang="en-US" sz="1200" b="0" i="0" kern="1200" dirty="0">
                <a:solidFill>
                  <a:schemeClr val="tx1"/>
                </a:solidFill>
                <a:effectLst/>
                <a:latin typeface="+mn-lt"/>
                <a:ea typeface="+mn-ea"/>
                <a:cs typeface="+mn-cs"/>
              </a:rPr>
              <a:t> receiving reports and open orders report; Contact suppliers with any shortages, damages, or non-compliant parts. Scan e-mail for issues.</a:t>
            </a:r>
          </a:p>
          <a:p>
            <a:r>
              <a:rPr lang="en-US" sz="1200" b="0" i="0" kern="1200" dirty="0">
                <a:solidFill>
                  <a:schemeClr val="tx1"/>
                </a:solidFill>
                <a:effectLst/>
                <a:latin typeface="+mn-lt"/>
                <a:ea typeface="+mn-ea"/>
                <a:cs typeface="+mn-cs"/>
              </a:rPr>
              <a:t>10:00 am - 4:00 </a:t>
            </a:r>
            <a:r>
              <a:rPr lang="en-US" sz="1200" b="0" i="0" kern="1200" dirty="0" err="1">
                <a:solidFill>
                  <a:schemeClr val="tx1"/>
                </a:solidFill>
                <a:effectLst/>
                <a:latin typeface="+mn-lt"/>
                <a:ea typeface="+mn-ea"/>
                <a:cs typeface="+mn-cs"/>
              </a:rPr>
              <a:t>pmBegin</a:t>
            </a:r>
            <a:r>
              <a:rPr lang="en-US" sz="1200" b="0" i="0" kern="1200" dirty="0">
                <a:solidFill>
                  <a:schemeClr val="tx1"/>
                </a:solidFill>
                <a:effectLst/>
                <a:latin typeface="+mn-lt"/>
                <a:ea typeface="+mn-ea"/>
                <a:cs typeface="+mn-cs"/>
              </a:rPr>
              <a:t> inspections and testing of all shipped items.</a:t>
            </a:r>
          </a:p>
          <a:p>
            <a:r>
              <a:rPr lang="en-US" sz="1200" b="0" i="0" kern="1200" dirty="0">
                <a:solidFill>
                  <a:schemeClr val="tx1"/>
                </a:solidFill>
                <a:effectLst/>
                <a:latin typeface="+mn-lt"/>
                <a:ea typeface="+mn-ea"/>
                <a:cs typeface="+mn-cs"/>
              </a:rPr>
              <a:t> Begin inspections and testing of received items.</a:t>
            </a:r>
          </a:p>
          <a:p>
            <a:r>
              <a:rPr lang="en-US" sz="1200" b="0" i="0" kern="1200" dirty="0">
                <a:solidFill>
                  <a:schemeClr val="tx1"/>
                </a:solidFill>
                <a:effectLst/>
                <a:latin typeface="+mn-lt"/>
                <a:ea typeface="+mn-ea"/>
                <a:cs typeface="+mn-cs"/>
              </a:rPr>
              <a:t> Pull together documentation necessary to approving shipments and receipts: inspections of individual parts, test of assembled, certificate of compliance, federal documents, international documents, purchase orders, clearing documents, picking tickets, invoices, and COC packing slips.</a:t>
            </a:r>
          </a:p>
          <a:p>
            <a:r>
              <a:rPr lang="en-US" sz="1200" b="0" i="0" kern="1200" dirty="0">
                <a:solidFill>
                  <a:schemeClr val="tx1"/>
                </a:solidFill>
                <a:effectLst/>
                <a:latin typeface="+mn-lt"/>
                <a:ea typeface="+mn-ea"/>
                <a:cs typeface="+mn-cs"/>
              </a:rPr>
              <a:t> Trace damaged item through all source documentation back to origin.</a:t>
            </a:r>
          </a:p>
          <a:p>
            <a:r>
              <a:rPr lang="en-US" sz="1200" b="0" i="0" kern="1200" dirty="0">
                <a:solidFill>
                  <a:schemeClr val="tx1"/>
                </a:solidFill>
                <a:effectLst/>
                <a:latin typeface="+mn-lt"/>
                <a:ea typeface="+mn-ea"/>
                <a:cs typeface="+mn-cs"/>
              </a:rPr>
              <a:t> Issue RMAs if necessary</a:t>
            </a:r>
          </a:p>
          <a:p>
            <a:r>
              <a:rPr lang="en-US" sz="1200" b="0" i="0" kern="1200" dirty="0">
                <a:solidFill>
                  <a:schemeClr val="tx1"/>
                </a:solidFill>
                <a:effectLst/>
                <a:latin typeface="+mn-lt"/>
                <a:ea typeface="+mn-ea"/>
                <a:cs typeface="+mn-cs"/>
              </a:rPr>
              <a:t>4:00 - 5:00 </a:t>
            </a:r>
            <a:r>
              <a:rPr lang="en-US" sz="1200" b="0" i="0" kern="1200" dirty="0" err="1">
                <a:solidFill>
                  <a:schemeClr val="tx1"/>
                </a:solidFill>
                <a:effectLst/>
                <a:latin typeface="+mn-lt"/>
                <a:ea typeface="+mn-ea"/>
                <a:cs typeface="+mn-cs"/>
              </a:rPr>
              <a:t>pmTrack</a:t>
            </a:r>
            <a:r>
              <a:rPr lang="en-US" sz="1200" b="0" i="0" kern="1200" dirty="0">
                <a:solidFill>
                  <a:schemeClr val="tx1"/>
                </a:solidFill>
                <a:effectLst/>
                <a:latin typeface="+mn-lt"/>
                <a:ea typeface="+mn-ea"/>
                <a:cs typeface="+mn-cs"/>
              </a:rPr>
              <a:t> down any ordered parts. Clear as many shipments as possible. Review shipped orders. Document rejected items. Clear product from inspection tables or pallets.</a:t>
            </a:r>
          </a:p>
          <a:p>
            <a:r>
              <a:rPr lang="en-US" sz="1200" b="0" i="0" kern="1200" dirty="0">
                <a:solidFill>
                  <a:schemeClr val="tx1"/>
                </a:solidFill>
                <a:effectLst/>
                <a:latin typeface="+mn-lt"/>
                <a:ea typeface="+mn-ea"/>
                <a:cs typeface="+mn-cs"/>
              </a:rPr>
              <a:t> Send quality reports to the Purchasing department</a:t>
            </a:r>
          </a:p>
          <a:p>
            <a:r>
              <a:rPr lang="en-US" sz="1200" b="0" i="0" kern="1200" dirty="0">
                <a:solidFill>
                  <a:schemeClr val="tx1"/>
                </a:solidFill>
                <a:effectLst/>
                <a:latin typeface="+mn-lt"/>
                <a:ea typeface="+mn-ea"/>
                <a:cs typeface="+mn-cs"/>
              </a:rPr>
              <a:t>5:00 - 5:30 </a:t>
            </a:r>
            <a:r>
              <a:rPr lang="en-US" sz="1200" b="0" i="0" kern="1200" dirty="0" err="1">
                <a:solidFill>
                  <a:schemeClr val="tx1"/>
                </a:solidFill>
                <a:effectLst/>
                <a:latin typeface="+mn-lt"/>
                <a:ea typeface="+mn-ea"/>
                <a:cs typeface="+mn-cs"/>
              </a:rPr>
              <a:t>pmGo</a:t>
            </a:r>
            <a:r>
              <a:rPr lang="en-US" sz="1200" b="0" i="0" kern="1200" dirty="0">
                <a:solidFill>
                  <a:schemeClr val="tx1"/>
                </a:solidFill>
                <a:effectLst/>
                <a:latin typeface="+mn-lt"/>
                <a:ea typeface="+mn-ea"/>
                <a:cs typeface="+mn-cs"/>
              </a:rPr>
              <a:t>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I interact with Alicia to </a:t>
            </a:r>
            <a:r>
              <a:rPr lang="en-US" sz="1200" b="0" i="0" kern="1200" dirty="0" err="1">
                <a:solidFill>
                  <a:schemeClr val="tx1"/>
                </a:solidFill>
                <a:effectLst/>
                <a:latin typeface="+mn-lt"/>
                <a:ea typeface="+mn-ea"/>
                <a:cs typeface="+mn-cs"/>
              </a:rPr>
              <a:t>giver</a:t>
            </a:r>
            <a:r>
              <a:rPr lang="en-US" sz="1200" b="0" i="0" kern="1200" dirty="0">
                <a:solidFill>
                  <a:schemeClr val="tx1"/>
                </a:solidFill>
                <a:effectLst/>
                <a:latin typeface="+mn-lt"/>
                <a:ea typeface="+mn-ea"/>
                <a:cs typeface="+mn-cs"/>
              </a:rPr>
              <a:t> her status of the inspections of received goods</a:t>
            </a:r>
          </a:p>
          <a:p>
            <a:r>
              <a:rPr lang="en-US" sz="1200" b="0" i="0" kern="1200" dirty="0">
                <a:solidFill>
                  <a:schemeClr val="tx1"/>
                </a:solidFill>
                <a:effectLst/>
                <a:latin typeface="+mn-lt"/>
                <a:ea typeface="+mn-ea"/>
                <a:cs typeface="+mn-cs"/>
              </a:rPr>
              <a:t>I interact with John to get items into and out of the inspection area</a:t>
            </a:r>
          </a:p>
          <a:p>
            <a:r>
              <a:rPr lang="en-US" sz="1200" b="0" i="0" kern="1200" dirty="0">
                <a:solidFill>
                  <a:schemeClr val="tx1"/>
                </a:solidFill>
                <a:effectLst/>
                <a:latin typeface="+mn-lt"/>
                <a:ea typeface="+mn-ea"/>
                <a:cs typeface="+mn-cs"/>
              </a:rPr>
              <a:t>I inform Sammy that items are ready to be moved from the inspection area to the picking or storage area</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They didn’t have computers when I was in college but I’ve learned how to use them.</a:t>
            </a:r>
          </a:p>
          <a:p>
            <a:r>
              <a:rPr lang="en-US" sz="1200" b="0" i="0" kern="1200" dirty="0">
                <a:solidFill>
                  <a:schemeClr val="tx1"/>
                </a:solidFill>
                <a:effectLst/>
                <a:latin typeface="+mn-lt"/>
                <a:ea typeface="+mn-ea"/>
                <a:cs typeface="+mn-cs"/>
              </a:rPr>
              <a:t>I need to go online to look up government compliance standards and government-approved suppliers.</a:t>
            </a:r>
          </a:p>
          <a:p>
            <a:r>
              <a:rPr lang="en-US" sz="1200" b="0" i="0" kern="1200" dirty="0">
                <a:solidFill>
                  <a:schemeClr val="tx1"/>
                </a:solidFill>
                <a:effectLst/>
                <a:latin typeface="+mn-lt"/>
                <a:ea typeface="+mn-ea"/>
                <a:cs typeface="+mn-cs"/>
              </a:rPr>
              <a:t>I look at report on damaged goods.</a:t>
            </a:r>
          </a:p>
          <a:p>
            <a:r>
              <a:rPr lang="en-US" sz="1200" b="0" i="0" kern="1200" dirty="0">
                <a:solidFill>
                  <a:schemeClr val="tx1"/>
                </a:solidFill>
                <a:effectLst/>
                <a:latin typeface="+mn-lt"/>
                <a:ea typeface="+mn-ea"/>
                <a:cs typeface="+mn-cs"/>
              </a:rPr>
              <a:t>I use Word to generate policy and procedures documents that outline to workers what they need to do.</a:t>
            </a:r>
          </a:p>
          <a:p>
            <a:r>
              <a:rPr lang="en-US" sz="1200" b="0" i="0" kern="1200" dirty="0">
                <a:solidFill>
                  <a:schemeClr val="tx1"/>
                </a:solidFill>
                <a:effectLst/>
                <a:latin typeface="+mn-lt"/>
                <a:ea typeface="+mn-ea"/>
                <a:cs typeface="+mn-cs"/>
              </a:rPr>
              <a:t>I also prepare reports for the government although there is less of that and more form filing.</a:t>
            </a:r>
          </a:p>
          <a:p>
            <a:r>
              <a:rPr lang="en-US" sz="1200" b="0" i="0" kern="1200" dirty="0">
                <a:solidFill>
                  <a:schemeClr val="tx1"/>
                </a:solidFill>
                <a:effectLst/>
                <a:latin typeface="+mn-lt"/>
                <a:ea typeface="+mn-ea"/>
                <a:cs typeface="+mn-cs"/>
              </a:rPr>
              <a:t>We have tons of forms.</a:t>
            </a:r>
          </a:p>
          <a:p>
            <a:r>
              <a:rPr lang="en-US" sz="1200" b="0" i="0" kern="1200" dirty="0">
                <a:solidFill>
                  <a:schemeClr val="tx1"/>
                </a:solidFill>
                <a:effectLst/>
                <a:latin typeface="+mn-lt"/>
                <a:ea typeface="+mn-ea"/>
                <a:cs typeface="+mn-cs"/>
              </a:rPr>
              <a:t>It’s good to have solid original documentation.</a:t>
            </a:r>
          </a:p>
          <a:p>
            <a:r>
              <a:rPr lang="en-US" sz="1200" b="0" i="0" kern="1200" dirty="0">
                <a:solidFill>
                  <a:schemeClr val="tx1"/>
                </a:solidFill>
                <a:effectLst/>
                <a:latin typeface="+mn-lt"/>
                <a:ea typeface="+mn-ea"/>
                <a:cs typeface="+mn-cs"/>
              </a:rPr>
              <a:t>I can only use fax up to a point since original docs and original signatures are a premium in my kind of job.</a:t>
            </a:r>
          </a:p>
          <a:p>
            <a:r>
              <a:rPr lang="en-US" sz="1200" b="0" i="0" kern="1200" dirty="0">
                <a:solidFill>
                  <a:schemeClr val="tx1"/>
                </a:solidFill>
                <a:effectLst/>
                <a:latin typeface="+mn-lt"/>
                <a:ea typeface="+mn-ea"/>
                <a:cs typeface="+mn-cs"/>
              </a:rPr>
              <a:t>Naturally, I’ll phone for information I may not want to document and while I’ll use an e-mail to request something, I’d never put anything in an e-mail that could catch up with.</a:t>
            </a:r>
          </a:p>
          <a:p>
            <a:r>
              <a:rPr lang="en-US" sz="1200" b="0" i="0" kern="1200" dirty="0">
                <a:solidFill>
                  <a:schemeClr val="tx1"/>
                </a:solidFill>
                <a:effectLst/>
                <a:latin typeface="+mn-lt"/>
                <a:ea typeface="+mn-ea"/>
                <a:cs typeface="+mn-cs"/>
              </a:rPr>
              <a:t>In my job, you have to mind your </a:t>
            </a:r>
            <a:r>
              <a:rPr lang="en-US" sz="1200" b="0" i="0" kern="1200" dirty="0" err="1">
                <a:solidFill>
                  <a:schemeClr val="tx1"/>
                </a:solidFill>
                <a:effectLst/>
                <a:latin typeface="+mn-lt"/>
                <a:ea typeface="+mn-ea"/>
                <a:cs typeface="+mn-cs"/>
              </a:rPr>
              <a:t>ps</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qs</a:t>
            </a:r>
            <a:r>
              <a:rPr lang="en-US" sz="1200" b="0" i="0" kern="1200" dirty="0">
                <a:solidFill>
                  <a:schemeClr val="tx1"/>
                </a:solidFill>
                <a:effectLst/>
                <a:latin typeface="+mn-lt"/>
                <a:ea typeface="+mn-ea"/>
                <a:cs typeface="+mn-cs"/>
              </a:rPr>
              <a:t> so it’s best to stick to the forms and formal written communication.</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Inspection policies</a:t>
            </a:r>
          </a:p>
          <a:p>
            <a:r>
              <a:rPr lang="en-US" sz="1200" b="0" i="0" kern="1200" dirty="0">
                <a:solidFill>
                  <a:schemeClr val="tx1"/>
                </a:solidFill>
                <a:effectLst/>
                <a:latin typeface="+mn-lt"/>
                <a:ea typeface="+mn-ea"/>
                <a:cs typeface="+mn-cs"/>
              </a:rPr>
              <a:t>Average quality level charts</a:t>
            </a:r>
          </a:p>
          <a:p>
            <a:r>
              <a:rPr lang="en-US" sz="1200" b="0" i="0" kern="1200" dirty="0">
                <a:solidFill>
                  <a:schemeClr val="tx1"/>
                </a:solidFill>
                <a:effectLst/>
                <a:latin typeface="+mn-lt"/>
                <a:ea typeface="+mn-ea"/>
                <a:cs typeface="+mn-cs"/>
              </a:rPr>
              <a:t>Technical files showing drawings and specs of received items</a:t>
            </a:r>
          </a:p>
          <a:p>
            <a:r>
              <a:rPr lang="en-US" sz="1200" b="0" i="0" kern="1200" dirty="0">
                <a:solidFill>
                  <a:schemeClr val="tx1"/>
                </a:solidFill>
                <a:effectLst/>
                <a:latin typeface="+mn-lt"/>
                <a:ea typeface="+mn-ea"/>
                <a:cs typeface="+mn-cs"/>
              </a:rPr>
              <a:t>Digital camera to document items that have failed inspection</a:t>
            </a:r>
          </a:p>
          <a:p>
            <a:r>
              <a:rPr lang="en-US" sz="1200" b="0" i="0" kern="1200" dirty="0">
                <a:solidFill>
                  <a:schemeClr val="tx1"/>
                </a:solidFill>
                <a:effectLst/>
                <a:latin typeface="+mn-lt"/>
                <a:ea typeface="+mn-ea"/>
                <a:cs typeface="+mn-cs"/>
              </a:rPr>
              <a:t>Supplier quality history</a:t>
            </a:r>
          </a:p>
          <a:p>
            <a:r>
              <a:rPr lang="en-US" sz="1200" b="0" i="0" kern="1200" dirty="0">
                <a:solidFill>
                  <a:schemeClr val="tx1"/>
                </a:solidFill>
                <a:effectLst/>
                <a:latin typeface="+mn-lt"/>
                <a:ea typeface="+mn-ea"/>
                <a:cs typeface="+mn-cs"/>
              </a:rPr>
              <a:t>Labels (approved, rejected, on hold)</a:t>
            </a:r>
          </a:p>
          <a:p>
            <a:r>
              <a:rPr lang="en-US" sz="1200" b="0" i="0" kern="1200" dirty="0">
                <a:solidFill>
                  <a:schemeClr val="tx1"/>
                </a:solidFill>
                <a:effectLst/>
                <a:latin typeface="+mn-lt"/>
                <a:ea typeface="+mn-ea"/>
                <a:cs typeface="+mn-cs"/>
              </a:rPr>
              <a:t>Supplier arrival list</a:t>
            </a:r>
          </a:p>
          <a:p>
            <a:r>
              <a:rPr lang="en-US" sz="1200" b="0" i="0" kern="1200" dirty="0">
                <a:solidFill>
                  <a:schemeClr val="tx1"/>
                </a:solidFill>
                <a:effectLst/>
                <a:latin typeface="+mn-lt"/>
                <a:ea typeface="+mn-ea"/>
                <a:cs typeface="+mn-cs"/>
              </a:rPr>
              <a:t>Communication and Collaboration</a:t>
            </a:r>
          </a:p>
          <a:p>
            <a:r>
              <a:rPr lang="en-US" sz="1200" b="0" i="0" kern="1200" dirty="0">
                <a:solidFill>
                  <a:schemeClr val="tx1"/>
                </a:solidFill>
                <a:effectLst/>
                <a:latin typeface="+mn-lt"/>
                <a:ea typeface="+mn-ea"/>
                <a:cs typeface="+mn-cs"/>
              </a:rPr>
              <a:t>I work closely with Production – not just the manager but the machine operators as well. I need to detect a problem as soon as possible.</a:t>
            </a:r>
          </a:p>
          <a:p>
            <a:r>
              <a:rPr lang="en-US" sz="1200" b="0" i="0" kern="1200" dirty="0">
                <a:solidFill>
                  <a:schemeClr val="tx1"/>
                </a:solidFill>
                <a:effectLst/>
                <a:latin typeface="+mn-lt"/>
                <a:ea typeface="+mn-ea"/>
                <a:cs typeface="+mn-cs"/>
              </a:rPr>
              <a:t>If we’re just packaging a product and turning it around as quickly as possible, I need to make sure that no damage can be traced back to us.</a:t>
            </a:r>
          </a:p>
          <a:p>
            <a:r>
              <a:rPr lang="en-US" sz="1200" b="0" i="0" kern="1200" dirty="0">
                <a:solidFill>
                  <a:schemeClr val="tx1"/>
                </a:solidFill>
                <a:effectLst/>
                <a:latin typeface="+mn-lt"/>
                <a:ea typeface="+mn-ea"/>
                <a:cs typeface="+mn-cs"/>
              </a:rPr>
              <a:t>The Shipper’s very important to me as well. It’s one thing to inspect our product before it heads out the door. If it gets damaged during transport I’m pretty disappointed.</a:t>
            </a:r>
          </a:p>
          <a:p>
            <a:r>
              <a:rPr lang="en-US" sz="1200" b="0" i="0" kern="1200" dirty="0">
                <a:solidFill>
                  <a:schemeClr val="tx1"/>
                </a:solidFill>
                <a:effectLst/>
                <a:latin typeface="+mn-lt"/>
                <a:ea typeface="+mn-ea"/>
                <a:cs typeface="+mn-cs"/>
              </a:rPr>
              <a:t>So from the time it gets picked, pulled out of the inventory numbers, I’m between the production manager and the shipper.</a:t>
            </a:r>
          </a:p>
          <a:p>
            <a:r>
              <a:rPr lang="en-US" sz="1200" b="0" i="0" kern="1200" dirty="0">
                <a:solidFill>
                  <a:schemeClr val="tx1"/>
                </a:solidFill>
                <a:effectLst/>
                <a:latin typeface="+mn-lt"/>
                <a:ea typeface="+mn-ea"/>
                <a:cs typeface="+mn-cs"/>
              </a:rPr>
              <a:t>If there’s a systemic problem then I’ll escalate the problem up to management and for that reason they’ll include me in the quick fix meetings.</a:t>
            </a:r>
          </a:p>
          <a:p>
            <a:r>
              <a:rPr lang="en-US" sz="1200" b="0" i="0" kern="1200" dirty="0">
                <a:solidFill>
                  <a:schemeClr val="tx1"/>
                </a:solidFill>
                <a:effectLst/>
                <a:latin typeface="+mn-lt"/>
                <a:ea typeface="+mn-ea"/>
                <a:cs typeface="+mn-cs"/>
              </a:rPr>
              <a:t>I work with the contracts managers to make sure we’re in compliance and I also participate in many of the discussions we have with our legal eagles.</a:t>
            </a:r>
          </a:p>
          <a:p>
            <a:r>
              <a:rPr lang="en-US" sz="1200" b="0" i="0" kern="1200" dirty="0">
                <a:solidFill>
                  <a:schemeClr val="tx1"/>
                </a:solidFill>
                <a:effectLst/>
                <a:latin typeface="+mn-lt"/>
                <a:ea typeface="+mn-ea"/>
                <a:cs typeface="+mn-cs"/>
              </a:rPr>
              <a:t>I’m the primary intermediary for any government inspectors or government correspondence we might have.</a:t>
            </a:r>
          </a:p>
          <a:p>
            <a:r>
              <a:rPr lang="en-US" sz="1200" b="0" i="0" kern="1200" dirty="0">
                <a:solidFill>
                  <a:schemeClr val="tx1"/>
                </a:solidFill>
                <a:effectLst/>
                <a:latin typeface="+mn-lt"/>
                <a:ea typeface="+mn-ea"/>
                <a:cs typeface="+mn-cs"/>
              </a:rPr>
              <a:t>I let the warehouse (Ellen or Sammy) know when I have stuff ready to be removed from QC</a:t>
            </a:r>
          </a:p>
          <a:p>
            <a:r>
              <a:rPr lang="en-US" sz="1200" b="0" i="0" kern="1200" dirty="0">
                <a:solidFill>
                  <a:schemeClr val="tx1"/>
                </a:solidFill>
                <a:effectLst/>
                <a:latin typeface="+mn-lt"/>
                <a:ea typeface="+mn-ea"/>
                <a:cs typeface="+mn-cs"/>
              </a:rPr>
              <a:t>It’s very positive that Alicia has started to give me item samples. That way I have a chance to familiarize myself with the product before we actually get it</a:t>
            </a:r>
          </a:p>
          <a:p>
            <a:r>
              <a:rPr lang="en-US" sz="1200" b="0" i="0" kern="1200" dirty="0">
                <a:solidFill>
                  <a:schemeClr val="tx1"/>
                </a:solidFill>
                <a:effectLst/>
                <a:latin typeface="+mn-lt"/>
                <a:ea typeface="+mn-ea"/>
                <a:cs typeface="+mn-cs"/>
              </a:rPr>
              <a:t>The quality report used to be in the ERP system, but the suppliers didn’t read the whole thing, so now the important points are attached in an email.</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I’m Ricardo. I’m the brakes of the company. My job is to prevent problems when we don’t comply with regulations. My company produces airplane doors and other parts. We can add $900 to the price of the part to pay for the documentation alone. I don’t count a sampling of what we ship. I count everything including the screws. We have to be able to trace every single thing that comes in the door and out the door from the type a part was made – sometimes three or four manufactures back. I need to know everything that’s happened to a piece - from the time that it arrives, to when it gets cut or drilled. That’s just our industry. I’m all about liability and risk management.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talk to everybody. The line managers, the workers, shipping and receiving – anybody who ever touches the product. By law, we can’t alter anything that comes through the door. I know every government regulation ever issued. Think about that for a moment. Every morning I do visual inspections. I can’t tell you – thousands of parts? Somewhere in there.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need to know what’s hot. If we have a downed aircraft, I need to find out why. They lose $125,000 a day if that plane is grounded. Never mind the military! I’ll call FEDEX and get them to hold one of their planes just to get that one part out.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Alot</a:t>
            </a:r>
            <a:r>
              <a:rPr lang="en-US" sz="1200" b="0" i="0" kern="1200" dirty="0">
                <a:solidFill>
                  <a:schemeClr val="tx1"/>
                </a:solidFill>
                <a:effectLst/>
                <a:latin typeface="+mn-lt"/>
                <a:ea typeface="+mn-ea"/>
                <a:cs typeface="+mn-cs"/>
              </a:rPr>
              <a:t> of things I do are face to face. We don’t do any meetings anymore. Part of that is because it’s easier to take care of problems. Part of that is because the economy has tanked and we’ve laid off 75% of our workers. We don’t work from a list of suppliers. There will only be one approved manufacturer. You can’t afford to make a mistake. If you lose one customer, you could lose 25% of the world’s fleet. No mistakes. I’m the brake for no mistakes.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Docs, docs, docs. If we ship 300 parts to different companies, we have to have a batch of docs for each and every part. That includes inspection docs, clearance docs, Certificate of Compliances, picking tickets, purchase orders, COC packing lists, copies of invoices, copies of all incoming documentation that allows us to trace the piece back to its origin. If there’s a flaw in the piece, the company of origin will get sued and not us. So that's why I need to spend a great deal of my time inspecting all of our purchased parts that we receive from our suppliers.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There’s one number. One Certificate of Compliance was issued four distributors and one manufacturer ago. There’s one number all the way through. Traceability, traceability.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I’ve failed my job when we get a rejection. We have to fax docs because we have to have signatures. Furthermore, they’ll reject anything I sign in black. FAA requires everything signed blue. Unless it’s rejected. When I reject a product, I have to sign it in red.</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I’ve been here 15 years. I’ve memorized customer requirements for 400 airlines. I work six days a week. The President fills in the other day because he can also sign docs.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All parts of every assembly can be traced back to their point of origin</a:t>
            </a:r>
          </a:p>
          <a:p>
            <a:r>
              <a:rPr lang="en-US" sz="1200" b="0" i="0" kern="1200" dirty="0">
                <a:solidFill>
                  <a:schemeClr val="tx1"/>
                </a:solidFill>
                <a:effectLst/>
                <a:latin typeface="+mn-lt"/>
                <a:ea typeface="+mn-ea"/>
                <a:cs typeface="+mn-cs"/>
              </a:rPr>
              <a:t>All parts and assemblies will meet government standards and any special customer requirements</a:t>
            </a:r>
          </a:p>
          <a:p>
            <a:r>
              <a:rPr lang="en-US" sz="1200" b="0" i="0" kern="1200" dirty="0">
                <a:solidFill>
                  <a:schemeClr val="tx1"/>
                </a:solidFill>
                <a:effectLst/>
                <a:latin typeface="+mn-lt"/>
                <a:ea typeface="+mn-ea"/>
                <a:cs typeface="+mn-cs"/>
              </a:rPr>
              <a:t>No product will be rejected by the customer as quality is built in from the start of product development</a:t>
            </a:r>
          </a:p>
          <a:p>
            <a:r>
              <a:rPr lang="en-US" sz="1200" b="0" i="0" kern="1200" dirty="0">
                <a:solidFill>
                  <a:schemeClr val="tx1"/>
                </a:solidFill>
                <a:effectLst/>
                <a:latin typeface="+mn-lt"/>
                <a:ea typeface="+mn-ea"/>
                <a:cs typeface="+mn-cs"/>
              </a:rPr>
              <a:t>Move product through so that the shipping schedule stays on time</a:t>
            </a:r>
          </a:p>
          <a:p>
            <a:r>
              <a:rPr lang="en-US" sz="1200" b="0" i="0" kern="1200" dirty="0">
                <a:solidFill>
                  <a:schemeClr val="tx1"/>
                </a:solidFill>
                <a:effectLst/>
                <a:latin typeface="+mn-lt"/>
                <a:ea typeface="+mn-ea"/>
                <a:cs typeface="+mn-cs"/>
              </a:rPr>
              <a:t>Know the inspection requirements for each of supplier</a:t>
            </a:r>
          </a:p>
          <a:p>
            <a:r>
              <a:rPr lang="en-US" sz="1200" b="0" i="0" kern="1200" dirty="0">
                <a:solidFill>
                  <a:schemeClr val="tx1"/>
                </a:solidFill>
                <a:effectLst/>
                <a:latin typeface="+mn-lt"/>
                <a:ea typeface="+mn-ea"/>
                <a:cs typeface="+mn-cs"/>
              </a:rPr>
              <a:t>Make sure that items received live up to contract requirements</a:t>
            </a:r>
          </a:p>
          <a:p>
            <a:r>
              <a:rPr lang="en-US" sz="1200" b="0" i="0" kern="1200" dirty="0">
                <a:solidFill>
                  <a:schemeClr val="tx1"/>
                </a:solidFill>
                <a:effectLst/>
                <a:latin typeface="+mn-lt"/>
                <a:ea typeface="+mn-ea"/>
                <a:cs typeface="+mn-cs"/>
              </a:rPr>
              <a:t>Move items out of inspection areas as quickly as possible</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Inspect received goods</a:t>
            </a:r>
          </a:p>
          <a:p>
            <a:r>
              <a:rPr lang="en-US" sz="1200" b="0" i="0" kern="1200" dirty="0">
                <a:solidFill>
                  <a:schemeClr val="tx1"/>
                </a:solidFill>
                <a:effectLst/>
                <a:latin typeface="+mn-lt"/>
                <a:ea typeface="+mn-ea"/>
                <a:cs typeface="+mn-cs"/>
              </a:rPr>
              <a:t>Document results of inspection</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Too much paperwork with QA activities</a:t>
            </a:r>
          </a:p>
          <a:p>
            <a:r>
              <a:rPr lang="en-US" sz="1200" b="0" i="0" kern="1200" dirty="0">
                <a:solidFill>
                  <a:schemeClr val="tx1"/>
                </a:solidFill>
                <a:effectLst/>
                <a:latin typeface="+mn-lt"/>
                <a:ea typeface="+mn-ea"/>
                <a:cs typeface="+mn-cs"/>
              </a:rPr>
              <a:t>Knowing whether a specific product from a specific vendor requires more random sampling because of he has no stats on results of previous QA inspections</a:t>
            </a:r>
          </a:p>
          <a:p>
            <a:r>
              <a:rPr lang="en-US" sz="1200" b="0" i="0" kern="1200" dirty="0">
                <a:solidFill>
                  <a:schemeClr val="tx1"/>
                </a:solidFill>
                <a:effectLst/>
                <a:latin typeface="+mn-lt"/>
                <a:ea typeface="+mn-ea"/>
                <a:cs typeface="+mn-cs"/>
              </a:rPr>
              <a:t>Knowing what is happening with a problematic item such as a customer return</a:t>
            </a:r>
          </a:p>
          <a:p>
            <a:r>
              <a:rPr lang="en-US" sz="1200" b="0" i="0" kern="1200" dirty="0">
                <a:solidFill>
                  <a:schemeClr val="tx1"/>
                </a:solidFill>
                <a:effectLst/>
                <a:latin typeface="+mn-lt"/>
                <a:ea typeface="+mn-ea"/>
                <a:cs typeface="+mn-cs"/>
              </a:rPr>
              <a:t>Dealing with quality control after payment has been made</a:t>
            </a:r>
          </a:p>
          <a:p>
            <a:r>
              <a:rPr lang="en-US" sz="1200" b="0" i="0" kern="1200" dirty="0">
                <a:solidFill>
                  <a:schemeClr val="tx1"/>
                </a:solidFill>
                <a:effectLst/>
                <a:latin typeface="+mn-lt"/>
                <a:ea typeface="+mn-ea"/>
                <a:cs typeface="+mn-cs"/>
              </a:rPr>
              <a:t>Dealing with received items in our bonded warehouse</a:t>
            </a:r>
          </a:p>
          <a:p>
            <a:r>
              <a:rPr lang="en-US" sz="1200" b="0" i="0" kern="1200" dirty="0">
                <a:solidFill>
                  <a:schemeClr val="tx1"/>
                </a:solidFill>
                <a:effectLst/>
                <a:latin typeface="+mn-lt"/>
                <a:ea typeface="+mn-ea"/>
                <a:cs typeface="+mn-cs"/>
              </a:rPr>
              <a:t>Roles</a:t>
            </a:r>
          </a:p>
          <a:p>
            <a:r>
              <a:rPr lang="en-US" sz="1200" b="0" i="0" kern="1200" dirty="0">
                <a:solidFill>
                  <a:schemeClr val="tx1"/>
                </a:solidFill>
                <a:effectLst/>
                <a:latin typeface="+mn-lt"/>
                <a:ea typeface="+mn-ea"/>
                <a:cs typeface="+mn-cs"/>
              </a:rPr>
              <a:t>Complier</a:t>
            </a:r>
          </a:p>
          <a:p>
            <a:r>
              <a:rPr lang="en-US" sz="1200" b="0" i="0" kern="1200" dirty="0">
                <a:solidFill>
                  <a:schemeClr val="tx1"/>
                </a:solidFill>
                <a:effectLst/>
                <a:latin typeface="+mn-lt"/>
                <a:ea typeface="+mn-ea"/>
                <a:cs typeface="+mn-cs"/>
              </a:rPr>
              <a:t>Scrutineer</a:t>
            </a:r>
          </a:p>
          <a:p>
            <a:r>
              <a:rPr lang="en-US" sz="1200" b="0" i="0" kern="1200" dirty="0">
                <a:solidFill>
                  <a:schemeClr val="tx1"/>
                </a:solidFill>
                <a:effectLst/>
                <a:latin typeface="+mn-lt"/>
                <a:ea typeface="+mn-ea"/>
                <a:cs typeface="+mn-cs"/>
              </a:rPr>
              <a:t>Procedures Initiator</a:t>
            </a:r>
          </a:p>
          <a:p>
            <a:r>
              <a:rPr lang="en-US" sz="1200" b="0" i="0" kern="1200" dirty="0">
                <a:solidFill>
                  <a:schemeClr val="tx1"/>
                </a:solidFill>
                <a:effectLst/>
                <a:latin typeface="+mn-lt"/>
                <a:ea typeface="+mn-ea"/>
                <a:cs typeface="+mn-cs"/>
              </a:rPr>
              <a:t>Synchronizer</a:t>
            </a:r>
          </a:p>
          <a:p>
            <a:r>
              <a:rPr lang="en-US" sz="1200" b="0" i="0" kern="1200" dirty="0">
                <a:solidFill>
                  <a:schemeClr val="tx1"/>
                </a:solidFill>
                <a:effectLst/>
                <a:latin typeface="+mn-lt"/>
                <a:ea typeface="+mn-ea"/>
                <a:cs typeface="+mn-cs"/>
              </a:rPr>
              <a:t>Cost Controller</a:t>
            </a:r>
          </a:p>
          <a:p>
            <a:r>
              <a:rPr lang="en-US" sz="1200" b="0" i="0" kern="1200" dirty="0">
                <a:solidFill>
                  <a:schemeClr val="tx1"/>
                </a:solidFill>
                <a:effectLst/>
                <a:latin typeface="+mn-lt"/>
                <a:ea typeface="+mn-ea"/>
                <a:cs typeface="+mn-cs"/>
              </a:rPr>
              <a:t>Quality Controller</a:t>
            </a:r>
          </a:p>
          <a:p>
            <a:r>
              <a:rPr lang="en-US" sz="1200" b="0" i="0" kern="1200" dirty="0">
                <a:solidFill>
                  <a:schemeClr val="tx1"/>
                </a:solidFill>
                <a:effectLst/>
                <a:latin typeface="+mn-lt"/>
                <a:ea typeface="+mn-ea"/>
                <a:cs typeface="+mn-cs"/>
              </a:rPr>
              <a:t>RMA Processor</a:t>
            </a:r>
          </a:p>
          <a:p>
            <a:r>
              <a:rPr lang="en-US" sz="1200" b="0" i="0" kern="1200" dirty="0">
                <a:solidFill>
                  <a:schemeClr val="tx1"/>
                </a:solidFill>
                <a:effectLst/>
                <a:latin typeface="+mn-lt"/>
                <a:ea typeface="+mn-ea"/>
                <a:cs typeface="+mn-cs"/>
              </a:rPr>
              <a:t>Supplier Handler</a:t>
            </a:r>
          </a:p>
          <a:p>
            <a:r>
              <a:rPr lang="en-US" sz="1200" b="0" i="0" kern="1200" dirty="0">
                <a:solidFill>
                  <a:schemeClr val="tx1"/>
                </a:solidFill>
                <a:effectLst/>
                <a:latin typeface="+mn-lt"/>
                <a:ea typeface="+mn-ea"/>
                <a:cs typeface="+mn-cs"/>
              </a:rPr>
              <a:t>Efficiency Strategist</a:t>
            </a:r>
          </a:p>
          <a:p>
            <a:r>
              <a:rPr lang="en-US" sz="1200" b="0" i="0" kern="1200" dirty="0">
                <a:solidFill>
                  <a:schemeClr val="tx1"/>
                </a:solidFill>
                <a:effectLst/>
                <a:latin typeface="+mn-lt"/>
                <a:ea typeface="+mn-ea"/>
                <a:cs typeface="+mn-cs"/>
              </a:rPr>
              <a:t>Decision-maker</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Work Activities</a:t>
            </a:r>
          </a:p>
          <a:p>
            <a:r>
              <a:rPr lang="en-US" sz="1200" b="1" i="0" kern="1200" dirty="0">
                <a:solidFill>
                  <a:schemeClr val="tx1"/>
                </a:solidFill>
                <a:effectLst/>
                <a:latin typeface="+mn-lt"/>
                <a:ea typeface="+mn-ea"/>
                <a:cs typeface="+mn-cs"/>
              </a:rPr>
              <a:t>List of the activities Ricardo does as part of his job. He does not do them every day. They are useful to read to get a feeling for Ricardo's job.</a:t>
            </a:r>
          </a:p>
          <a:p>
            <a:r>
              <a:rPr lang="en-US" sz="1200" b="0" i="0" kern="1200" dirty="0">
                <a:solidFill>
                  <a:schemeClr val="tx1"/>
                </a:solidFill>
                <a:effectLst/>
                <a:latin typeface="+mn-lt"/>
                <a:ea typeface="+mn-ea"/>
                <a:cs typeface="+mn-cs"/>
              </a:rPr>
              <a:t>Check email first thing in the morning</a:t>
            </a:r>
          </a:p>
          <a:p>
            <a:r>
              <a:rPr lang="en-US" sz="1200" b="0" i="0" kern="1200" dirty="0">
                <a:solidFill>
                  <a:schemeClr val="tx1"/>
                </a:solidFill>
                <a:effectLst/>
                <a:latin typeface="+mn-lt"/>
                <a:ea typeface="+mn-ea"/>
                <a:cs typeface="+mn-cs"/>
              </a:rPr>
              <a:t>Ensure all parts are separately produced and shipped for commercial versus military customers</a:t>
            </a:r>
          </a:p>
          <a:p>
            <a:r>
              <a:rPr lang="en-US" sz="1200" b="0" i="0" kern="1200" dirty="0">
                <a:solidFill>
                  <a:schemeClr val="tx1"/>
                </a:solidFill>
                <a:effectLst/>
                <a:latin typeface="+mn-lt"/>
                <a:ea typeface="+mn-ea"/>
                <a:cs typeface="+mn-cs"/>
              </a:rPr>
              <a:t>Review receiving reports daily</a:t>
            </a:r>
          </a:p>
          <a:p>
            <a:r>
              <a:rPr lang="en-US" sz="1200" b="0" i="0" kern="1200" dirty="0">
                <a:solidFill>
                  <a:schemeClr val="tx1"/>
                </a:solidFill>
                <a:effectLst/>
                <a:latin typeface="+mn-lt"/>
                <a:ea typeface="+mn-ea"/>
                <a:cs typeface="+mn-cs"/>
              </a:rPr>
              <a:t>Review open orders reports daily</a:t>
            </a:r>
          </a:p>
          <a:p>
            <a:r>
              <a:rPr lang="en-US" sz="1200" b="0" i="0" kern="1200" dirty="0">
                <a:solidFill>
                  <a:schemeClr val="tx1"/>
                </a:solidFill>
                <a:effectLst/>
                <a:latin typeface="+mn-lt"/>
                <a:ea typeface="+mn-ea"/>
                <a:cs typeface="+mn-cs"/>
              </a:rPr>
              <a:t>Pre-test product, subassemblies, and electronics</a:t>
            </a:r>
          </a:p>
          <a:p>
            <a:r>
              <a:rPr lang="en-US" sz="1200" b="0" i="0" kern="1200" dirty="0">
                <a:solidFill>
                  <a:schemeClr val="tx1"/>
                </a:solidFill>
                <a:effectLst/>
                <a:latin typeface="+mn-lt"/>
                <a:ea typeface="+mn-ea"/>
                <a:cs typeface="+mn-cs"/>
              </a:rPr>
              <a:t>Perform visual inspections of all parts, components, and assemblies scheduled to be shipped</a:t>
            </a:r>
          </a:p>
          <a:p>
            <a:r>
              <a:rPr lang="en-US" sz="1200" b="0" i="0" kern="1200" dirty="0">
                <a:solidFill>
                  <a:schemeClr val="tx1"/>
                </a:solidFill>
                <a:effectLst/>
                <a:latin typeface="+mn-lt"/>
                <a:ea typeface="+mn-ea"/>
                <a:cs typeface="+mn-cs"/>
              </a:rPr>
              <a:t>Prioritize inspections to get mission-critical product to customers as soon as possible</a:t>
            </a:r>
          </a:p>
          <a:p>
            <a:r>
              <a:rPr lang="en-US" sz="1200" b="0" i="0" kern="1200" dirty="0">
                <a:solidFill>
                  <a:schemeClr val="tx1"/>
                </a:solidFill>
                <a:effectLst/>
                <a:latin typeface="+mn-lt"/>
                <a:ea typeface="+mn-ea"/>
                <a:cs typeface="+mn-cs"/>
              </a:rPr>
              <a:t>Create work orders to ensure traceability with quantities, date, and stamp</a:t>
            </a:r>
          </a:p>
          <a:p>
            <a:r>
              <a:rPr lang="en-US" sz="1200" b="0" i="0" kern="1200" dirty="0">
                <a:solidFill>
                  <a:schemeClr val="tx1"/>
                </a:solidFill>
                <a:effectLst/>
                <a:latin typeface="+mn-lt"/>
                <a:ea typeface="+mn-ea"/>
                <a:cs typeface="+mn-cs"/>
              </a:rPr>
              <a:t>Document each point of inspection</a:t>
            </a:r>
          </a:p>
          <a:p>
            <a:r>
              <a:rPr lang="en-US" sz="1200" b="0" i="0" kern="1200" dirty="0">
                <a:solidFill>
                  <a:schemeClr val="tx1"/>
                </a:solidFill>
                <a:effectLst/>
                <a:latin typeface="+mn-lt"/>
                <a:ea typeface="+mn-ea"/>
                <a:cs typeface="+mn-cs"/>
              </a:rPr>
              <a:t>Delegate simple tests to other trained employees</a:t>
            </a:r>
          </a:p>
          <a:p>
            <a:r>
              <a:rPr lang="en-US" sz="1200" b="0" i="0" kern="1200" dirty="0">
                <a:solidFill>
                  <a:schemeClr val="tx1"/>
                </a:solidFill>
                <a:effectLst/>
                <a:latin typeface="+mn-lt"/>
                <a:ea typeface="+mn-ea"/>
                <a:cs typeface="+mn-cs"/>
              </a:rPr>
              <a:t>Review customer requirements</a:t>
            </a:r>
          </a:p>
          <a:p>
            <a:r>
              <a:rPr lang="en-US" sz="1200" b="0" i="0" kern="1200" dirty="0">
                <a:solidFill>
                  <a:schemeClr val="tx1"/>
                </a:solidFill>
                <a:effectLst/>
                <a:latin typeface="+mn-lt"/>
                <a:ea typeface="+mn-ea"/>
                <a:cs typeface="+mn-cs"/>
              </a:rPr>
              <a:t>Check to see that customer standards and government standards have been met</a:t>
            </a:r>
          </a:p>
          <a:p>
            <a:r>
              <a:rPr lang="en-US" sz="1200" b="0" i="0" kern="1200" dirty="0">
                <a:solidFill>
                  <a:schemeClr val="tx1"/>
                </a:solidFill>
                <a:effectLst/>
                <a:latin typeface="+mn-lt"/>
                <a:ea typeface="+mn-ea"/>
                <a:cs typeface="+mn-cs"/>
              </a:rPr>
              <a:t>Approve inspected item by signing Certificate of Compliance (COC)</a:t>
            </a:r>
          </a:p>
          <a:p>
            <a:r>
              <a:rPr lang="en-US" sz="1200" b="0" i="0" kern="1200" dirty="0">
                <a:solidFill>
                  <a:schemeClr val="tx1"/>
                </a:solidFill>
                <a:effectLst/>
                <a:latin typeface="+mn-lt"/>
                <a:ea typeface="+mn-ea"/>
                <a:cs typeface="+mn-cs"/>
              </a:rPr>
              <a:t>Sign documentation with mandatory blue pen to meet government requirements for aircraft</a:t>
            </a:r>
          </a:p>
          <a:p>
            <a:r>
              <a:rPr lang="en-US" sz="1200" b="0" i="0" kern="1200" dirty="0">
                <a:solidFill>
                  <a:schemeClr val="tx1"/>
                </a:solidFill>
                <a:effectLst/>
                <a:latin typeface="+mn-lt"/>
                <a:ea typeface="+mn-ea"/>
                <a:cs typeface="+mn-cs"/>
              </a:rPr>
              <a:t>Reject items for use in aircraft and sign with a red pen</a:t>
            </a:r>
          </a:p>
          <a:p>
            <a:r>
              <a:rPr lang="en-US" sz="1200" b="0" i="0" kern="1200" dirty="0">
                <a:solidFill>
                  <a:schemeClr val="tx1"/>
                </a:solidFill>
                <a:effectLst/>
                <a:latin typeface="+mn-lt"/>
                <a:ea typeface="+mn-ea"/>
                <a:cs typeface="+mn-cs"/>
              </a:rPr>
              <a:t>Ensure COC is attached to drawing specifications</a:t>
            </a:r>
          </a:p>
          <a:p>
            <a:r>
              <a:rPr lang="en-US" sz="1200" b="0" i="0" kern="1200" dirty="0">
                <a:solidFill>
                  <a:schemeClr val="tx1"/>
                </a:solidFill>
                <a:effectLst/>
                <a:latin typeface="+mn-lt"/>
                <a:ea typeface="+mn-ea"/>
                <a:cs typeface="+mn-cs"/>
              </a:rPr>
              <a:t>Track COC identification number throughout all documentation of every component part included in every assembled product</a:t>
            </a:r>
          </a:p>
          <a:p>
            <a:r>
              <a:rPr lang="en-US" sz="1200" b="0" i="0" kern="1200" dirty="0">
                <a:solidFill>
                  <a:schemeClr val="tx1"/>
                </a:solidFill>
                <a:effectLst/>
                <a:latin typeface="+mn-lt"/>
                <a:ea typeface="+mn-ea"/>
                <a:cs typeface="+mn-cs"/>
              </a:rPr>
              <a:t>Attach all related documentation to package for shipping</a:t>
            </a:r>
          </a:p>
          <a:p>
            <a:r>
              <a:rPr lang="en-US" sz="1200" b="0" i="0" kern="1200" dirty="0">
                <a:solidFill>
                  <a:schemeClr val="tx1"/>
                </a:solidFill>
                <a:effectLst/>
                <a:latin typeface="+mn-lt"/>
                <a:ea typeface="+mn-ea"/>
                <a:cs typeface="+mn-cs"/>
              </a:rPr>
              <a:t>Witness customer's acceptance of product</a:t>
            </a:r>
          </a:p>
          <a:p>
            <a:r>
              <a:rPr lang="en-US" sz="1200" b="0" i="0" kern="1200" dirty="0">
                <a:solidFill>
                  <a:schemeClr val="tx1"/>
                </a:solidFill>
                <a:effectLst/>
                <a:latin typeface="+mn-lt"/>
                <a:ea typeface="+mn-ea"/>
                <a:cs typeface="+mn-cs"/>
              </a:rPr>
              <a:t>Follow-up on all rejected items with corrective action</a:t>
            </a:r>
          </a:p>
          <a:p>
            <a:r>
              <a:rPr lang="en-US" sz="1200" b="0" i="0" kern="1200" dirty="0">
                <a:solidFill>
                  <a:schemeClr val="tx1"/>
                </a:solidFill>
                <a:effectLst/>
                <a:latin typeface="+mn-lt"/>
                <a:ea typeface="+mn-ea"/>
                <a:cs typeface="+mn-cs"/>
              </a:rPr>
              <a:t>Issue Return Materials Authorization for any rejected item in Receiving</a:t>
            </a:r>
          </a:p>
          <a:p>
            <a:r>
              <a:rPr lang="en-US" sz="1200" b="0" i="0" kern="1200" dirty="0">
                <a:solidFill>
                  <a:schemeClr val="tx1"/>
                </a:solidFill>
                <a:effectLst/>
                <a:latin typeface="+mn-lt"/>
                <a:ea typeface="+mn-ea"/>
                <a:cs typeface="+mn-cs"/>
              </a:rPr>
              <a:t>Call in government representative to witness opening of boxes for spare parts</a:t>
            </a:r>
          </a:p>
          <a:p>
            <a:r>
              <a:rPr lang="en-US" sz="1200" b="0" i="0" kern="1200" dirty="0">
                <a:solidFill>
                  <a:schemeClr val="tx1"/>
                </a:solidFill>
                <a:effectLst/>
                <a:latin typeface="+mn-lt"/>
                <a:ea typeface="+mn-ea"/>
                <a:cs typeface="+mn-cs"/>
              </a:rPr>
              <a:t>Check all received parts for compliance with government standards</a:t>
            </a:r>
          </a:p>
          <a:p>
            <a:r>
              <a:rPr lang="en-US" sz="1200" b="0" i="0" kern="1200" dirty="0">
                <a:solidFill>
                  <a:schemeClr val="tx1"/>
                </a:solidFill>
                <a:effectLst/>
                <a:latin typeface="+mn-lt"/>
                <a:ea typeface="+mn-ea"/>
                <a:cs typeface="+mn-cs"/>
              </a:rPr>
              <a:t>Check all received parts for compliance with company standards</a:t>
            </a:r>
          </a:p>
          <a:p>
            <a:r>
              <a:rPr lang="en-US" sz="1200" b="0" i="0" kern="1200" dirty="0">
                <a:solidFill>
                  <a:schemeClr val="tx1"/>
                </a:solidFill>
                <a:effectLst/>
                <a:latin typeface="+mn-lt"/>
                <a:ea typeface="+mn-ea"/>
                <a:cs typeface="+mn-cs"/>
              </a:rPr>
              <a:t>Fax documents to suppliers for mandatory signature</a:t>
            </a:r>
          </a:p>
          <a:p>
            <a:r>
              <a:rPr lang="en-US" sz="1200" b="0" i="0" kern="1200" dirty="0">
                <a:solidFill>
                  <a:schemeClr val="tx1"/>
                </a:solidFill>
                <a:effectLst/>
                <a:latin typeface="+mn-lt"/>
                <a:ea typeface="+mn-ea"/>
                <a:cs typeface="+mn-cs"/>
              </a:rPr>
              <a:t>Inform a carrier to hold their plane for shipment of piece to downed aircraft</a:t>
            </a:r>
          </a:p>
          <a:p>
            <a:r>
              <a:rPr lang="en-US" sz="1200" b="0" i="0" kern="1200" dirty="0">
                <a:solidFill>
                  <a:schemeClr val="tx1"/>
                </a:solidFill>
                <a:effectLst/>
                <a:latin typeface="+mn-lt"/>
                <a:ea typeface="+mn-ea"/>
                <a:cs typeface="+mn-cs"/>
              </a:rPr>
              <a:t>Schedule International Standards Organization audits to demonstrate how certification requirements were met by the company</a:t>
            </a:r>
          </a:p>
          <a:p>
            <a:r>
              <a:rPr lang="en-US" sz="1200" b="0" i="0" kern="1200" dirty="0">
                <a:solidFill>
                  <a:schemeClr val="tx1"/>
                </a:solidFill>
                <a:effectLst/>
                <a:latin typeface="+mn-lt"/>
                <a:ea typeface="+mn-ea"/>
                <a:cs typeface="+mn-cs"/>
              </a:rPr>
              <a:t>Study current standards for product acceptance</a:t>
            </a:r>
          </a:p>
          <a:p>
            <a:r>
              <a:rPr lang="en-US" sz="1200" b="0" i="0" kern="1200" dirty="0">
                <a:solidFill>
                  <a:schemeClr val="tx1"/>
                </a:solidFill>
                <a:effectLst/>
                <a:latin typeface="+mn-lt"/>
                <a:ea typeface="+mn-ea"/>
                <a:cs typeface="+mn-cs"/>
              </a:rPr>
              <a:t>Review list of suppliers officially approved by the government on an official website</a:t>
            </a:r>
          </a:p>
          <a:p>
            <a:r>
              <a:rPr lang="en-US" sz="1200" b="0" i="0" kern="1200" dirty="0">
                <a:solidFill>
                  <a:schemeClr val="tx1"/>
                </a:solidFill>
                <a:effectLst/>
                <a:latin typeface="+mn-lt"/>
                <a:ea typeface="+mn-ea"/>
                <a:cs typeface="+mn-cs"/>
              </a:rPr>
              <a:t>Get a list of distributors for a particular part</a:t>
            </a:r>
          </a:p>
          <a:p>
            <a:r>
              <a:rPr lang="en-US" sz="1200" b="0" i="0" kern="1200" dirty="0">
                <a:solidFill>
                  <a:schemeClr val="tx1"/>
                </a:solidFill>
                <a:effectLst/>
                <a:latin typeface="+mn-lt"/>
                <a:ea typeface="+mn-ea"/>
                <a:cs typeface="+mn-cs"/>
              </a:rPr>
              <a:t>Purchase items</a:t>
            </a:r>
          </a:p>
          <a:p>
            <a:r>
              <a:rPr lang="en-US" sz="1200" b="0" i="0" kern="1200" dirty="0">
                <a:solidFill>
                  <a:schemeClr val="tx1"/>
                </a:solidFill>
                <a:effectLst/>
                <a:latin typeface="+mn-lt"/>
                <a:ea typeface="+mn-ea"/>
                <a:cs typeface="+mn-cs"/>
              </a:rPr>
              <a:t>Resolve discrepancies with suppliers about purchase orders</a:t>
            </a:r>
          </a:p>
          <a:p>
            <a:r>
              <a:rPr lang="en-US" sz="1200" b="0" i="0" kern="1200" dirty="0">
                <a:solidFill>
                  <a:schemeClr val="tx1"/>
                </a:solidFill>
                <a:effectLst/>
                <a:latin typeface="+mn-lt"/>
                <a:ea typeface="+mn-ea"/>
                <a:cs typeface="+mn-cs"/>
              </a:rPr>
              <a:t>Communicate with suppliers</a:t>
            </a:r>
          </a:p>
          <a:p>
            <a:r>
              <a:rPr lang="en-US" sz="1200" b="0" i="0" kern="1200" dirty="0">
                <a:solidFill>
                  <a:schemeClr val="tx1"/>
                </a:solidFill>
                <a:effectLst/>
                <a:latin typeface="+mn-lt"/>
                <a:ea typeface="+mn-ea"/>
                <a:cs typeface="+mn-cs"/>
              </a:rPr>
              <a:t>Write all required documentation to minimize liability</a:t>
            </a:r>
          </a:p>
          <a:p>
            <a:r>
              <a:rPr lang="en-US" sz="1200" b="0" i="0" kern="1200" dirty="0">
                <a:solidFill>
                  <a:schemeClr val="tx1"/>
                </a:solidFill>
                <a:effectLst/>
                <a:latin typeface="+mn-lt"/>
                <a:ea typeface="+mn-ea"/>
                <a:cs typeface="+mn-cs"/>
              </a:rPr>
              <a:t>Obtain input from all company departments on writing up standards procedures</a:t>
            </a:r>
          </a:p>
          <a:p>
            <a:r>
              <a:rPr lang="en-US" sz="1200" b="0" i="0" kern="1200" dirty="0">
                <a:solidFill>
                  <a:schemeClr val="tx1"/>
                </a:solidFill>
                <a:effectLst/>
                <a:latin typeface="+mn-lt"/>
                <a:ea typeface="+mn-ea"/>
                <a:cs typeface="+mn-cs"/>
              </a:rPr>
              <a:t>Conduct acceptance test procedures for each product</a:t>
            </a:r>
          </a:p>
          <a:p>
            <a:r>
              <a:rPr lang="en-US" sz="1200" b="0" i="0" kern="1200" dirty="0">
                <a:solidFill>
                  <a:schemeClr val="tx1"/>
                </a:solidFill>
                <a:effectLst/>
                <a:latin typeface="+mn-lt"/>
                <a:ea typeface="+mn-ea"/>
                <a:cs typeface="+mn-cs"/>
              </a:rPr>
              <a:t>Write procedures for meeting certification requirements for a particular industry</a:t>
            </a:r>
          </a:p>
          <a:p>
            <a:r>
              <a:rPr lang="en-US" sz="1200" b="0" i="0" kern="1200" dirty="0">
                <a:solidFill>
                  <a:schemeClr val="tx1"/>
                </a:solidFill>
                <a:effectLst/>
                <a:latin typeface="+mn-lt"/>
                <a:ea typeface="+mn-ea"/>
                <a:cs typeface="+mn-cs"/>
              </a:rPr>
              <a:t>Handle personnel issues in the absence of the supervisor</a:t>
            </a:r>
          </a:p>
          <a:p>
            <a:r>
              <a:rPr lang="en-US" sz="1200" b="0" i="0" kern="1200" dirty="0">
                <a:solidFill>
                  <a:schemeClr val="tx1"/>
                </a:solidFill>
                <a:effectLst/>
                <a:latin typeface="+mn-lt"/>
                <a:ea typeface="+mn-ea"/>
                <a:cs typeface="+mn-cs"/>
              </a:rPr>
              <a:t>Drop in to talk with employees for problem-resolution</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Business</a:t>
            </a:r>
            <a:r>
              <a:rPr lang="en-US" sz="1200" b="0" i="0" kern="1200" dirty="0">
                <a:solidFill>
                  <a:schemeClr val="tx1"/>
                </a:solidFill>
                <a:effectLst/>
                <a:latin typeface="+mn-lt"/>
                <a:ea typeface="+mn-ea"/>
                <a:cs typeface="+mn-cs"/>
              </a:rPr>
              <a:t> Goals and Associated Roles</a:t>
            </a:r>
          </a:p>
          <a:p>
            <a:r>
              <a:rPr lang="en-US" sz="1200" b="0" i="0" kern="1200" dirty="0">
                <a:solidFill>
                  <a:schemeClr val="tx1"/>
                </a:solidFill>
                <a:effectLst/>
                <a:latin typeface="+mn-lt"/>
                <a:ea typeface="+mn-ea"/>
                <a:cs typeface="+mn-cs"/>
              </a:rPr>
              <a:t>All parts of every assembly can be traced back their point of origin</a:t>
            </a:r>
          </a:p>
          <a:p>
            <a:r>
              <a:rPr lang="en-US" sz="1200" b="1" i="0" kern="1200" dirty="0">
                <a:solidFill>
                  <a:schemeClr val="tx1"/>
                </a:solidFill>
                <a:effectLst/>
                <a:latin typeface="+mn-lt"/>
                <a:ea typeface="+mn-ea"/>
                <a:cs typeface="+mn-cs"/>
              </a:rPr>
              <a:t>Quality Controller</a:t>
            </a:r>
          </a:p>
          <a:p>
            <a:r>
              <a:rPr lang="en-US" sz="1200" b="0" i="0" kern="1200" dirty="0">
                <a:solidFill>
                  <a:schemeClr val="tx1"/>
                </a:solidFill>
                <a:effectLst/>
                <a:latin typeface="+mn-lt"/>
                <a:ea typeface="+mn-ea"/>
                <a:cs typeface="+mn-cs"/>
              </a:rPr>
              <a:t>I document each point of inspection</a:t>
            </a:r>
          </a:p>
          <a:p>
            <a:r>
              <a:rPr lang="en-US" sz="1200" b="0" i="0" kern="1200" dirty="0">
                <a:solidFill>
                  <a:schemeClr val="tx1"/>
                </a:solidFill>
                <a:effectLst/>
                <a:latin typeface="+mn-lt"/>
                <a:ea typeface="+mn-ea"/>
                <a:cs typeface="+mn-cs"/>
              </a:rPr>
              <a:t>I perform visual inspections of all parts, components, and assemblies scheduled to be shipped and that have been received</a:t>
            </a:r>
          </a:p>
          <a:p>
            <a:r>
              <a:rPr lang="en-US" sz="1200" b="0" i="0" kern="1200" dirty="0">
                <a:solidFill>
                  <a:schemeClr val="tx1"/>
                </a:solidFill>
                <a:effectLst/>
                <a:latin typeface="+mn-lt"/>
                <a:ea typeface="+mn-ea"/>
                <a:cs typeface="+mn-cs"/>
              </a:rPr>
              <a:t>I review and conduct acceptance test procedures for each assembly, part, and finished goods product that is shipped</a:t>
            </a:r>
          </a:p>
          <a:p>
            <a:r>
              <a:rPr lang="en-US" sz="1200" b="0" i="0" kern="1200" dirty="0">
                <a:solidFill>
                  <a:schemeClr val="tx1"/>
                </a:solidFill>
                <a:effectLst/>
                <a:latin typeface="+mn-lt"/>
                <a:ea typeface="+mn-ea"/>
                <a:cs typeface="+mn-cs"/>
              </a:rPr>
              <a:t>I write quality reports for purchased and produced items that fail inspection</a:t>
            </a:r>
          </a:p>
          <a:p>
            <a:r>
              <a:rPr lang="en-US" sz="1200" b="1" i="0" kern="1200" dirty="0">
                <a:solidFill>
                  <a:schemeClr val="tx1"/>
                </a:solidFill>
                <a:effectLst/>
                <a:latin typeface="+mn-lt"/>
                <a:ea typeface="+mn-ea"/>
                <a:cs typeface="+mn-cs"/>
              </a:rPr>
              <a:t>Synchronizer</a:t>
            </a:r>
          </a:p>
          <a:p>
            <a:r>
              <a:rPr lang="en-US" sz="1200" b="0" i="0" kern="1200" dirty="0">
                <a:solidFill>
                  <a:schemeClr val="tx1"/>
                </a:solidFill>
                <a:effectLst/>
                <a:latin typeface="+mn-lt"/>
                <a:ea typeface="+mn-ea"/>
                <a:cs typeface="+mn-cs"/>
              </a:rPr>
              <a:t>Ensuring that the key content of related documentation matches</a:t>
            </a:r>
          </a:p>
          <a:p>
            <a:r>
              <a:rPr lang="en-US" sz="1200" b="0" i="0" kern="1200" dirty="0">
                <a:solidFill>
                  <a:schemeClr val="tx1"/>
                </a:solidFill>
                <a:effectLst/>
                <a:latin typeface="+mn-lt"/>
                <a:ea typeface="+mn-ea"/>
                <a:cs typeface="+mn-cs"/>
              </a:rPr>
              <a:t>I prepare, forward, and attach all documentation for parts received and parts shipped</a:t>
            </a:r>
          </a:p>
          <a:p>
            <a:r>
              <a:rPr lang="en-US" sz="1200" b="1" i="0" kern="1200" dirty="0">
                <a:solidFill>
                  <a:schemeClr val="tx1"/>
                </a:solidFill>
                <a:effectLst/>
                <a:latin typeface="+mn-lt"/>
                <a:ea typeface="+mn-ea"/>
                <a:cs typeface="+mn-cs"/>
              </a:rPr>
              <a:t>Cost-controller</a:t>
            </a:r>
          </a:p>
          <a:p>
            <a:r>
              <a:rPr lang="en-US" sz="1200" b="0" i="0" kern="1200" dirty="0">
                <a:solidFill>
                  <a:schemeClr val="tx1"/>
                </a:solidFill>
                <a:effectLst/>
                <a:latin typeface="+mn-lt"/>
                <a:ea typeface="+mn-ea"/>
                <a:cs typeface="+mn-cs"/>
              </a:rPr>
              <a:t>Increasing profit by lowering the cost of goods production</a:t>
            </a:r>
          </a:p>
          <a:p>
            <a:r>
              <a:rPr lang="en-US" sz="1200" b="0" i="0" kern="1200" dirty="0">
                <a:solidFill>
                  <a:schemeClr val="tx1"/>
                </a:solidFill>
                <a:effectLst/>
                <a:latin typeface="+mn-lt"/>
                <a:ea typeface="+mn-ea"/>
                <a:cs typeface="+mn-cs"/>
              </a:rPr>
              <a:t>I write up all required documentation to minimize the company's liability with respect to the products they sell</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All parts and assemblies will meet government standards and any special customer requirements</a:t>
            </a:r>
          </a:p>
          <a:p>
            <a:r>
              <a:rPr lang="en-US" sz="1200" b="1" i="0" kern="1200" dirty="0">
                <a:solidFill>
                  <a:schemeClr val="tx1"/>
                </a:solidFill>
                <a:effectLst/>
                <a:latin typeface="+mn-lt"/>
                <a:ea typeface="+mn-ea"/>
                <a:cs typeface="+mn-cs"/>
              </a:rPr>
              <a:t>Complier</a:t>
            </a:r>
          </a:p>
          <a:p>
            <a:r>
              <a:rPr lang="en-US" sz="1200" b="0" i="0" kern="1200" dirty="0">
                <a:solidFill>
                  <a:schemeClr val="tx1"/>
                </a:solidFill>
                <a:effectLst/>
                <a:latin typeface="+mn-lt"/>
                <a:ea typeface="+mn-ea"/>
                <a:cs typeface="+mn-cs"/>
              </a:rPr>
              <a:t>I ensure the traceability of every piece and part of an assembled product</a:t>
            </a:r>
          </a:p>
          <a:p>
            <a:r>
              <a:rPr lang="en-US" sz="1200" b="0" i="0" kern="1200" dirty="0">
                <a:solidFill>
                  <a:schemeClr val="tx1"/>
                </a:solidFill>
                <a:effectLst/>
                <a:latin typeface="+mn-lt"/>
                <a:ea typeface="+mn-ea"/>
                <a:cs typeface="+mn-cs"/>
              </a:rPr>
              <a:t>I call in government representatives to witness opening of boxes for spare parts</a:t>
            </a:r>
          </a:p>
          <a:p>
            <a:r>
              <a:rPr lang="en-US" sz="1200" b="0" i="0" kern="1200" dirty="0">
                <a:solidFill>
                  <a:schemeClr val="tx1"/>
                </a:solidFill>
                <a:effectLst/>
                <a:latin typeface="+mn-lt"/>
                <a:ea typeface="+mn-ea"/>
                <a:cs typeface="+mn-cs"/>
              </a:rPr>
              <a:t>I check all received parts for compliance with government versus commercial standards</a:t>
            </a:r>
          </a:p>
          <a:p>
            <a:r>
              <a:rPr lang="en-US" sz="1200" b="0" i="0" kern="1200" dirty="0">
                <a:solidFill>
                  <a:schemeClr val="tx1"/>
                </a:solidFill>
                <a:effectLst/>
                <a:latin typeface="+mn-lt"/>
                <a:ea typeface="+mn-ea"/>
                <a:cs typeface="+mn-cs"/>
              </a:rPr>
              <a:t>I research, document, and adhere to all legal requirements for all inspections and quality control issues</a:t>
            </a:r>
          </a:p>
          <a:p>
            <a:r>
              <a:rPr lang="en-US" sz="1200" b="0" i="0" kern="1200" dirty="0">
                <a:solidFill>
                  <a:schemeClr val="tx1"/>
                </a:solidFill>
                <a:effectLst/>
                <a:latin typeface="+mn-lt"/>
                <a:ea typeface="+mn-ea"/>
                <a:cs typeface="+mn-cs"/>
              </a:rPr>
              <a:t>I obtain end-user requirements documents from federal agency</a:t>
            </a:r>
          </a:p>
          <a:p>
            <a:r>
              <a:rPr lang="en-US" sz="1200" b="0" i="0" kern="1200" dirty="0">
                <a:solidFill>
                  <a:schemeClr val="tx1"/>
                </a:solidFill>
                <a:effectLst/>
                <a:latin typeface="+mn-lt"/>
                <a:ea typeface="+mn-ea"/>
                <a:cs typeface="+mn-cs"/>
              </a:rPr>
              <a:t>I purchase items from an approved list of suppliers</a:t>
            </a:r>
          </a:p>
          <a:p>
            <a:r>
              <a:rPr lang="en-US" sz="1200" b="0" i="0" kern="1200" dirty="0">
                <a:solidFill>
                  <a:schemeClr val="tx1"/>
                </a:solidFill>
                <a:effectLst/>
                <a:latin typeface="+mn-lt"/>
                <a:ea typeface="+mn-ea"/>
                <a:cs typeface="+mn-cs"/>
              </a:rPr>
              <a:t>I schedule ISO audits to demonstrate how certification requirements were met by the company</a:t>
            </a:r>
          </a:p>
          <a:p>
            <a:r>
              <a:rPr lang="en-US" sz="1200" b="0" i="0" kern="1200" dirty="0">
                <a:solidFill>
                  <a:schemeClr val="tx1"/>
                </a:solidFill>
                <a:effectLst/>
                <a:latin typeface="+mn-lt"/>
                <a:ea typeface="+mn-ea"/>
                <a:cs typeface="+mn-cs"/>
              </a:rPr>
              <a:t>I stay up to date on special requirements for product acceptance by commercial and government customers</a:t>
            </a:r>
          </a:p>
          <a:p>
            <a:r>
              <a:rPr lang="en-US" sz="1200" b="0" i="0" kern="1200" dirty="0">
                <a:solidFill>
                  <a:schemeClr val="tx1"/>
                </a:solidFill>
                <a:effectLst/>
                <a:latin typeface="+mn-lt"/>
                <a:ea typeface="+mn-ea"/>
                <a:cs typeface="+mn-cs"/>
              </a:rPr>
              <a:t>I witness the customer's acceptance of our product</a:t>
            </a:r>
          </a:p>
          <a:p>
            <a:r>
              <a:rPr lang="en-US" sz="1200" b="0" i="0" kern="1200" dirty="0">
                <a:solidFill>
                  <a:schemeClr val="tx1"/>
                </a:solidFill>
                <a:effectLst/>
                <a:latin typeface="+mn-lt"/>
                <a:ea typeface="+mn-ea"/>
                <a:cs typeface="+mn-cs"/>
              </a:rPr>
              <a:t>I follow-up on all rejected items with corrective action</a:t>
            </a:r>
          </a:p>
          <a:p>
            <a:r>
              <a:rPr lang="en-US" sz="1200" b="0" i="0" kern="1200" dirty="0">
                <a:solidFill>
                  <a:schemeClr val="tx1"/>
                </a:solidFill>
                <a:effectLst/>
                <a:latin typeface="+mn-lt"/>
                <a:ea typeface="+mn-ea"/>
                <a:cs typeface="+mn-cs"/>
              </a:rPr>
              <a:t>I ensure that the product stays within defined tolerances</a:t>
            </a:r>
          </a:p>
          <a:p>
            <a:r>
              <a:rPr lang="en-US" sz="1200" b="1" i="0" kern="1200" dirty="0">
                <a:solidFill>
                  <a:schemeClr val="tx1"/>
                </a:solidFill>
                <a:effectLst/>
                <a:latin typeface="+mn-lt"/>
                <a:ea typeface="+mn-ea"/>
                <a:cs typeface="+mn-cs"/>
              </a:rPr>
              <a:t>Scrutineer</a:t>
            </a:r>
          </a:p>
          <a:p>
            <a:r>
              <a:rPr lang="en-US" sz="1200" b="0" i="0" kern="1200" dirty="0">
                <a:solidFill>
                  <a:schemeClr val="tx1"/>
                </a:solidFill>
                <a:effectLst/>
                <a:latin typeface="+mn-lt"/>
                <a:ea typeface="+mn-ea"/>
                <a:cs typeface="+mn-cs"/>
              </a:rPr>
              <a:t>I review International Standards Organization (ISO) audits</a:t>
            </a:r>
          </a:p>
          <a:p>
            <a:r>
              <a:rPr lang="en-US" sz="1200" b="0" i="0" kern="1200" dirty="0">
                <a:solidFill>
                  <a:schemeClr val="tx1"/>
                </a:solidFill>
                <a:effectLst/>
                <a:latin typeface="+mn-lt"/>
                <a:ea typeface="+mn-ea"/>
                <a:cs typeface="+mn-cs"/>
              </a:rPr>
              <a:t>I review Open Orders report and Receiving report daily</a:t>
            </a:r>
          </a:p>
          <a:p>
            <a:r>
              <a:rPr lang="en-US" sz="1200" b="1" i="0" kern="1200" dirty="0">
                <a:solidFill>
                  <a:schemeClr val="tx1"/>
                </a:solidFill>
                <a:effectLst/>
                <a:latin typeface="+mn-lt"/>
                <a:ea typeface="+mn-ea"/>
                <a:cs typeface="+mn-cs"/>
              </a:rPr>
              <a:t>Procedures-initiator</a:t>
            </a:r>
          </a:p>
          <a:p>
            <a:r>
              <a:rPr lang="en-US" sz="1200" b="0" i="0" kern="1200" dirty="0">
                <a:solidFill>
                  <a:schemeClr val="tx1"/>
                </a:solidFill>
                <a:effectLst/>
                <a:latin typeface="+mn-lt"/>
                <a:ea typeface="+mn-ea"/>
                <a:cs typeface="+mn-cs"/>
              </a:rPr>
              <a:t>Standardizing practices related to work completion</a:t>
            </a:r>
          </a:p>
          <a:p>
            <a:r>
              <a:rPr lang="en-US" sz="1200" b="0" i="0" kern="1200" dirty="0">
                <a:solidFill>
                  <a:schemeClr val="tx1"/>
                </a:solidFill>
                <a:effectLst/>
                <a:latin typeface="+mn-lt"/>
                <a:ea typeface="+mn-ea"/>
                <a:cs typeface="+mn-cs"/>
              </a:rPr>
              <a:t>I obtain input from all company departments on writing up standards procedures</a:t>
            </a:r>
          </a:p>
          <a:p>
            <a:r>
              <a:rPr lang="en-US" sz="1200" b="0" i="0" kern="1200" dirty="0">
                <a:solidFill>
                  <a:schemeClr val="tx1"/>
                </a:solidFill>
                <a:effectLst/>
                <a:latin typeface="+mn-lt"/>
                <a:ea typeface="+mn-ea"/>
                <a:cs typeface="+mn-cs"/>
              </a:rPr>
              <a:t>I define quality specs for new parts that we purchase and sell</a:t>
            </a:r>
          </a:p>
          <a:p>
            <a:r>
              <a:rPr lang="en-US" sz="1200" b="0" i="0" kern="1200" dirty="0">
                <a:solidFill>
                  <a:schemeClr val="tx1"/>
                </a:solidFill>
                <a:effectLst/>
                <a:latin typeface="+mn-lt"/>
                <a:ea typeface="+mn-ea"/>
                <a:cs typeface="+mn-cs"/>
              </a:rPr>
              <a:t>I write up procedures for meeting certification requirements for a particular industry</a:t>
            </a:r>
          </a:p>
          <a:p>
            <a:r>
              <a:rPr lang="en-US" sz="1200" b="0" i="0" kern="1200" dirty="0">
                <a:solidFill>
                  <a:schemeClr val="tx1"/>
                </a:solidFill>
                <a:effectLst/>
                <a:latin typeface="+mn-lt"/>
                <a:ea typeface="+mn-ea"/>
                <a:cs typeface="+mn-cs"/>
              </a:rPr>
              <a:t>I develop procedures for approving and rejecting items that we receive in inventory</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No product will be rejected by the customer as quality is built in from the start of product development</a:t>
            </a:r>
          </a:p>
          <a:p>
            <a:r>
              <a:rPr lang="en-US" sz="1200" b="1" i="0" kern="1200" dirty="0">
                <a:solidFill>
                  <a:schemeClr val="tx1"/>
                </a:solidFill>
                <a:effectLst/>
                <a:latin typeface="+mn-lt"/>
                <a:ea typeface="+mn-ea"/>
                <a:cs typeface="+mn-cs"/>
              </a:rPr>
              <a:t>RMA Processor</a:t>
            </a:r>
          </a:p>
          <a:p>
            <a:r>
              <a:rPr lang="en-US" sz="1200" b="0" i="0" kern="1200" dirty="0">
                <a:solidFill>
                  <a:schemeClr val="tx1"/>
                </a:solidFill>
                <a:effectLst/>
                <a:latin typeface="+mn-lt"/>
                <a:ea typeface="+mn-ea"/>
                <a:cs typeface="+mn-cs"/>
              </a:rPr>
              <a:t>I issue Return Materials Authorization for any rejected item in Receiving</a:t>
            </a:r>
          </a:p>
          <a:p>
            <a:r>
              <a:rPr lang="en-US" sz="1200" b="1" i="0" kern="1200" dirty="0">
                <a:solidFill>
                  <a:schemeClr val="tx1"/>
                </a:solidFill>
                <a:effectLst/>
                <a:latin typeface="+mn-lt"/>
                <a:ea typeface="+mn-ea"/>
                <a:cs typeface="+mn-cs"/>
              </a:rPr>
              <a:t>Supplier Handler</a:t>
            </a:r>
          </a:p>
          <a:p>
            <a:r>
              <a:rPr lang="en-US" sz="1200" b="0" i="0" kern="1200" dirty="0">
                <a:solidFill>
                  <a:schemeClr val="tx1"/>
                </a:solidFill>
                <a:effectLst/>
                <a:latin typeface="+mn-lt"/>
                <a:ea typeface="+mn-ea"/>
                <a:cs typeface="+mn-cs"/>
              </a:rPr>
              <a:t>I contribute to managing our relations with suppliers to meet inventory needs</a:t>
            </a:r>
          </a:p>
          <a:p>
            <a:r>
              <a:rPr lang="en-US" sz="1200" b="0" i="0" kern="1200" dirty="0">
                <a:solidFill>
                  <a:schemeClr val="tx1"/>
                </a:solidFill>
                <a:effectLst/>
                <a:latin typeface="+mn-lt"/>
                <a:ea typeface="+mn-ea"/>
                <a:cs typeface="+mn-cs"/>
              </a:rPr>
              <a:t>I get lists of approved distributors for a particular part by looking at the inventory listing system on an official government site</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Move product through so that the shipping schedule stays on time</a:t>
            </a:r>
          </a:p>
          <a:p>
            <a:r>
              <a:rPr lang="en-US" sz="1200" b="1" i="0" kern="1200" dirty="0">
                <a:solidFill>
                  <a:schemeClr val="tx1"/>
                </a:solidFill>
                <a:effectLst/>
                <a:latin typeface="+mn-lt"/>
                <a:ea typeface="+mn-ea"/>
                <a:cs typeface="+mn-cs"/>
              </a:rPr>
              <a:t>Efficiency Strategist</a:t>
            </a:r>
          </a:p>
          <a:p>
            <a:r>
              <a:rPr lang="en-US" sz="1200" b="0" i="0" kern="1200" dirty="0">
                <a:solidFill>
                  <a:schemeClr val="tx1"/>
                </a:solidFill>
                <a:effectLst/>
                <a:latin typeface="+mn-lt"/>
                <a:ea typeface="+mn-ea"/>
                <a:cs typeface="+mn-cs"/>
              </a:rPr>
              <a:t>Increasing profit by minimizing time to complete work</a:t>
            </a:r>
          </a:p>
          <a:p>
            <a:r>
              <a:rPr lang="en-US" sz="1200" b="0" i="0" kern="1200" dirty="0">
                <a:solidFill>
                  <a:schemeClr val="tx1"/>
                </a:solidFill>
                <a:effectLst/>
                <a:latin typeface="+mn-lt"/>
                <a:ea typeface="+mn-ea"/>
                <a:cs typeface="+mn-cs"/>
              </a:rPr>
              <a:t>I check e-mail every day prior to the arrival of other employees</a:t>
            </a:r>
          </a:p>
          <a:p>
            <a:r>
              <a:rPr lang="en-US" sz="1200" b="0" i="0" kern="1200" dirty="0">
                <a:solidFill>
                  <a:schemeClr val="tx1"/>
                </a:solidFill>
                <a:effectLst/>
                <a:latin typeface="+mn-lt"/>
                <a:ea typeface="+mn-ea"/>
                <a:cs typeface="+mn-cs"/>
              </a:rPr>
              <a:t>I delegate simple tests to other trained employees and reserve complex tests for primary inspector</a:t>
            </a:r>
          </a:p>
          <a:p>
            <a:r>
              <a:rPr lang="en-US" sz="1200" b="0" i="0" kern="1200" dirty="0">
                <a:solidFill>
                  <a:schemeClr val="tx1"/>
                </a:solidFill>
                <a:effectLst/>
                <a:latin typeface="+mn-lt"/>
                <a:ea typeface="+mn-ea"/>
                <a:cs typeface="+mn-cs"/>
              </a:rPr>
              <a:t>I prioritize inspections to get mission-critical product to customers as soon as possible</a:t>
            </a:r>
          </a:p>
          <a:p>
            <a:r>
              <a:rPr lang="en-US" sz="1200" b="1" i="0" kern="1200" dirty="0">
                <a:solidFill>
                  <a:schemeClr val="tx1"/>
                </a:solidFill>
                <a:effectLst/>
                <a:latin typeface="+mn-lt"/>
                <a:ea typeface="+mn-ea"/>
                <a:cs typeface="+mn-cs"/>
              </a:rPr>
              <a:t>Decision-maker</a:t>
            </a:r>
          </a:p>
          <a:p>
            <a:r>
              <a:rPr lang="en-US" sz="1200" b="0" i="0" kern="1200" dirty="0">
                <a:solidFill>
                  <a:schemeClr val="tx1"/>
                </a:solidFill>
                <a:effectLst/>
                <a:latin typeface="+mn-lt"/>
                <a:ea typeface="+mn-ea"/>
                <a:cs typeface="+mn-cs"/>
              </a:rPr>
              <a:t>Final say regarding issue, problem, or need</a:t>
            </a:r>
          </a:p>
          <a:p>
            <a:r>
              <a:rPr lang="en-US" sz="1200" b="0" i="0" kern="1200" dirty="0">
                <a:solidFill>
                  <a:schemeClr val="tx1"/>
                </a:solidFill>
                <a:effectLst/>
                <a:latin typeface="+mn-lt"/>
                <a:ea typeface="+mn-ea"/>
                <a:cs typeface="+mn-cs"/>
              </a:rPr>
              <a:t>I inform shipping carriers to hold their planes for shipments of parts to downed aircraft</a:t>
            </a:r>
          </a:p>
          <a:p>
            <a:r>
              <a:rPr lang="en-US" sz="1200" b="0" i="0" kern="1200" dirty="0">
                <a:solidFill>
                  <a:schemeClr val="tx1"/>
                </a:solidFill>
                <a:effectLst/>
                <a:latin typeface="+mn-lt"/>
                <a:ea typeface="+mn-ea"/>
                <a:cs typeface="+mn-cs"/>
              </a:rPr>
              <a:t>I inform the Purchasing department when I reject a receipt</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Quality control clerk</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Quality control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6"/>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7"/>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All QA activities are done outside of the system</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The company has received an ISO certificate for paying attention to the environment and quality when choosing paper &amp; printing. The quality and environment coordinator creates new quality and environment guidelines (in collaboration with the employees) and make sure they are kept.</a:t>
            </a:r>
          </a:p>
          <a:p>
            <a:r>
              <a:rPr lang="en-US" sz="1200" b="0" i="0" kern="1200" dirty="0">
                <a:solidFill>
                  <a:schemeClr val="tx1"/>
                </a:solidFill>
                <a:effectLst/>
                <a:latin typeface="+mn-lt"/>
                <a:ea typeface="+mn-ea"/>
                <a:cs typeface="+mn-cs"/>
              </a:rPr>
              <a:t>There was only one Ricardo at the companies that had a Ricardo</a:t>
            </a:r>
          </a:p>
          <a:p>
            <a:r>
              <a:rPr lang="en-US" sz="1200" b="0" i="0" kern="1200" dirty="0">
                <a:solidFill>
                  <a:schemeClr val="tx1"/>
                </a:solidFill>
                <a:effectLst/>
                <a:latin typeface="+mn-lt"/>
                <a:ea typeface="+mn-ea"/>
                <a:cs typeface="+mn-cs"/>
              </a:rPr>
              <a:t>None of the </a:t>
            </a:r>
            <a:r>
              <a:rPr lang="en-US" sz="1200" b="0" i="0" kern="1200" dirty="0" err="1">
                <a:solidFill>
                  <a:schemeClr val="tx1"/>
                </a:solidFill>
                <a:effectLst/>
                <a:latin typeface="+mn-lt"/>
                <a:ea typeface="+mn-ea"/>
                <a:cs typeface="+mn-cs"/>
              </a:rPr>
              <a:t>Ricardos</a:t>
            </a:r>
            <a:r>
              <a:rPr lang="en-US" sz="1200" b="0" i="0" kern="1200" dirty="0">
                <a:solidFill>
                  <a:schemeClr val="tx1"/>
                </a:solidFill>
                <a:effectLst/>
                <a:latin typeface="+mn-lt"/>
                <a:ea typeface="+mn-ea"/>
                <a:cs typeface="+mn-cs"/>
              </a:rPr>
              <a:t> that were interviewed had a technical or educational background to be a quality controller</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Ricardos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observedwere</a:t>
            </a:r>
            <a:r>
              <a:rPr lang="en-US" sz="1200" b="0" i="0" kern="1200" dirty="0">
                <a:solidFill>
                  <a:schemeClr val="tx1"/>
                </a:solidFill>
                <a:effectLst/>
                <a:latin typeface="+mn-lt"/>
                <a:ea typeface="+mn-ea"/>
                <a:cs typeface="+mn-cs"/>
              </a:rPr>
              <a:t> low prioritized and disempowered workers</a:t>
            </a:r>
          </a:p>
          <a:p>
            <a:r>
              <a:rPr lang="en-US" sz="1200" b="0" i="0" kern="1200" dirty="0">
                <a:solidFill>
                  <a:schemeClr val="tx1"/>
                </a:solidFill>
                <a:effectLst/>
                <a:latin typeface="+mn-lt"/>
                <a:ea typeface="+mn-ea"/>
                <a:cs typeface="+mn-cs"/>
              </a:rPr>
              <a:t>Ricardo had blue-collar status</a:t>
            </a:r>
          </a:p>
          <a:p>
            <a:r>
              <a:rPr lang="en-US" sz="1200" b="0" i="0" kern="1200" dirty="0">
                <a:solidFill>
                  <a:schemeClr val="tx1"/>
                </a:solidFill>
                <a:effectLst/>
                <a:latin typeface="+mn-lt"/>
                <a:ea typeface="+mn-ea"/>
                <a:cs typeface="+mn-cs"/>
              </a:rPr>
              <a:t>Ricardo spends a great deal of his time doing QA activities when receiving items</a:t>
            </a:r>
          </a:p>
          <a:p>
            <a:r>
              <a:rPr lang="en-US" sz="1200" b="0" i="0" kern="1200" dirty="0">
                <a:solidFill>
                  <a:schemeClr val="tx1"/>
                </a:solidFill>
                <a:effectLst/>
                <a:latin typeface="+mn-lt"/>
                <a:ea typeface="+mn-ea"/>
                <a:cs typeface="+mn-cs"/>
              </a:rPr>
              <a:t>The ERP system was not used for quality control tasks</a:t>
            </a:r>
          </a:p>
        </p:txBody>
      </p:sp>
      <p:sp>
        <p:nvSpPr>
          <p:cNvPr id="4" name="Slide Number Placeholder 3"/>
          <p:cNvSpPr>
            <a:spLocks noGrp="1"/>
          </p:cNvSpPr>
          <p:nvPr>
            <p:ph type="sldNum" sz="quarter" idx="5"/>
          </p:nvPr>
        </p:nvSpPr>
        <p:spPr/>
        <p:txBody>
          <a:bodyPr/>
          <a:lstStyle/>
          <a:p>
            <a:fld id="{90C91C77-BD77-46DD-975C-A10BFBCE05E6}" type="slidenum">
              <a:rPr lang="en-US" smtClean="0"/>
              <a:t>17</a:t>
            </a:fld>
            <a:endParaRPr lang="en-US"/>
          </a:p>
        </p:txBody>
      </p:sp>
    </p:spTree>
    <p:extLst>
      <p:ext uri="{BB962C8B-B14F-4D97-AF65-F5344CB8AC3E}">
        <p14:creationId xmlns:p14="http://schemas.microsoft.com/office/powerpoint/2010/main" val="1913339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Karl - Materials Manager</a:t>
            </a:r>
          </a:p>
          <a:p>
            <a:r>
              <a:rPr lang="en-US" sz="1200" b="0" i="1" kern="1200" dirty="0">
                <a:solidFill>
                  <a:schemeClr val="tx1"/>
                </a:solidFill>
                <a:effectLst/>
                <a:latin typeface="+mn-lt"/>
                <a:ea typeface="+mn-ea"/>
                <a:cs typeface="+mn-cs"/>
              </a:rPr>
              <a:t>"I need to make sure that the warehouse and purchasing aren't the bottlenecks for production"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Karl ensures that materials come in and products reach their destination on time. He makes sure that replenishment and shipping processes are optimized for reliability, speed, and cost.</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48 years old</a:t>
            </a:r>
          </a:p>
          <a:p>
            <a:r>
              <a:rPr lang="en-US" sz="1200" b="0" i="0" kern="1200" dirty="0" err="1">
                <a:solidFill>
                  <a:schemeClr val="tx1"/>
                </a:solidFill>
                <a:effectLst/>
                <a:latin typeface="+mn-lt"/>
                <a:ea typeface="+mn-ea"/>
                <a:cs typeface="+mn-cs"/>
              </a:rPr>
              <a:t>Bachelors</a:t>
            </a:r>
            <a:r>
              <a:rPr lang="en-US" sz="1200" b="0" i="0" kern="1200" dirty="0">
                <a:solidFill>
                  <a:schemeClr val="tx1"/>
                </a:solidFill>
                <a:effectLst/>
                <a:latin typeface="+mn-lt"/>
                <a:ea typeface="+mn-ea"/>
                <a:cs typeface="+mn-cs"/>
              </a:rPr>
              <a:t> Degree in process engineering</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8:00 - 9:00 </a:t>
            </a:r>
            <a:r>
              <a:rPr lang="en-US" sz="1200" b="0" i="0" kern="1200" dirty="0" err="1">
                <a:solidFill>
                  <a:schemeClr val="tx1"/>
                </a:solidFill>
                <a:effectLst/>
                <a:latin typeface="+mn-lt"/>
                <a:ea typeface="+mn-ea"/>
                <a:cs typeface="+mn-cs"/>
              </a:rPr>
              <a:t>amFind</a:t>
            </a:r>
            <a:r>
              <a:rPr lang="en-US" sz="1200" b="0" i="0" kern="1200" dirty="0">
                <a:solidFill>
                  <a:schemeClr val="tx1"/>
                </a:solidFill>
                <a:effectLst/>
                <a:latin typeface="+mn-lt"/>
                <a:ea typeface="+mn-ea"/>
                <a:cs typeface="+mn-cs"/>
              </a:rPr>
              <a:t> and read the important emails</a:t>
            </a:r>
          </a:p>
          <a:p>
            <a:r>
              <a:rPr lang="en-US" sz="1200" b="0" i="0" kern="1200" dirty="0">
                <a:solidFill>
                  <a:schemeClr val="tx1"/>
                </a:solidFill>
                <a:effectLst/>
                <a:latin typeface="+mn-lt"/>
                <a:ea typeface="+mn-ea"/>
                <a:cs typeface="+mn-cs"/>
              </a:rPr>
              <a:t> Look at a report to see what was issued to production yesterday. Print the report and look at discrepancies to details</a:t>
            </a:r>
          </a:p>
          <a:p>
            <a:r>
              <a:rPr lang="en-US" sz="1200" b="0" i="0" kern="1200" dirty="0">
                <a:solidFill>
                  <a:schemeClr val="tx1"/>
                </a:solidFill>
                <a:effectLst/>
                <a:latin typeface="+mn-lt"/>
                <a:ea typeface="+mn-ea"/>
                <a:cs typeface="+mn-cs"/>
              </a:rPr>
              <a:t> Pull inventory data from the ERP system and put into MRP report</a:t>
            </a:r>
          </a:p>
          <a:p>
            <a:r>
              <a:rPr lang="en-US" sz="1200" b="0" i="0" kern="1200" dirty="0">
                <a:solidFill>
                  <a:schemeClr val="tx1"/>
                </a:solidFill>
                <a:effectLst/>
                <a:latin typeface="+mn-lt"/>
                <a:ea typeface="+mn-ea"/>
                <a:cs typeface="+mn-cs"/>
              </a:rPr>
              <a:t> Take a look at the production planner's work order plan to see if we can meet demand</a:t>
            </a:r>
          </a:p>
          <a:p>
            <a:r>
              <a:rPr lang="en-US" sz="1200" b="0" i="0" kern="1200" dirty="0">
                <a:solidFill>
                  <a:schemeClr val="tx1"/>
                </a:solidFill>
                <a:effectLst/>
                <a:latin typeface="+mn-lt"/>
                <a:ea typeface="+mn-ea"/>
                <a:cs typeface="+mn-cs"/>
              </a:rPr>
              <a:t> Get tea</a:t>
            </a:r>
          </a:p>
          <a:p>
            <a:r>
              <a:rPr lang="en-US" sz="1200" b="0" i="0" kern="1200" dirty="0">
                <a:solidFill>
                  <a:schemeClr val="tx1"/>
                </a:solidFill>
                <a:effectLst/>
                <a:latin typeface="+mn-lt"/>
                <a:ea typeface="+mn-ea"/>
                <a:cs typeface="+mn-cs"/>
              </a:rPr>
              <a:t>9:00 - 9:30 </a:t>
            </a:r>
            <a:r>
              <a:rPr lang="en-US" sz="1200" b="0" i="0" kern="1200" dirty="0" err="1">
                <a:solidFill>
                  <a:schemeClr val="tx1"/>
                </a:solidFill>
                <a:effectLst/>
                <a:latin typeface="+mn-lt"/>
                <a:ea typeface="+mn-ea"/>
                <a:cs typeface="+mn-cs"/>
              </a:rPr>
              <a:t>amHave</a:t>
            </a:r>
            <a:r>
              <a:rPr lang="en-US" sz="1200" b="0" i="0" kern="1200" dirty="0">
                <a:solidFill>
                  <a:schemeClr val="tx1"/>
                </a:solidFill>
                <a:effectLst/>
                <a:latin typeface="+mn-lt"/>
                <a:ea typeface="+mn-ea"/>
                <a:cs typeface="+mn-cs"/>
              </a:rPr>
              <a:t> meeting with planners and production manager</a:t>
            </a:r>
          </a:p>
          <a:p>
            <a:r>
              <a:rPr lang="en-US" sz="1200" b="0" i="0" kern="1200" dirty="0">
                <a:solidFill>
                  <a:schemeClr val="tx1"/>
                </a:solidFill>
                <a:effectLst/>
                <a:latin typeface="+mn-lt"/>
                <a:ea typeface="+mn-ea"/>
                <a:cs typeface="+mn-cs"/>
              </a:rPr>
              <a:t>9:30 - 12:00 </a:t>
            </a:r>
            <a:r>
              <a:rPr lang="en-US" sz="1200" b="0" i="0" kern="1200" dirty="0" err="1">
                <a:solidFill>
                  <a:schemeClr val="tx1"/>
                </a:solidFill>
                <a:effectLst/>
                <a:latin typeface="+mn-lt"/>
                <a:ea typeface="+mn-ea"/>
                <a:cs typeface="+mn-cs"/>
              </a:rPr>
              <a:t>pmSupervise</a:t>
            </a:r>
            <a:r>
              <a:rPr lang="en-US" sz="1200" b="0" i="0" kern="1200" dirty="0">
                <a:solidFill>
                  <a:schemeClr val="tx1"/>
                </a:solidFill>
                <a:effectLst/>
                <a:latin typeface="+mn-lt"/>
                <a:ea typeface="+mn-ea"/>
                <a:cs typeface="+mn-cs"/>
              </a:rPr>
              <a:t> purchasers, warehouse manager, shipping, and receiving</a:t>
            </a:r>
          </a:p>
          <a:p>
            <a:r>
              <a:rPr lang="en-US" sz="1200" b="0" i="0" kern="1200" dirty="0">
                <a:solidFill>
                  <a:schemeClr val="tx1"/>
                </a:solidFill>
                <a:effectLst/>
                <a:latin typeface="+mn-lt"/>
                <a:ea typeface="+mn-ea"/>
                <a:cs typeface="+mn-cs"/>
              </a:rPr>
              <a:t> Attend production meeting once a week</a:t>
            </a:r>
          </a:p>
          <a:p>
            <a:r>
              <a:rPr lang="en-US" sz="1200" b="0" i="0" kern="1200" dirty="0">
                <a:solidFill>
                  <a:schemeClr val="tx1"/>
                </a:solidFill>
                <a:effectLst/>
                <a:latin typeface="+mn-lt"/>
                <a:ea typeface="+mn-ea"/>
                <a:cs typeface="+mn-cs"/>
              </a:rPr>
              <a:t> Bring new employees up to speed and fill gaps left by managers who are out</a:t>
            </a:r>
          </a:p>
          <a:p>
            <a:r>
              <a:rPr lang="en-US" sz="1200" b="0" i="0" kern="1200" dirty="0">
                <a:solidFill>
                  <a:schemeClr val="tx1"/>
                </a:solidFill>
                <a:effectLst/>
                <a:latin typeface="+mn-lt"/>
                <a:ea typeface="+mn-ea"/>
                <a:cs typeface="+mn-cs"/>
              </a:rPr>
              <a:t> Ensure facilities can handle the expansion of the warehouse</a:t>
            </a:r>
          </a:p>
          <a:p>
            <a:r>
              <a:rPr lang="en-US" sz="1200" b="0" i="0" kern="1200" dirty="0">
                <a:solidFill>
                  <a:schemeClr val="tx1"/>
                </a:solidFill>
                <a:effectLst/>
                <a:latin typeface="+mn-lt"/>
                <a:ea typeface="+mn-ea"/>
                <a:cs typeface="+mn-cs"/>
              </a:rPr>
              <a:t> Help the planner produce his MPS</a:t>
            </a:r>
          </a:p>
          <a:p>
            <a:r>
              <a:rPr lang="en-US" sz="1200" b="0" i="0" kern="1200" dirty="0">
                <a:solidFill>
                  <a:schemeClr val="tx1"/>
                </a:solidFill>
                <a:effectLst/>
                <a:latin typeface="+mn-lt"/>
                <a:ea typeface="+mn-ea"/>
                <a:cs typeface="+mn-cs"/>
              </a:rPr>
              <a:t> Help negotiate prices</a:t>
            </a:r>
          </a:p>
          <a:p>
            <a:r>
              <a:rPr lang="en-US" sz="1200" b="0" i="0" kern="1200" dirty="0">
                <a:solidFill>
                  <a:schemeClr val="tx1"/>
                </a:solidFill>
                <a:effectLst/>
                <a:latin typeface="+mn-lt"/>
                <a:ea typeface="+mn-ea"/>
                <a:cs typeface="+mn-cs"/>
              </a:rPr>
              <a:t> Jump in and out of the MRP screens</a:t>
            </a:r>
          </a:p>
          <a:p>
            <a:r>
              <a:rPr lang="en-US" sz="1200" b="0" i="0" kern="1200" dirty="0">
                <a:solidFill>
                  <a:schemeClr val="tx1"/>
                </a:solidFill>
                <a:effectLst/>
                <a:latin typeface="+mn-lt"/>
                <a:ea typeface="+mn-ea"/>
                <a:cs typeface="+mn-cs"/>
              </a:rPr>
              <a:t> Visit planners</a:t>
            </a:r>
          </a:p>
          <a:p>
            <a:r>
              <a:rPr lang="en-US" sz="1200" b="0" i="0" kern="1200" dirty="0">
                <a:solidFill>
                  <a:schemeClr val="tx1"/>
                </a:solidFill>
                <a:effectLst/>
                <a:latin typeface="+mn-lt"/>
                <a:ea typeface="+mn-ea"/>
                <a:cs typeface="+mn-cs"/>
              </a:rPr>
              <a:t>12:00 - 1:00 </a:t>
            </a:r>
            <a:r>
              <a:rPr lang="en-US" sz="1200" b="0" i="0" kern="1200" dirty="0" err="1">
                <a:solidFill>
                  <a:schemeClr val="tx1"/>
                </a:solidFill>
                <a:effectLst/>
                <a:latin typeface="+mn-lt"/>
                <a:ea typeface="+mn-ea"/>
                <a:cs typeface="+mn-cs"/>
              </a:rPr>
              <a:t>pmClose</a:t>
            </a:r>
            <a:r>
              <a:rPr lang="en-US" sz="1200" b="0" i="0" kern="1200" dirty="0">
                <a:solidFill>
                  <a:schemeClr val="tx1"/>
                </a:solidFill>
                <a:effectLst/>
                <a:latin typeface="+mn-lt"/>
                <a:ea typeface="+mn-ea"/>
                <a:cs typeface="+mn-cs"/>
              </a:rPr>
              <a:t> office door, grab a sandwich, and brainstorm ideas for better ways to manage materials by writing them down in a notebook</a:t>
            </a:r>
          </a:p>
          <a:p>
            <a:r>
              <a:rPr lang="en-US" sz="1200" b="0" i="0" kern="1200" dirty="0">
                <a:solidFill>
                  <a:schemeClr val="tx1"/>
                </a:solidFill>
                <a:effectLst/>
                <a:latin typeface="+mn-lt"/>
                <a:ea typeface="+mn-ea"/>
                <a:cs typeface="+mn-cs"/>
              </a:rPr>
              <a:t>1:00 - 3:00 </a:t>
            </a:r>
            <a:r>
              <a:rPr lang="en-US" sz="1200" b="0" i="0" kern="1200" dirty="0" err="1">
                <a:solidFill>
                  <a:schemeClr val="tx1"/>
                </a:solidFill>
                <a:effectLst/>
                <a:latin typeface="+mn-lt"/>
                <a:ea typeface="+mn-ea"/>
                <a:cs typeface="+mn-cs"/>
              </a:rPr>
              <a:t>pmMonitor</a:t>
            </a:r>
            <a:r>
              <a:rPr lang="en-US" sz="1200" b="0" i="0" kern="1200" dirty="0">
                <a:solidFill>
                  <a:schemeClr val="tx1"/>
                </a:solidFill>
                <a:effectLst/>
                <a:latin typeface="+mn-lt"/>
                <a:ea typeface="+mn-ea"/>
                <a:cs typeface="+mn-cs"/>
              </a:rPr>
              <a:t> shortages: track system data</a:t>
            </a:r>
          </a:p>
          <a:p>
            <a:r>
              <a:rPr lang="en-US" sz="1200" b="0" i="0" kern="1200" dirty="0">
                <a:solidFill>
                  <a:schemeClr val="tx1"/>
                </a:solidFill>
                <a:effectLst/>
                <a:latin typeface="+mn-lt"/>
                <a:ea typeface="+mn-ea"/>
                <a:cs typeface="+mn-cs"/>
              </a:rPr>
              <a:t> Drop in on planners to anticipate problems</a:t>
            </a:r>
          </a:p>
          <a:p>
            <a:r>
              <a:rPr lang="en-US" sz="1200" b="0" i="0" kern="1200" dirty="0">
                <a:solidFill>
                  <a:schemeClr val="tx1"/>
                </a:solidFill>
                <a:effectLst/>
                <a:latin typeface="+mn-lt"/>
                <a:ea typeface="+mn-ea"/>
                <a:cs typeface="+mn-cs"/>
              </a:rPr>
              <a:t> Get some tea</a:t>
            </a:r>
          </a:p>
          <a:p>
            <a:r>
              <a:rPr lang="en-US" sz="1200" b="0" i="0" kern="1200" dirty="0">
                <a:solidFill>
                  <a:schemeClr val="tx1"/>
                </a:solidFill>
                <a:effectLst/>
                <a:latin typeface="+mn-lt"/>
                <a:ea typeface="+mn-ea"/>
                <a:cs typeface="+mn-cs"/>
              </a:rPr>
              <a:t> Review purchase price variants, materials orders, accuracy of BOM, and quality control data</a:t>
            </a:r>
          </a:p>
          <a:p>
            <a:r>
              <a:rPr lang="en-US" sz="1200" b="0" i="0" kern="1200" dirty="0">
                <a:solidFill>
                  <a:schemeClr val="tx1"/>
                </a:solidFill>
                <a:effectLst/>
                <a:latin typeface="+mn-lt"/>
                <a:ea typeface="+mn-ea"/>
                <a:cs typeface="+mn-cs"/>
              </a:rPr>
              <a:t> Chat with Operations manager, who just dropped by my office</a:t>
            </a:r>
          </a:p>
          <a:p>
            <a:r>
              <a:rPr lang="en-US" sz="1200" b="0" i="0" kern="1200" dirty="0">
                <a:solidFill>
                  <a:schemeClr val="tx1"/>
                </a:solidFill>
                <a:effectLst/>
                <a:latin typeface="+mn-lt"/>
                <a:ea typeface="+mn-ea"/>
                <a:cs typeface="+mn-cs"/>
              </a:rPr>
              <a:t> Visit warehouse to touch base and trouble-shoot</a:t>
            </a:r>
          </a:p>
          <a:p>
            <a:r>
              <a:rPr lang="en-US" sz="1200" b="0" i="0" kern="1200" dirty="0">
                <a:solidFill>
                  <a:schemeClr val="tx1"/>
                </a:solidFill>
                <a:effectLst/>
                <a:latin typeface="+mn-lt"/>
                <a:ea typeface="+mn-ea"/>
                <a:cs typeface="+mn-cs"/>
              </a:rPr>
              <a:t>3:00 - 4:00 </a:t>
            </a:r>
            <a:r>
              <a:rPr lang="en-US" sz="1200" b="0" i="0" kern="1200" dirty="0" err="1">
                <a:solidFill>
                  <a:schemeClr val="tx1"/>
                </a:solidFill>
                <a:effectLst/>
                <a:latin typeface="+mn-lt"/>
                <a:ea typeface="+mn-ea"/>
                <a:cs typeface="+mn-cs"/>
              </a:rPr>
              <a:t>pmPlan</a:t>
            </a:r>
            <a:r>
              <a:rPr lang="en-US" sz="1200" b="0" i="0" kern="1200" dirty="0">
                <a:solidFill>
                  <a:schemeClr val="tx1"/>
                </a:solidFill>
                <a:effectLst/>
                <a:latin typeface="+mn-lt"/>
                <a:ea typeface="+mn-ea"/>
                <a:cs typeface="+mn-cs"/>
              </a:rPr>
              <a:t> for tomorrow: write down things to do and run scenarios for shipping and deliveries</a:t>
            </a:r>
          </a:p>
          <a:p>
            <a:r>
              <a:rPr lang="en-US" sz="1200" b="0" i="0" kern="1200" dirty="0">
                <a:solidFill>
                  <a:schemeClr val="tx1"/>
                </a:solidFill>
                <a:effectLst/>
                <a:latin typeface="+mn-lt"/>
                <a:ea typeface="+mn-ea"/>
                <a:cs typeface="+mn-cs"/>
              </a:rPr>
              <a:t>4:00 - 5:30 </a:t>
            </a:r>
            <a:r>
              <a:rPr lang="en-US" sz="1200" b="0" i="0" kern="1200" dirty="0" err="1">
                <a:solidFill>
                  <a:schemeClr val="tx1"/>
                </a:solidFill>
                <a:effectLst/>
                <a:latin typeface="+mn-lt"/>
                <a:ea typeface="+mn-ea"/>
                <a:cs typeface="+mn-cs"/>
              </a:rPr>
              <a:t>pmRespond</a:t>
            </a:r>
            <a:r>
              <a:rPr lang="en-US" sz="1200" b="0" i="0" kern="1200" dirty="0">
                <a:solidFill>
                  <a:schemeClr val="tx1"/>
                </a:solidFill>
                <a:effectLst/>
                <a:latin typeface="+mn-lt"/>
                <a:ea typeface="+mn-ea"/>
                <a:cs typeface="+mn-cs"/>
              </a:rPr>
              <a:t> to e-mail from suppliers, IT manager, purchasers, planners, warehouse</a:t>
            </a:r>
          </a:p>
          <a:p>
            <a:r>
              <a:rPr lang="en-US" sz="1200" b="0" i="0" kern="1200" dirty="0">
                <a:solidFill>
                  <a:schemeClr val="tx1"/>
                </a:solidFill>
                <a:effectLst/>
                <a:latin typeface="+mn-lt"/>
                <a:ea typeface="+mn-ea"/>
                <a:cs typeface="+mn-cs"/>
              </a:rPr>
              <a:t>Respond to vendor faxes</a:t>
            </a:r>
          </a:p>
          <a:p>
            <a:r>
              <a:rPr lang="en-US" sz="1200" b="0" i="0" kern="1200" dirty="0">
                <a:solidFill>
                  <a:schemeClr val="tx1"/>
                </a:solidFill>
                <a:effectLst/>
                <a:latin typeface="+mn-lt"/>
                <a:ea typeface="+mn-ea"/>
                <a:cs typeface="+mn-cs"/>
              </a:rPr>
              <a:t> Delete junk, jokes, and spam</a:t>
            </a:r>
          </a:p>
          <a:p>
            <a:r>
              <a:rPr lang="en-US" sz="1200" b="0" i="0" kern="1200" dirty="0">
                <a:solidFill>
                  <a:schemeClr val="tx1"/>
                </a:solidFill>
                <a:effectLst/>
                <a:latin typeface="+mn-lt"/>
                <a:ea typeface="+mn-ea"/>
                <a:cs typeface="+mn-cs"/>
              </a:rPr>
              <a:t> Put a routine meeting on Outlook (if it's really necessary)</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I’m the resident trainer for the order processors, inventory, purchasing, warehouse, and just about anyone else who needs to learn our system.</a:t>
            </a:r>
          </a:p>
          <a:p>
            <a:r>
              <a:rPr lang="en-US" sz="1200" b="0" i="0" kern="1200" dirty="0">
                <a:solidFill>
                  <a:schemeClr val="tx1"/>
                </a:solidFill>
                <a:effectLst/>
                <a:latin typeface="+mn-lt"/>
                <a:ea typeface="+mn-ea"/>
                <a:cs typeface="+mn-cs"/>
              </a:rPr>
              <a:t>I work with the operations manager to develop reports that match our business systems and can track our business systems.</a:t>
            </a:r>
          </a:p>
          <a:p>
            <a:r>
              <a:rPr lang="en-US" sz="1200" b="0" i="0" kern="1200" dirty="0">
                <a:solidFill>
                  <a:schemeClr val="tx1"/>
                </a:solidFill>
                <a:effectLst/>
                <a:latin typeface="+mn-lt"/>
                <a:ea typeface="+mn-ea"/>
                <a:cs typeface="+mn-cs"/>
              </a:rPr>
              <a:t>I can use a lot of the equations in Excel to analyze our business data.</a:t>
            </a:r>
          </a:p>
          <a:p>
            <a:r>
              <a:rPr lang="en-US" sz="1200" b="0" i="0" kern="1200" dirty="0">
                <a:solidFill>
                  <a:schemeClr val="tx1"/>
                </a:solidFill>
                <a:effectLst/>
                <a:latin typeface="+mn-lt"/>
                <a:ea typeface="+mn-ea"/>
                <a:cs typeface="+mn-cs"/>
              </a:rPr>
              <a:t>I did install Access because it allows me to get creative in developing data-based analyses of our work flow.</a:t>
            </a:r>
          </a:p>
          <a:p>
            <a:r>
              <a:rPr lang="en-US" sz="1200" b="0" i="0" kern="1200" dirty="0">
                <a:solidFill>
                  <a:schemeClr val="tx1"/>
                </a:solidFill>
                <a:effectLst/>
                <a:latin typeface="+mn-lt"/>
                <a:ea typeface="+mn-ea"/>
                <a:cs typeface="+mn-cs"/>
              </a:rPr>
              <a:t>Outlook is no problem and Word is great for proposals.</a:t>
            </a:r>
          </a:p>
          <a:p>
            <a:r>
              <a:rPr lang="en-US" sz="1200" b="0" i="0" kern="1200" dirty="0">
                <a:solidFill>
                  <a:schemeClr val="tx1"/>
                </a:solidFill>
                <a:effectLst/>
                <a:latin typeface="+mn-lt"/>
                <a:ea typeface="+mn-ea"/>
                <a:cs typeface="+mn-cs"/>
              </a:rPr>
              <a:t>I’ll do research on the Web since there’s good manufacturing information out there and a lot of general business statistics.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my name is Karl. I’m responsible for supporting the production schedule and making sure that we have enough materials to keep things moving but not so much that we’ve got too much in stock. It’s more than just ordering supplies or parts. We need to have the right materials on hand that meet our quality standards, or have the right mix of chemicals, or that’s cut a certain way. These are materials that are going to be shaped, melted, ground - changed into product somehow.</a:t>
            </a:r>
          </a:p>
          <a:p>
            <a:r>
              <a:rPr lang="en-US" sz="1200" b="0" i="0" kern="1200" dirty="0">
                <a:solidFill>
                  <a:schemeClr val="tx1"/>
                </a:solidFill>
                <a:effectLst/>
                <a:latin typeface="+mn-lt"/>
                <a:ea typeface="+mn-ea"/>
                <a:cs typeface="+mn-cs"/>
              </a:rPr>
              <a:t>I immediately check the previous day’s report to see what materials were used at every stage of production. You know, what was corked, drilled, sand-blasted, polished – anything that’s associated with a bill of materials.</a:t>
            </a:r>
          </a:p>
          <a:p>
            <a:r>
              <a:rPr lang="en-US" sz="1200" b="0" i="0" kern="1200" dirty="0">
                <a:solidFill>
                  <a:schemeClr val="tx1"/>
                </a:solidFill>
                <a:effectLst/>
                <a:latin typeface="+mn-lt"/>
                <a:ea typeface="+mn-ea"/>
                <a:cs typeface="+mn-cs"/>
              </a:rPr>
              <a:t>I do check e-mail but not right away and usually I’m checking it throughout the day. I use e-mail for detailed inter-departmental docs but talk to people when I need rapid action from one person. When I do look at e-mail, I delete all the spam first and make a snap judgment about what mail I have to respond to right a way and what can wait until later in the day. Only about 5% of it is really urgent.</a:t>
            </a:r>
          </a:p>
          <a:p>
            <a:r>
              <a:rPr lang="en-US" sz="1200" b="0" i="0" kern="1200" dirty="0">
                <a:solidFill>
                  <a:schemeClr val="tx1"/>
                </a:solidFill>
                <a:effectLst/>
                <a:latin typeface="+mn-lt"/>
                <a:ea typeface="+mn-ea"/>
                <a:cs typeface="+mn-cs"/>
              </a:rPr>
              <a:t>Most of my attention is focused on the report that gives me details about the materials that were used at each stage of production and what the cumulative totals are. That way I can construct a plan that takes into account discrepancies in quantity and build a routine quality we should order with minimum and maximum levels. Usually I have to pull data from the ERP system and pull it all together on an Excel sheet. Sometimes I override the MRP suggestion as I know that we don't need the parts as soon as the system suggests.</a:t>
            </a:r>
          </a:p>
          <a:p>
            <a:r>
              <a:rPr lang="en-US" sz="1200" b="0" i="0" kern="1200" dirty="0">
                <a:solidFill>
                  <a:schemeClr val="tx1"/>
                </a:solidFill>
                <a:effectLst/>
                <a:latin typeface="+mn-lt"/>
                <a:ea typeface="+mn-ea"/>
                <a:cs typeface="+mn-cs"/>
              </a:rPr>
              <a:t>Work orders are the most important thing for me to nail when I get in. Everything pretty much goes on hold for those. I actually try to get most of that done before other people get in in the morning. It’s quiet and I can get a jump-start on the day.</a:t>
            </a:r>
          </a:p>
          <a:p>
            <a:r>
              <a:rPr lang="en-US" sz="1200" b="0" i="0" kern="1200" dirty="0">
                <a:solidFill>
                  <a:schemeClr val="tx1"/>
                </a:solidFill>
                <a:effectLst/>
                <a:latin typeface="+mn-lt"/>
                <a:ea typeface="+mn-ea"/>
                <a:cs typeface="+mn-cs"/>
              </a:rPr>
              <a:t>I’ll have a production meeting with seniors once a week and a meeting with purchasers. In general, I don’t like meetings. It’s most efficient for me to drop in on people and get resolution within 10-15 minutes. Our purchasing, production, warehouse folks all meet every morning just to make sure we’re on the same page. I’ll schedule weekly routine meetings on Outlook but don’t use it for anything else. So I actually keep a “no meetings” policy and, frankly, I like my direct reports producing as few reports as possible. It just takes them away from making the job happen and making money for the company.</a:t>
            </a:r>
          </a:p>
          <a:p>
            <a:r>
              <a:rPr lang="en-US" sz="1200" b="0" i="0" kern="1200" dirty="0">
                <a:solidFill>
                  <a:schemeClr val="tx1"/>
                </a:solidFill>
                <a:effectLst/>
                <a:latin typeface="+mn-lt"/>
                <a:ea typeface="+mn-ea"/>
                <a:cs typeface="+mn-cs"/>
              </a:rPr>
              <a:t>I’m in and out of the ERP system every day, constantly checking the materials requirement plan. We have to know exactly what to tell our purchasers, and, if necessary, I’m involved with negotiating prices and orders all day long. I’m also checking the purchase price variants and quality figures. I got to stay on top of it so that production has what they need – let alone halt. I spend </a:t>
            </a:r>
            <a:r>
              <a:rPr lang="en-US" sz="1200" b="0" i="0" kern="1200" dirty="0" err="1">
                <a:solidFill>
                  <a:schemeClr val="tx1"/>
                </a:solidFill>
                <a:effectLst/>
                <a:latin typeface="+mn-lt"/>
                <a:ea typeface="+mn-ea"/>
                <a:cs typeface="+mn-cs"/>
              </a:rPr>
              <a:t>alot</a:t>
            </a:r>
            <a:r>
              <a:rPr lang="en-US" sz="1200" b="0" i="0" kern="1200" dirty="0">
                <a:solidFill>
                  <a:schemeClr val="tx1"/>
                </a:solidFill>
                <a:effectLst/>
                <a:latin typeface="+mn-lt"/>
                <a:ea typeface="+mn-ea"/>
                <a:cs typeface="+mn-cs"/>
              </a:rPr>
              <a:t> of time monitoring prices. Inventory control is what we’re all about. My goal for purchase price variance is 5% a year – we set annual goals. As far as I’m concerned, we’re a profit center.</a:t>
            </a:r>
          </a:p>
          <a:p>
            <a:r>
              <a:rPr lang="en-US" sz="1200" b="0" i="0" kern="1200" dirty="0">
                <a:solidFill>
                  <a:schemeClr val="tx1"/>
                </a:solidFill>
                <a:effectLst/>
                <a:latin typeface="+mn-lt"/>
                <a:ea typeface="+mn-ea"/>
                <a:cs typeface="+mn-cs"/>
              </a:rPr>
              <a:t>By three pm I’m running scenarios in the ERP system for potential shortages. The Operations manager (my boss) is always poking his head in here.</a:t>
            </a:r>
          </a:p>
          <a:p>
            <a:r>
              <a:rPr lang="en-US" sz="1200" b="0" i="0" kern="1200" dirty="0">
                <a:solidFill>
                  <a:schemeClr val="tx1"/>
                </a:solidFill>
                <a:effectLst/>
                <a:latin typeface="+mn-lt"/>
                <a:ea typeface="+mn-ea"/>
                <a:cs typeface="+mn-cs"/>
              </a:rPr>
              <a:t>Part of the reason we’re a smooth operation is because I’ve kept some folks here for 10-15 years which is unusual for a lot of places. I think the manager that has been here for the shortest amount of time is something like 8 years. You have to keep employees happy.</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Ensure that production has sufficient materials for an uninterrupted workflow</a:t>
            </a:r>
          </a:p>
          <a:p>
            <a:r>
              <a:rPr lang="en-US" sz="1200" b="0" i="0" kern="1200" dirty="0">
                <a:solidFill>
                  <a:schemeClr val="tx1"/>
                </a:solidFill>
                <a:effectLst/>
                <a:latin typeface="+mn-lt"/>
                <a:ea typeface="+mn-ea"/>
                <a:cs typeface="+mn-cs"/>
              </a:rPr>
              <a:t>Increase profit margin (prices) for sales and engineering</a:t>
            </a:r>
          </a:p>
          <a:p>
            <a:r>
              <a:rPr lang="en-US" sz="1200" b="0" i="0" kern="1200" dirty="0">
                <a:solidFill>
                  <a:schemeClr val="tx1"/>
                </a:solidFill>
                <a:effectLst/>
                <a:latin typeface="+mn-lt"/>
                <a:ea typeface="+mn-ea"/>
                <a:cs typeface="+mn-cs"/>
              </a:rPr>
              <a:t>Maintain minimum stock levels while providing the customer with the product promptly</a:t>
            </a:r>
          </a:p>
          <a:p>
            <a:r>
              <a:rPr lang="en-US" sz="1200" b="0" i="0" kern="1200" dirty="0">
                <a:solidFill>
                  <a:schemeClr val="tx1"/>
                </a:solidFill>
                <a:effectLst/>
                <a:latin typeface="+mn-lt"/>
                <a:ea typeface="+mn-ea"/>
                <a:cs typeface="+mn-cs"/>
              </a:rPr>
              <a:t>Resolve any personnel issues to retain key people for many years</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Price List Quoter</a:t>
            </a:r>
          </a:p>
          <a:p>
            <a:r>
              <a:rPr lang="en-US" sz="1200" b="0" i="0" kern="1200" dirty="0">
                <a:solidFill>
                  <a:schemeClr val="tx1"/>
                </a:solidFill>
                <a:effectLst/>
                <a:latin typeface="+mn-lt"/>
                <a:ea typeface="+mn-ea"/>
                <a:cs typeface="+mn-cs"/>
              </a:rPr>
              <a:t>Supplier Handler</a:t>
            </a:r>
          </a:p>
          <a:p>
            <a:r>
              <a:rPr lang="en-US" sz="1200" b="0" i="0" kern="1200" dirty="0">
                <a:solidFill>
                  <a:schemeClr val="tx1"/>
                </a:solidFill>
                <a:effectLst/>
                <a:latin typeface="+mn-lt"/>
                <a:ea typeface="+mn-ea"/>
                <a:cs typeface="+mn-cs"/>
              </a:rPr>
              <a:t>Purchaser</a:t>
            </a:r>
          </a:p>
          <a:p>
            <a:r>
              <a:rPr lang="en-US" sz="1200" b="0" i="0" kern="1200" dirty="0">
                <a:solidFill>
                  <a:schemeClr val="tx1"/>
                </a:solidFill>
                <a:effectLst/>
                <a:latin typeface="+mn-lt"/>
                <a:ea typeface="+mn-ea"/>
                <a:cs typeface="+mn-cs"/>
              </a:rPr>
              <a:t>Roles</a:t>
            </a:r>
          </a:p>
          <a:p>
            <a:r>
              <a:rPr lang="en-US" sz="1200" b="0" i="0" kern="1200" dirty="0">
                <a:solidFill>
                  <a:schemeClr val="tx1"/>
                </a:solidFill>
                <a:effectLst/>
                <a:latin typeface="+mn-lt"/>
                <a:ea typeface="+mn-ea"/>
                <a:cs typeface="+mn-cs"/>
              </a:rPr>
              <a:t>Materials Manager</a:t>
            </a:r>
          </a:p>
          <a:p>
            <a:r>
              <a:rPr lang="en-US" sz="1200" b="0" i="0" kern="1200" dirty="0" err="1">
                <a:solidFill>
                  <a:schemeClr val="tx1"/>
                </a:solidFill>
                <a:effectLst/>
                <a:latin typeface="+mn-lt"/>
                <a:ea typeface="+mn-ea"/>
                <a:cs typeface="+mn-cs"/>
              </a:rPr>
              <a:t>Meeter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Flagger</a:t>
            </a:r>
          </a:p>
          <a:p>
            <a:r>
              <a:rPr lang="en-US" sz="1200" b="0" i="0" kern="1200" dirty="0">
                <a:solidFill>
                  <a:schemeClr val="tx1"/>
                </a:solidFill>
                <a:effectLst/>
                <a:latin typeface="+mn-lt"/>
                <a:ea typeface="+mn-ea"/>
                <a:cs typeface="+mn-cs"/>
              </a:rPr>
              <a:t>Anticipator</a:t>
            </a:r>
          </a:p>
          <a:p>
            <a:r>
              <a:rPr lang="en-US" sz="1200" b="0" i="0" kern="1200" dirty="0">
                <a:solidFill>
                  <a:schemeClr val="tx1"/>
                </a:solidFill>
                <a:effectLst/>
                <a:latin typeface="+mn-lt"/>
                <a:ea typeface="+mn-ea"/>
                <a:cs typeface="+mn-cs"/>
              </a:rPr>
              <a:t>Report Generator</a:t>
            </a:r>
          </a:p>
          <a:p>
            <a:r>
              <a:rPr lang="en-US" sz="1200" b="0" i="0" kern="1200" dirty="0">
                <a:solidFill>
                  <a:schemeClr val="tx1"/>
                </a:solidFill>
                <a:effectLst/>
                <a:latin typeface="+mn-lt"/>
                <a:ea typeface="+mn-ea"/>
                <a:cs typeface="+mn-cs"/>
              </a:rPr>
              <a:t>Cost-controller</a:t>
            </a:r>
          </a:p>
          <a:p>
            <a:r>
              <a:rPr lang="en-US" sz="1200" b="0" i="0" kern="1200" dirty="0">
                <a:solidFill>
                  <a:schemeClr val="tx1"/>
                </a:solidFill>
                <a:effectLst/>
                <a:latin typeface="+mn-lt"/>
                <a:ea typeface="+mn-ea"/>
                <a:cs typeface="+mn-cs"/>
              </a:rPr>
              <a:t>Efficiency Strategist</a:t>
            </a:r>
          </a:p>
          <a:p>
            <a:r>
              <a:rPr lang="en-US" sz="1200" b="0" i="0" kern="1200" dirty="0">
                <a:solidFill>
                  <a:schemeClr val="tx1"/>
                </a:solidFill>
                <a:effectLst/>
                <a:latin typeface="+mn-lt"/>
                <a:ea typeface="+mn-ea"/>
                <a:cs typeface="+mn-cs"/>
              </a:rPr>
              <a:t>Revenue Generator</a:t>
            </a:r>
          </a:p>
          <a:p>
            <a:r>
              <a:rPr lang="en-US" sz="1200" b="0" i="0" kern="1200" dirty="0">
                <a:solidFill>
                  <a:schemeClr val="tx1"/>
                </a:solidFill>
                <a:effectLst/>
                <a:latin typeface="+mn-lt"/>
                <a:ea typeface="+mn-ea"/>
                <a:cs typeface="+mn-cs"/>
              </a:rPr>
              <a:t>Synchronizer</a:t>
            </a:r>
          </a:p>
          <a:p>
            <a:r>
              <a:rPr lang="en-US" sz="1200" b="0" i="0" kern="1200" dirty="0">
                <a:solidFill>
                  <a:schemeClr val="tx1"/>
                </a:solidFill>
                <a:effectLst/>
                <a:latin typeface="+mn-lt"/>
                <a:ea typeface="+mn-ea"/>
                <a:cs typeface="+mn-cs"/>
              </a:rPr>
              <a:t>Sentinel</a:t>
            </a:r>
          </a:p>
          <a:p>
            <a:r>
              <a:rPr lang="en-US" sz="1200" b="0" i="0" kern="1200" dirty="0">
                <a:solidFill>
                  <a:schemeClr val="tx1"/>
                </a:solidFill>
                <a:effectLst/>
                <a:latin typeface="+mn-lt"/>
                <a:ea typeface="+mn-ea"/>
                <a:cs typeface="+mn-cs"/>
              </a:rPr>
              <a:t>Status-checker</a:t>
            </a:r>
          </a:p>
          <a:p>
            <a:r>
              <a:rPr lang="en-US" sz="1200" b="0" i="0" kern="1200" dirty="0">
                <a:solidFill>
                  <a:schemeClr val="tx1"/>
                </a:solidFill>
                <a:effectLst/>
                <a:latin typeface="+mn-lt"/>
                <a:ea typeface="+mn-ea"/>
                <a:cs typeface="+mn-cs"/>
              </a:rPr>
              <a:t>Personnel Manager</a:t>
            </a:r>
          </a:p>
          <a:p>
            <a:r>
              <a:rPr lang="en-US" sz="1200" b="0" i="0" kern="1200" dirty="0">
                <a:solidFill>
                  <a:schemeClr val="tx1"/>
                </a:solidFill>
                <a:effectLst/>
                <a:latin typeface="+mn-lt"/>
                <a:ea typeface="+mn-ea"/>
                <a:cs typeface="+mn-cs"/>
              </a:rPr>
              <a:t>Local IT expert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Work Activities</a:t>
            </a:r>
          </a:p>
          <a:p>
            <a:r>
              <a:rPr lang="en-US" sz="1200" b="1" i="0" kern="1200" dirty="0">
                <a:solidFill>
                  <a:schemeClr val="tx1"/>
                </a:solidFill>
                <a:effectLst/>
                <a:latin typeface="+mn-lt"/>
                <a:ea typeface="+mn-ea"/>
                <a:cs typeface="+mn-cs"/>
              </a:rPr>
              <a:t>List of the activities Karl has been documented to do as part of his job. He does not do them every day. They are useful to read to get a feeling for Karl's job.</a:t>
            </a:r>
          </a:p>
          <a:p>
            <a:r>
              <a:rPr lang="en-US" sz="1200" b="0" i="0" kern="1200" dirty="0">
                <a:solidFill>
                  <a:schemeClr val="tx1"/>
                </a:solidFill>
                <a:effectLst/>
                <a:latin typeface="+mn-lt"/>
                <a:ea typeface="+mn-ea"/>
                <a:cs typeface="+mn-cs"/>
              </a:rPr>
              <a:t>Manage supply of materials delivered to company</a:t>
            </a:r>
          </a:p>
          <a:p>
            <a:r>
              <a:rPr lang="en-US" sz="1200" b="0" i="0" kern="1200" dirty="0">
                <a:solidFill>
                  <a:schemeClr val="tx1"/>
                </a:solidFill>
                <a:effectLst/>
                <a:latin typeface="+mn-lt"/>
                <a:ea typeface="+mn-ea"/>
                <a:cs typeface="+mn-cs"/>
              </a:rPr>
              <a:t>Meet with production team for 2 hours once a week</a:t>
            </a:r>
          </a:p>
          <a:p>
            <a:r>
              <a:rPr lang="en-US" sz="1200" b="0" i="0" kern="1200" dirty="0">
                <a:solidFill>
                  <a:schemeClr val="tx1"/>
                </a:solidFill>
                <a:effectLst/>
                <a:latin typeface="+mn-lt"/>
                <a:ea typeface="+mn-ea"/>
                <a:cs typeface="+mn-cs"/>
              </a:rPr>
              <a:t>Meet twice a week with direct reports</a:t>
            </a:r>
          </a:p>
          <a:p>
            <a:r>
              <a:rPr lang="en-US" sz="1200" b="0" i="0" kern="1200" dirty="0">
                <a:solidFill>
                  <a:schemeClr val="tx1"/>
                </a:solidFill>
                <a:effectLst/>
                <a:latin typeface="+mn-lt"/>
                <a:ea typeface="+mn-ea"/>
                <a:cs typeface="+mn-cs"/>
              </a:rPr>
              <a:t>Meet once a week with buyers</a:t>
            </a:r>
          </a:p>
          <a:p>
            <a:r>
              <a:rPr lang="en-US" sz="1200" b="0" i="0" kern="1200" dirty="0">
                <a:solidFill>
                  <a:schemeClr val="tx1"/>
                </a:solidFill>
                <a:effectLst/>
                <a:latin typeface="+mn-lt"/>
                <a:ea typeface="+mn-ea"/>
                <a:cs typeface="+mn-cs"/>
              </a:rPr>
              <a:t>Minimize number of reports generated weekly</a:t>
            </a:r>
          </a:p>
          <a:p>
            <a:r>
              <a:rPr lang="en-US" sz="1200" b="0" i="0" kern="1200" dirty="0">
                <a:solidFill>
                  <a:schemeClr val="tx1"/>
                </a:solidFill>
                <a:effectLst/>
                <a:latin typeface="+mn-lt"/>
                <a:ea typeface="+mn-ea"/>
                <a:cs typeface="+mn-cs"/>
              </a:rPr>
              <a:t>Produce purchase price variant report</a:t>
            </a:r>
          </a:p>
          <a:p>
            <a:r>
              <a:rPr lang="en-US" sz="1200" b="0" i="0" kern="1200" dirty="0">
                <a:solidFill>
                  <a:schemeClr val="tx1"/>
                </a:solidFill>
                <a:effectLst/>
                <a:latin typeface="+mn-lt"/>
                <a:ea typeface="+mn-ea"/>
                <a:cs typeface="+mn-cs"/>
              </a:rPr>
              <a:t>Produce materials order report</a:t>
            </a:r>
          </a:p>
          <a:p>
            <a:r>
              <a:rPr lang="en-US" sz="1200" b="0" i="0" kern="1200" dirty="0">
                <a:solidFill>
                  <a:schemeClr val="tx1"/>
                </a:solidFill>
                <a:effectLst/>
                <a:latin typeface="+mn-lt"/>
                <a:ea typeface="+mn-ea"/>
                <a:cs typeface="+mn-cs"/>
              </a:rPr>
              <a:t>Produce bill of materials accuracy report</a:t>
            </a:r>
          </a:p>
          <a:p>
            <a:r>
              <a:rPr lang="en-US" sz="1200" b="0" i="0" kern="1200" dirty="0">
                <a:solidFill>
                  <a:schemeClr val="tx1"/>
                </a:solidFill>
                <a:effectLst/>
                <a:latin typeface="+mn-lt"/>
                <a:ea typeface="+mn-ea"/>
                <a:cs typeface="+mn-cs"/>
              </a:rPr>
              <a:t>Produce quality control figures</a:t>
            </a:r>
          </a:p>
          <a:p>
            <a:r>
              <a:rPr lang="en-US" sz="1200" b="0" i="0" kern="1200" dirty="0">
                <a:solidFill>
                  <a:schemeClr val="tx1"/>
                </a:solidFill>
                <a:effectLst/>
                <a:latin typeface="+mn-lt"/>
                <a:ea typeface="+mn-ea"/>
                <a:cs typeface="+mn-cs"/>
              </a:rPr>
              <a:t>Provide work-in-process status information to production managers</a:t>
            </a:r>
          </a:p>
          <a:p>
            <a:r>
              <a:rPr lang="en-US" sz="1200" b="0" i="0" kern="1200" dirty="0">
                <a:solidFill>
                  <a:schemeClr val="tx1"/>
                </a:solidFill>
                <a:effectLst/>
                <a:latin typeface="+mn-lt"/>
                <a:ea typeface="+mn-ea"/>
                <a:cs typeface="+mn-cs"/>
              </a:rPr>
              <a:t>Develop methods for controlling the flow of materials from receiving to work-in-process</a:t>
            </a:r>
          </a:p>
          <a:p>
            <a:r>
              <a:rPr lang="en-US" sz="1200" b="0" i="0" kern="1200" dirty="0">
                <a:solidFill>
                  <a:schemeClr val="tx1"/>
                </a:solidFill>
                <a:effectLst/>
                <a:latin typeface="+mn-lt"/>
                <a:ea typeface="+mn-ea"/>
                <a:cs typeface="+mn-cs"/>
              </a:rPr>
              <a:t>Change how processing materials come into the plant</a:t>
            </a:r>
          </a:p>
          <a:p>
            <a:r>
              <a:rPr lang="en-US" sz="1200" b="0" i="0" kern="1200" dirty="0">
                <a:solidFill>
                  <a:schemeClr val="tx1"/>
                </a:solidFill>
                <a:effectLst/>
                <a:latin typeface="+mn-lt"/>
                <a:ea typeface="+mn-ea"/>
                <a:cs typeface="+mn-cs"/>
              </a:rPr>
              <a:t>Work with warehouse manager to design warehouse to optimize flow of inventory</a:t>
            </a:r>
          </a:p>
          <a:p>
            <a:r>
              <a:rPr lang="en-US" sz="1200" b="0" i="0" kern="1200" dirty="0">
                <a:solidFill>
                  <a:schemeClr val="tx1"/>
                </a:solidFill>
                <a:effectLst/>
                <a:latin typeface="+mn-lt"/>
                <a:ea typeface="+mn-ea"/>
                <a:cs typeface="+mn-cs"/>
              </a:rPr>
              <a:t>Monitor flow of materials from receiving to shipped finished goods</a:t>
            </a:r>
          </a:p>
          <a:p>
            <a:r>
              <a:rPr lang="en-US" sz="1200" b="0" i="0" kern="1200" dirty="0">
                <a:solidFill>
                  <a:schemeClr val="tx1"/>
                </a:solidFill>
                <a:effectLst/>
                <a:latin typeface="+mn-lt"/>
                <a:ea typeface="+mn-ea"/>
                <a:cs typeface="+mn-cs"/>
              </a:rPr>
              <a:t>Ensure materials are available at different stations along the line</a:t>
            </a:r>
          </a:p>
          <a:p>
            <a:r>
              <a:rPr lang="en-US" sz="1200" b="0" i="0" kern="1200" dirty="0">
                <a:solidFill>
                  <a:schemeClr val="tx1"/>
                </a:solidFill>
                <a:effectLst/>
                <a:latin typeface="+mn-lt"/>
                <a:ea typeface="+mn-ea"/>
                <a:cs typeface="+mn-cs"/>
              </a:rPr>
              <a:t>Access and modify MRP figures throughout a day</a:t>
            </a:r>
          </a:p>
          <a:p>
            <a:r>
              <a:rPr lang="en-US" sz="1200" b="0" i="0" kern="1200" dirty="0">
                <a:solidFill>
                  <a:schemeClr val="tx1"/>
                </a:solidFill>
                <a:effectLst/>
                <a:latin typeface="+mn-lt"/>
                <a:ea typeface="+mn-ea"/>
                <a:cs typeface="+mn-cs"/>
              </a:rPr>
              <a:t>Calculate materials needed from any supplier of any component for any assembly on any day</a:t>
            </a:r>
          </a:p>
          <a:p>
            <a:r>
              <a:rPr lang="en-US" sz="1200" b="0" i="0" kern="1200" dirty="0">
                <a:solidFill>
                  <a:schemeClr val="tx1"/>
                </a:solidFill>
                <a:effectLst/>
                <a:latin typeface="+mn-lt"/>
                <a:ea typeface="+mn-ea"/>
                <a:cs typeface="+mn-cs"/>
              </a:rPr>
              <a:t>Define how materials are incorporated with the work-in-process</a:t>
            </a:r>
          </a:p>
          <a:p>
            <a:r>
              <a:rPr lang="en-US" sz="1200" b="0" i="0" kern="1200" dirty="0">
                <a:solidFill>
                  <a:schemeClr val="tx1"/>
                </a:solidFill>
                <a:effectLst/>
                <a:latin typeface="+mn-lt"/>
                <a:ea typeface="+mn-ea"/>
                <a:cs typeface="+mn-cs"/>
              </a:rPr>
              <a:t>Define new ways of processing materials between divisions</a:t>
            </a:r>
          </a:p>
          <a:p>
            <a:r>
              <a:rPr lang="en-US" sz="1200" b="0" i="0" kern="1200" dirty="0">
                <a:solidFill>
                  <a:schemeClr val="tx1"/>
                </a:solidFill>
                <a:effectLst/>
                <a:latin typeface="+mn-lt"/>
                <a:ea typeface="+mn-ea"/>
                <a:cs typeface="+mn-cs"/>
              </a:rPr>
              <a:t>Determine how a new procedure will impact the activity of other departments</a:t>
            </a:r>
          </a:p>
          <a:p>
            <a:r>
              <a:rPr lang="en-US" sz="1200" b="0" i="0" kern="1200" dirty="0">
                <a:solidFill>
                  <a:schemeClr val="tx1"/>
                </a:solidFill>
                <a:effectLst/>
                <a:latin typeface="+mn-lt"/>
                <a:ea typeface="+mn-ea"/>
                <a:cs typeface="+mn-cs"/>
              </a:rPr>
              <a:t>Brainstorm new ideas for materials management</a:t>
            </a:r>
          </a:p>
          <a:p>
            <a:r>
              <a:rPr lang="en-US" sz="1200" b="0" i="0" kern="1200" dirty="0">
                <a:solidFill>
                  <a:schemeClr val="tx1"/>
                </a:solidFill>
                <a:effectLst/>
                <a:latin typeface="+mn-lt"/>
                <a:ea typeface="+mn-ea"/>
                <a:cs typeface="+mn-cs"/>
              </a:rPr>
              <a:t>Generate materials requirements plan (MRP) (if there is not production planner role)</a:t>
            </a:r>
          </a:p>
          <a:p>
            <a:r>
              <a:rPr lang="en-US" sz="1200" b="0" i="0" kern="1200" dirty="0">
                <a:solidFill>
                  <a:schemeClr val="tx1"/>
                </a:solidFill>
                <a:effectLst/>
                <a:latin typeface="+mn-lt"/>
                <a:ea typeface="+mn-ea"/>
                <a:cs typeface="+mn-cs"/>
              </a:rPr>
              <a:t>Work with engineering to identify where procedures are needed if there is a breakdown in the production process (if there is no process engineer)</a:t>
            </a:r>
          </a:p>
          <a:p>
            <a:r>
              <a:rPr lang="en-US" sz="1200" b="0" i="0" kern="1200" dirty="0">
                <a:solidFill>
                  <a:schemeClr val="tx1"/>
                </a:solidFill>
                <a:effectLst/>
                <a:latin typeface="+mn-lt"/>
                <a:ea typeface="+mn-ea"/>
                <a:cs typeface="+mn-cs"/>
              </a:rPr>
              <a:t>Optimize face-to-face resolution of challenges</a:t>
            </a:r>
          </a:p>
          <a:p>
            <a:r>
              <a:rPr lang="en-US" sz="1200" b="0" i="0" kern="1200" dirty="0">
                <a:solidFill>
                  <a:schemeClr val="tx1"/>
                </a:solidFill>
                <a:effectLst/>
                <a:latin typeface="+mn-lt"/>
                <a:ea typeface="+mn-ea"/>
                <a:cs typeface="+mn-cs"/>
              </a:rPr>
              <a:t>Work with purchasing to negotiate prices with suppliers</a:t>
            </a:r>
          </a:p>
          <a:p>
            <a:r>
              <a:rPr lang="en-US" sz="1200" b="0" i="0" kern="1200" dirty="0">
                <a:solidFill>
                  <a:schemeClr val="tx1"/>
                </a:solidFill>
                <a:effectLst/>
                <a:latin typeface="+mn-lt"/>
                <a:ea typeface="+mn-ea"/>
                <a:cs typeface="+mn-cs"/>
              </a:rPr>
              <a:t>Obtain every component needed to make a product</a:t>
            </a:r>
          </a:p>
          <a:p>
            <a:r>
              <a:rPr lang="en-US" sz="1200" b="0" i="0" kern="1200" dirty="0">
                <a:solidFill>
                  <a:schemeClr val="tx1"/>
                </a:solidFill>
                <a:effectLst/>
                <a:latin typeface="+mn-lt"/>
                <a:ea typeface="+mn-ea"/>
                <a:cs typeface="+mn-cs"/>
              </a:rPr>
              <a:t>Collaborate with warehouse manager to maintain accuracy in inventory</a:t>
            </a:r>
          </a:p>
          <a:p>
            <a:r>
              <a:rPr lang="en-US" sz="1200" b="0" i="0" kern="1200" dirty="0">
                <a:solidFill>
                  <a:schemeClr val="tx1"/>
                </a:solidFill>
                <a:effectLst/>
                <a:latin typeface="+mn-lt"/>
                <a:ea typeface="+mn-ea"/>
                <a:cs typeface="+mn-cs"/>
              </a:rPr>
              <a:t>Predict how much raw material needs to be kept on hand for shortest lead time</a:t>
            </a:r>
          </a:p>
          <a:p>
            <a:r>
              <a:rPr lang="en-US" sz="1200" b="0" i="0" kern="1200" dirty="0">
                <a:solidFill>
                  <a:schemeClr val="tx1"/>
                </a:solidFill>
                <a:effectLst/>
                <a:latin typeface="+mn-lt"/>
                <a:ea typeface="+mn-ea"/>
                <a:cs typeface="+mn-cs"/>
              </a:rPr>
              <a:t>Collaborate with warehouse manager to provide company with the most rapid and accurate to count inventory</a:t>
            </a:r>
          </a:p>
          <a:p>
            <a:r>
              <a:rPr lang="en-US" sz="1200" b="0" i="0" kern="1200" dirty="0">
                <a:solidFill>
                  <a:schemeClr val="tx1"/>
                </a:solidFill>
                <a:effectLst/>
                <a:latin typeface="+mn-lt"/>
                <a:ea typeface="+mn-ea"/>
                <a:cs typeface="+mn-cs"/>
              </a:rPr>
              <a:t>Monitor shortages with warehouse group</a:t>
            </a:r>
          </a:p>
          <a:p>
            <a:r>
              <a:rPr lang="en-US" sz="1200" b="0" i="0" kern="1200" dirty="0">
                <a:solidFill>
                  <a:schemeClr val="tx1"/>
                </a:solidFill>
                <a:effectLst/>
                <a:latin typeface="+mn-lt"/>
                <a:ea typeface="+mn-ea"/>
                <a:cs typeface="+mn-cs"/>
              </a:rPr>
              <a:t>Predict how quickly a supplier can provide materials to support an order (done with purchasing)</a:t>
            </a:r>
          </a:p>
          <a:p>
            <a:r>
              <a:rPr lang="en-US" sz="1200" b="0" i="0" kern="1200" dirty="0">
                <a:solidFill>
                  <a:schemeClr val="tx1"/>
                </a:solidFill>
                <a:effectLst/>
                <a:latin typeface="+mn-lt"/>
                <a:ea typeface="+mn-ea"/>
                <a:cs typeface="+mn-cs"/>
              </a:rPr>
              <a:t>Locate suppliers that can deliver materials with a minimum amount of notice (done with purchasing)</a:t>
            </a:r>
          </a:p>
          <a:p>
            <a:r>
              <a:rPr lang="en-US" sz="1200" b="0" i="0" kern="1200" dirty="0">
                <a:solidFill>
                  <a:schemeClr val="tx1"/>
                </a:solidFill>
                <a:effectLst/>
                <a:latin typeface="+mn-lt"/>
                <a:ea typeface="+mn-ea"/>
                <a:cs typeface="+mn-cs"/>
              </a:rPr>
              <a:t>Convince supplier to have necessary items on-hand for their purchase (done with purchasing)</a:t>
            </a:r>
          </a:p>
          <a:p>
            <a:r>
              <a:rPr lang="en-US" sz="1200" b="0" i="0" kern="1200" dirty="0">
                <a:solidFill>
                  <a:schemeClr val="tx1"/>
                </a:solidFill>
                <a:effectLst/>
                <a:latin typeface="+mn-lt"/>
                <a:ea typeface="+mn-ea"/>
                <a:cs typeface="+mn-cs"/>
              </a:rPr>
              <a:t>Give input to Operations on the production schedule</a:t>
            </a:r>
          </a:p>
          <a:p>
            <a:r>
              <a:rPr lang="en-US" sz="1200" b="0" i="0" kern="1200" dirty="0">
                <a:solidFill>
                  <a:schemeClr val="tx1"/>
                </a:solidFill>
                <a:effectLst/>
                <a:latin typeface="+mn-lt"/>
                <a:ea typeface="+mn-ea"/>
                <a:cs typeface="+mn-cs"/>
              </a:rPr>
              <a:t>Reconcile material removed from warehouse and allocated to work-in-process (done with warehouse)</a:t>
            </a:r>
          </a:p>
          <a:p>
            <a:r>
              <a:rPr lang="en-US" sz="1200" b="0" i="0" kern="1200" dirty="0">
                <a:solidFill>
                  <a:schemeClr val="tx1"/>
                </a:solidFill>
                <a:effectLst/>
                <a:latin typeface="+mn-lt"/>
                <a:ea typeface="+mn-ea"/>
                <a:cs typeface="+mn-cs"/>
              </a:rPr>
              <a:t>Determine the types of communications that could improve materials processing</a:t>
            </a:r>
          </a:p>
          <a:p>
            <a:r>
              <a:rPr lang="en-US" sz="1200" b="0" i="0" kern="1200" dirty="0">
                <a:solidFill>
                  <a:schemeClr val="tx1"/>
                </a:solidFill>
                <a:effectLst/>
                <a:latin typeface="+mn-lt"/>
                <a:ea typeface="+mn-ea"/>
                <a:cs typeface="+mn-cs"/>
              </a:rPr>
              <a:t>Resolve problems involving planning, engineering, warehouse, shipping and receiving</a:t>
            </a:r>
          </a:p>
          <a:p>
            <a:r>
              <a:rPr lang="en-US" sz="1200" b="0" i="0" kern="1200" dirty="0">
                <a:solidFill>
                  <a:schemeClr val="tx1"/>
                </a:solidFill>
                <a:effectLst/>
                <a:latin typeface="+mn-lt"/>
                <a:ea typeface="+mn-ea"/>
                <a:cs typeface="+mn-cs"/>
              </a:rPr>
              <a:t>Process e-mails periodically</a:t>
            </a:r>
          </a:p>
          <a:p>
            <a:r>
              <a:rPr lang="en-US" sz="1200" b="0" i="0" kern="1200" dirty="0">
                <a:solidFill>
                  <a:schemeClr val="tx1"/>
                </a:solidFill>
                <a:effectLst/>
                <a:latin typeface="+mn-lt"/>
                <a:ea typeface="+mn-ea"/>
                <a:cs typeface="+mn-cs"/>
              </a:rPr>
              <a:t>Respond to inquiries from my direct reports about changes to production</a:t>
            </a:r>
          </a:p>
          <a:p>
            <a:r>
              <a:rPr lang="en-US" sz="1200" b="0" i="0" kern="1200" dirty="0">
                <a:solidFill>
                  <a:schemeClr val="tx1"/>
                </a:solidFill>
                <a:effectLst/>
                <a:latin typeface="+mn-lt"/>
                <a:ea typeface="+mn-ea"/>
                <a:cs typeface="+mn-cs"/>
              </a:rPr>
              <a:t>Respond to inquiries from my direct reports regarding problems with suppliers</a:t>
            </a:r>
          </a:p>
          <a:p>
            <a:r>
              <a:rPr lang="en-US" sz="1200" b="0" i="0" kern="1200" dirty="0">
                <a:solidFill>
                  <a:schemeClr val="tx1"/>
                </a:solidFill>
                <a:effectLst/>
                <a:latin typeface="+mn-lt"/>
                <a:ea typeface="+mn-ea"/>
                <a:cs typeface="+mn-cs"/>
              </a:rPr>
              <a:t>Respond to inquiries from my direct reports about impacts on the production schedule</a:t>
            </a:r>
          </a:p>
          <a:p>
            <a:r>
              <a:rPr lang="en-US" sz="1200" b="0" i="0" kern="1200" dirty="0">
                <a:solidFill>
                  <a:schemeClr val="tx1"/>
                </a:solidFill>
                <a:effectLst/>
                <a:latin typeface="+mn-lt"/>
                <a:ea typeface="+mn-ea"/>
                <a:cs typeface="+mn-cs"/>
              </a:rPr>
              <a:t>Set purchase price variance goals for purchasing once a year</a:t>
            </a:r>
          </a:p>
          <a:p>
            <a:r>
              <a:rPr lang="en-US" sz="1200" b="0" i="0" kern="1200" dirty="0">
                <a:solidFill>
                  <a:schemeClr val="tx1"/>
                </a:solidFill>
                <a:effectLst/>
                <a:latin typeface="+mn-lt"/>
                <a:ea typeface="+mn-ea"/>
                <a:cs typeface="+mn-cs"/>
              </a:rPr>
              <a:t>Cut costs</a:t>
            </a:r>
          </a:p>
          <a:p>
            <a:r>
              <a:rPr lang="en-US" sz="1200" b="0" i="0" kern="1200" dirty="0">
                <a:solidFill>
                  <a:schemeClr val="tx1"/>
                </a:solidFill>
                <a:effectLst/>
                <a:latin typeface="+mn-lt"/>
                <a:ea typeface="+mn-ea"/>
                <a:cs typeface="+mn-cs"/>
              </a:rPr>
              <a:t>Track cost in labor and materials for manufactured items</a:t>
            </a:r>
          </a:p>
          <a:p>
            <a:r>
              <a:rPr lang="en-US" sz="1200" b="0" i="0" kern="1200" dirty="0">
                <a:solidFill>
                  <a:schemeClr val="tx1"/>
                </a:solidFill>
                <a:effectLst/>
                <a:latin typeface="+mn-lt"/>
                <a:ea typeface="+mn-ea"/>
                <a:cs typeface="+mn-cs"/>
              </a:rPr>
              <a:t>Write down all key issues to be addressed</a:t>
            </a:r>
          </a:p>
          <a:p>
            <a:r>
              <a:rPr lang="en-US" sz="1200" b="0" i="0" kern="1200" dirty="0">
                <a:solidFill>
                  <a:schemeClr val="tx1"/>
                </a:solidFill>
                <a:effectLst/>
                <a:latin typeface="+mn-lt"/>
                <a:ea typeface="+mn-ea"/>
                <a:cs typeface="+mn-cs"/>
              </a:rPr>
              <a:t>Write down a list of priorities</a:t>
            </a:r>
          </a:p>
          <a:p>
            <a:r>
              <a:rPr lang="en-US" sz="1200" b="0" i="0" kern="1200" dirty="0">
                <a:solidFill>
                  <a:schemeClr val="tx1"/>
                </a:solidFill>
                <a:effectLst/>
                <a:latin typeface="+mn-lt"/>
                <a:ea typeface="+mn-ea"/>
                <a:cs typeface="+mn-cs"/>
              </a:rPr>
              <a:t>Review list of priorities first thing in the morning</a:t>
            </a:r>
          </a:p>
          <a:p>
            <a:r>
              <a:rPr lang="en-US" sz="1200" b="0" i="0" kern="1200" dirty="0">
                <a:solidFill>
                  <a:schemeClr val="tx1"/>
                </a:solidFill>
                <a:effectLst/>
                <a:latin typeface="+mn-lt"/>
                <a:ea typeface="+mn-ea"/>
                <a:cs typeface="+mn-cs"/>
              </a:rPr>
              <a:t>Manage purchasers, warehouse, shipping, and receiving</a:t>
            </a:r>
          </a:p>
          <a:p>
            <a:r>
              <a:rPr lang="en-US" sz="1200" b="0" i="0" kern="1200" dirty="0">
                <a:solidFill>
                  <a:schemeClr val="tx1"/>
                </a:solidFill>
                <a:effectLst/>
                <a:latin typeface="+mn-lt"/>
                <a:ea typeface="+mn-ea"/>
                <a:cs typeface="+mn-cs"/>
              </a:rPr>
              <a:t>Address personnel shortages and handle personal issues</a:t>
            </a:r>
          </a:p>
          <a:p>
            <a:r>
              <a:rPr lang="en-US" sz="1200" b="0" i="0" kern="1200" dirty="0">
                <a:solidFill>
                  <a:schemeClr val="tx1"/>
                </a:solidFill>
                <a:effectLst/>
                <a:latin typeface="+mn-lt"/>
                <a:ea typeface="+mn-ea"/>
                <a:cs typeface="+mn-cs"/>
              </a:rPr>
              <a:t>Orient new employees to procedures they need to follow</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Business</a:t>
            </a:r>
            <a:r>
              <a:rPr lang="en-US" sz="1200" b="0" i="0" kern="1200" dirty="0">
                <a:solidFill>
                  <a:schemeClr val="tx1"/>
                </a:solidFill>
                <a:effectLst/>
                <a:latin typeface="+mn-lt"/>
                <a:ea typeface="+mn-ea"/>
                <a:cs typeface="+mn-cs"/>
              </a:rPr>
              <a:t> Goals and Associated Roles</a:t>
            </a:r>
          </a:p>
          <a:p>
            <a:r>
              <a:rPr lang="en-US" sz="1200" b="0" i="0" kern="1200" dirty="0">
                <a:solidFill>
                  <a:schemeClr val="tx1"/>
                </a:solidFill>
                <a:effectLst/>
                <a:latin typeface="+mn-lt"/>
                <a:ea typeface="+mn-ea"/>
                <a:cs typeface="+mn-cs"/>
              </a:rPr>
              <a:t>Business Goal #1: Ensure that production has sufficient materials for an uninterrupted work flow</a:t>
            </a:r>
          </a:p>
          <a:p>
            <a:r>
              <a:rPr lang="en-US" sz="1200" b="1" i="0" kern="1200" dirty="0">
                <a:solidFill>
                  <a:schemeClr val="tx1"/>
                </a:solidFill>
                <a:effectLst/>
                <a:latin typeface="+mn-lt"/>
                <a:ea typeface="+mn-ea"/>
                <a:cs typeface="+mn-cs"/>
              </a:rPr>
              <a:t>Materials Manager</a:t>
            </a:r>
          </a:p>
          <a:p>
            <a:r>
              <a:rPr lang="en-US" sz="1200" b="0" i="0" kern="1200" dirty="0">
                <a:solidFill>
                  <a:schemeClr val="tx1"/>
                </a:solidFill>
                <a:effectLst/>
                <a:latin typeface="+mn-lt"/>
                <a:ea typeface="+mn-ea"/>
                <a:cs typeface="+mn-cs"/>
              </a:rPr>
              <a:t>Defining how materials are incorporated with the Work in Process</a:t>
            </a:r>
          </a:p>
          <a:p>
            <a:r>
              <a:rPr lang="en-US" sz="1200" b="0" i="0" kern="1200" dirty="0">
                <a:solidFill>
                  <a:schemeClr val="tx1"/>
                </a:solidFill>
                <a:effectLst/>
                <a:latin typeface="+mn-lt"/>
                <a:ea typeface="+mn-ea"/>
                <a:cs typeface="+mn-cs"/>
              </a:rPr>
              <a:t>I define new ways of processing materials between different corporate divisions</a:t>
            </a:r>
          </a:p>
          <a:p>
            <a:r>
              <a:rPr lang="en-US" sz="1200" b="0" i="0" kern="1200" dirty="0">
                <a:solidFill>
                  <a:schemeClr val="tx1"/>
                </a:solidFill>
                <a:effectLst/>
                <a:latin typeface="+mn-lt"/>
                <a:ea typeface="+mn-ea"/>
                <a:cs typeface="+mn-cs"/>
              </a:rPr>
              <a:t>I manage purchasing, warehouse, and shipping and receiving</a:t>
            </a:r>
          </a:p>
          <a:p>
            <a:r>
              <a:rPr lang="en-US" sz="1200" b="0" i="0" kern="1200" dirty="0">
                <a:solidFill>
                  <a:schemeClr val="tx1"/>
                </a:solidFill>
                <a:effectLst/>
                <a:latin typeface="+mn-lt"/>
                <a:ea typeface="+mn-ea"/>
                <a:cs typeface="+mn-cs"/>
              </a:rPr>
              <a:t>I manage the supply of materials delivered to company</a:t>
            </a:r>
          </a:p>
          <a:p>
            <a:r>
              <a:rPr lang="en-US" sz="1200" b="0" i="0" kern="1200" dirty="0">
                <a:solidFill>
                  <a:schemeClr val="tx1"/>
                </a:solidFill>
                <a:effectLst/>
                <a:latin typeface="+mn-lt"/>
                <a:ea typeface="+mn-ea"/>
                <a:cs typeface="+mn-cs"/>
              </a:rPr>
              <a:t>I monitor the flow of materials from receiving to storage to work in process and back out as finished goods</a:t>
            </a:r>
          </a:p>
          <a:p>
            <a:r>
              <a:rPr lang="en-US" sz="1200" b="0" i="0" kern="1200" dirty="0">
                <a:solidFill>
                  <a:schemeClr val="tx1"/>
                </a:solidFill>
                <a:effectLst/>
                <a:latin typeface="+mn-lt"/>
                <a:ea typeface="+mn-ea"/>
                <a:cs typeface="+mn-cs"/>
              </a:rPr>
              <a:t>I research the types of communications that could better facilitate materials processing</a:t>
            </a:r>
          </a:p>
          <a:p>
            <a:r>
              <a:rPr lang="en-US" sz="1200" b="0" i="0" kern="1200" dirty="0">
                <a:solidFill>
                  <a:schemeClr val="tx1"/>
                </a:solidFill>
                <a:effectLst/>
                <a:latin typeface="+mn-lt"/>
                <a:ea typeface="+mn-ea"/>
                <a:cs typeface="+mn-cs"/>
              </a:rPr>
              <a:t>I review the MPS that the production planner runs nightly</a:t>
            </a:r>
          </a:p>
          <a:p>
            <a:r>
              <a:rPr lang="en-US" sz="1200" b="0" i="0" kern="1200" dirty="0">
                <a:solidFill>
                  <a:schemeClr val="tx1"/>
                </a:solidFill>
                <a:effectLst/>
                <a:latin typeface="+mn-lt"/>
                <a:ea typeface="+mn-ea"/>
                <a:cs typeface="+mn-cs"/>
              </a:rPr>
              <a:t>I determine the inventory turns for our stocked items</a:t>
            </a:r>
          </a:p>
          <a:p>
            <a:r>
              <a:rPr lang="en-US" sz="1200" b="0" i="0" kern="1200" dirty="0">
                <a:solidFill>
                  <a:schemeClr val="tx1"/>
                </a:solidFill>
                <a:effectLst/>
                <a:latin typeface="+mn-lt"/>
                <a:ea typeface="+mn-ea"/>
                <a:cs typeface="+mn-cs"/>
              </a:rPr>
              <a:t>I review the reorder (Kanban) cards that the warehouse employees have gathered to determine if the reorder points should be adjusted</a:t>
            </a:r>
          </a:p>
          <a:p>
            <a:r>
              <a:rPr lang="en-US" sz="1200" b="0" i="0" kern="1200" dirty="0">
                <a:solidFill>
                  <a:schemeClr val="tx1"/>
                </a:solidFill>
                <a:effectLst/>
                <a:latin typeface="+mn-lt"/>
                <a:ea typeface="+mn-ea"/>
                <a:cs typeface="+mn-cs"/>
              </a:rPr>
              <a:t>I monitor inventory levels in our service cars</a:t>
            </a:r>
          </a:p>
          <a:p>
            <a:r>
              <a:rPr lang="en-US" sz="1200" b="0" i="0" kern="1200" dirty="0">
                <a:solidFill>
                  <a:schemeClr val="tx1"/>
                </a:solidFill>
                <a:effectLst/>
                <a:latin typeface="+mn-lt"/>
                <a:ea typeface="+mn-ea"/>
                <a:cs typeface="+mn-cs"/>
              </a:rPr>
              <a:t>I predict how much raw material needs to be kept on hand for shortest lead time</a:t>
            </a:r>
          </a:p>
          <a:p>
            <a:r>
              <a:rPr lang="en-US" sz="1200" b="0" i="0" kern="1200" dirty="0">
                <a:solidFill>
                  <a:schemeClr val="tx1"/>
                </a:solidFill>
                <a:effectLst/>
                <a:latin typeface="+mn-lt"/>
                <a:ea typeface="+mn-ea"/>
                <a:cs typeface="+mn-cs"/>
              </a:rPr>
              <a:t>I define procedures for cycle counts for the warehouse manager to implement</a:t>
            </a:r>
          </a:p>
          <a:p>
            <a:r>
              <a:rPr lang="en-US" sz="1200" b="1" i="0" kern="1200" dirty="0" err="1">
                <a:solidFill>
                  <a:schemeClr val="tx1"/>
                </a:solidFill>
                <a:effectLst/>
                <a:latin typeface="+mn-lt"/>
                <a:ea typeface="+mn-ea"/>
                <a:cs typeface="+mn-cs"/>
              </a:rPr>
              <a:t>Meeter</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Exchanging information face-to-face with a group</a:t>
            </a:r>
          </a:p>
          <a:p>
            <a:r>
              <a:rPr lang="en-US" sz="1200" b="0" i="0" kern="1200" dirty="0">
                <a:solidFill>
                  <a:schemeClr val="tx1"/>
                </a:solidFill>
                <a:effectLst/>
                <a:latin typeface="+mn-lt"/>
                <a:ea typeface="+mn-ea"/>
                <a:cs typeface="+mn-cs"/>
              </a:rPr>
              <a:t>I meet formally every week with the production team to identify and prioritize needs for production of goods</a:t>
            </a:r>
          </a:p>
          <a:p>
            <a:r>
              <a:rPr lang="en-US" sz="1200" b="0" i="0" kern="1200" dirty="0">
                <a:solidFill>
                  <a:schemeClr val="tx1"/>
                </a:solidFill>
                <a:effectLst/>
                <a:latin typeface="+mn-lt"/>
                <a:ea typeface="+mn-ea"/>
                <a:cs typeface="+mn-cs"/>
              </a:rPr>
              <a:t>I provide Operations information about inventory management status that may impact the production schedule</a:t>
            </a:r>
          </a:p>
          <a:p>
            <a:r>
              <a:rPr lang="en-US" sz="1200" b="0" i="0" kern="1200" dirty="0">
                <a:solidFill>
                  <a:schemeClr val="tx1"/>
                </a:solidFill>
                <a:effectLst/>
                <a:latin typeface="+mn-lt"/>
                <a:ea typeface="+mn-ea"/>
                <a:cs typeface="+mn-cs"/>
              </a:rPr>
              <a:t>I meet with the warehouse people weekly</a:t>
            </a:r>
          </a:p>
          <a:p>
            <a:r>
              <a:rPr lang="en-US" sz="1200" b="1" i="0" kern="1200" dirty="0">
                <a:solidFill>
                  <a:schemeClr val="tx1"/>
                </a:solidFill>
                <a:effectLst/>
                <a:latin typeface="+mn-lt"/>
                <a:ea typeface="+mn-ea"/>
                <a:cs typeface="+mn-cs"/>
              </a:rPr>
              <a:t>Flagger</a:t>
            </a:r>
          </a:p>
          <a:p>
            <a:r>
              <a:rPr lang="en-US" sz="1200" b="0" i="0" kern="1200" dirty="0">
                <a:solidFill>
                  <a:schemeClr val="tx1"/>
                </a:solidFill>
                <a:effectLst/>
                <a:latin typeface="+mn-lt"/>
                <a:ea typeface="+mn-ea"/>
                <a:cs typeface="+mn-cs"/>
              </a:rPr>
              <a:t>Marking up, noting, or warning others of a potential problem</a:t>
            </a:r>
          </a:p>
          <a:p>
            <a:r>
              <a:rPr lang="en-US" sz="1200" b="0" i="0" kern="1200" dirty="0">
                <a:solidFill>
                  <a:schemeClr val="tx1"/>
                </a:solidFill>
                <a:effectLst/>
                <a:latin typeface="+mn-lt"/>
                <a:ea typeface="+mn-ea"/>
                <a:cs typeface="+mn-cs"/>
              </a:rPr>
              <a:t>I provide information about changes to production, problems with suppliers, impacts on the production schedule in response to e-mail</a:t>
            </a:r>
          </a:p>
          <a:p>
            <a:r>
              <a:rPr lang="en-US" sz="1200" b="0" i="0" kern="1200" dirty="0">
                <a:solidFill>
                  <a:schemeClr val="tx1"/>
                </a:solidFill>
                <a:effectLst/>
                <a:latin typeface="+mn-lt"/>
                <a:ea typeface="+mn-ea"/>
                <a:cs typeface="+mn-cs"/>
              </a:rPr>
              <a:t>I resolve urgent problems by printing e-mail, writing a note on it, and handing it to the appropriate manager for quick resolution</a:t>
            </a:r>
          </a:p>
          <a:p>
            <a:r>
              <a:rPr lang="en-US" sz="1200" b="0" i="0" kern="1200" dirty="0">
                <a:solidFill>
                  <a:schemeClr val="tx1"/>
                </a:solidFill>
                <a:effectLst/>
                <a:latin typeface="+mn-lt"/>
                <a:ea typeface="+mn-ea"/>
                <a:cs typeface="+mn-cs"/>
              </a:rPr>
              <a:t>I resolve problems daily by dropping in on the Planners and the Engineers, and by circulating on the floor - warehouse, shipping and receiving</a:t>
            </a:r>
          </a:p>
          <a:p>
            <a:r>
              <a:rPr lang="en-US" sz="1200" b="0" i="0" kern="1200" dirty="0">
                <a:solidFill>
                  <a:schemeClr val="tx1"/>
                </a:solidFill>
                <a:effectLst/>
                <a:latin typeface="+mn-lt"/>
                <a:ea typeface="+mn-ea"/>
                <a:cs typeface="+mn-cs"/>
              </a:rPr>
              <a:t>I ensure that updated information reflects flagged products no longer used by purging the number from the inventory system</a:t>
            </a:r>
          </a:p>
          <a:p>
            <a:r>
              <a:rPr lang="en-US" sz="1200" b="0" i="0" kern="1200" dirty="0">
                <a:solidFill>
                  <a:schemeClr val="tx1"/>
                </a:solidFill>
                <a:effectLst/>
                <a:latin typeface="+mn-lt"/>
                <a:ea typeface="+mn-ea"/>
                <a:cs typeface="+mn-cs"/>
              </a:rPr>
              <a:t>I ensure updated information is reflected in the Open Orders report by flagging any orders that require adjustments</a:t>
            </a:r>
          </a:p>
          <a:p>
            <a:r>
              <a:rPr lang="en-US" sz="1200" b="0" i="0" kern="1200" dirty="0">
                <a:solidFill>
                  <a:schemeClr val="tx1"/>
                </a:solidFill>
                <a:effectLst/>
                <a:latin typeface="+mn-lt"/>
                <a:ea typeface="+mn-ea"/>
                <a:cs typeface="+mn-cs"/>
              </a:rPr>
              <a:t>I review "special attention" orders and call relevant departments to address any problems with them</a:t>
            </a:r>
          </a:p>
          <a:p>
            <a:r>
              <a:rPr lang="en-US" sz="1200" b="1" i="0" kern="1200" dirty="0">
                <a:solidFill>
                  <a:schemeClr val="tx1"/>
                </a:solidFill>
                <a:effectLst/>
                <a:latin typeface="+mn-lt"/>
                <a:ea typeface="+mn-ea"/>
                <a:cs typeface="+mn-cs"/>
              </a:rPr>
              <a:t>Anticipator</a:t>
            </a:r>
          </a:p>
          <a:p>
            <a:r>
              <a:rPr lang="en-US" sz="1200" b="0" i="0" kern="1200" dirty="0">
                <a:solidFill>
                  <a:schemeClr val="tx1"/>
                </a:solidFill>
                <a:effectLst/>
                <a:latin typeface="+mn-lt"/>
                <a:ea typeface="+mn-ea"/>
                <a:cs typeface="+mn-cs"/>
              </a:rPr>
              <a:t>Routinely looking ahead to be prepared for an event</a:t>
            </a:r>
          </a:p>
          <a:p>
            <a:r>
              <a:rPr lang="en-US" sz="1200" b="0" i="0" kern="1200" dirty="0">
                <a:solidFill>
                  <a:schemeClr val="tx1"/>
                </a:solidFill>
                <a:effectLst/>
                <a:latin typeface="+mn-lt"/>
                <a:ea typeface="+mn-ea"/>
                <a:cs typeface="+mn-cs"/>
              </a:rPr>
              <a:t>I acquire information before it becomes a problem, not after</a:t>
            </a:r>
          </a:p>
          <a:p>
            <a:r>
              <a:rPr lang="en-US" sz="1200" b="0" i="0" kern="1200" dirty="0">
                <a:solidFill>
                  <a:schemeClr val="tx1"/>
                </a:solidFill>
                <a:effectLst/>
                <a:latin typeface="+mn-lt"/>
                <a:ea typeface="+mn-ea"/>
                <a:cs typeface="+mn-cs"/>
              </a:rPr>
              <a:t>I'll work with production planners to calculate materials needed from any purchaser on any component for any assembly on any given day using the BOM formulas</a:t>
            </a:r>
          </a:p>
          <a:p>
            <a:r>
              <a:rPr lang="en-US" sz="1200" b="0" i="0" kern="1200" dirty="0">
                <a:solidFill>
                  <a:schemeClr val="tx1"/>
                </a:solidFill>
                <a:effectLst/>
                <a:latin typeface="+mn-lt"/>
                <a:ea typeface="+mn-ea"/>
                <a:cs typeface="+mn-cs"/>
              </a:rPr>
              <a:t>I improve materials management processes by recording new ideas in a "Brainstorming Notebook" during lunch hour with the office door shut</a:t>
            </a:r>
          </a:p>
          <a:p>
            <a:r>
              <a:rPr lang="en-US" sz="1200" b="0" i="0" kern="1200" dirty="0">
                <a:solidFill>
                  <a:schemeClr val="tx1"/>
                </a:solidFill>
                <a:effectLst/>
                <a:latin typeface="+mn-lt"/>
                <a:ea typeface="+mn-ea"/>
                <a:cs typeface="+mn-cs"/>
              </a:rPr>
              <a:t>I collaborate with purchasing to predict how quickly a supplier can provide materials to support an order</a:t>
            </a:r>
          </a:p>
          <a:p>
            <a:r>
              <a:rPr lang="en-US" sz="1200" b="0" i="0" kern="1200" dirty="0">
                <a:solidFill>
                  <a:schemeClr val="tx1"/>
                </a:solidFill>
                <a:effectLst/>
                <a:latin typeface="+mn-lt"/>
                <a:ea typeface="+mn-ea"/>
                <a:cs typeface="+mn-cs"/>
              </a:rPr>
              <a:t>I write down a list of key issues at the beginning of the day and priorities at the end of the day</a:t>
            </a:r>
          </a:p>
          <a:p>
            <a:r>
              <a:rPr lang="en-US" sz="1200" b="0" i="0" kern="1200" dirty="0">
                <a:solidFill>
                  <a:schemeClr val="tx1"/>
                </a:solidFill>
                <a:effectLst/>
                <a:latin typeface="+mn-lt"/>
                <a:ea typeface="+mn-ea"/>
                <a:cs typeface="+mn-cs"/>
              </a:rPr>
              <a:t>I collaborate with process engineering to determine how a new procedure will impact the activity of other departments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 2: Increase profit margin (prices) for sales and engineering</a:t>
            </a:r>
          </a:p>
          <a:p>
            <a:r>
              <a:rPr lang="en-US" sz="1200" b="1" i="0" kern="1200" dirty="0">
                <a:solidFill>
                  <a:schemeClr val="tx1"/>
                </a:solidFill>
                <a:effectLst/>
                <a:latin typeface="+mn-lt"/>
                <a:ea typeface="+mn-ea"/>
                <a:cs typeface="+mn-cs"/>
              </a:rPr>
              <a:t>Report Generator</a:t>
            </a:r>
          </a:p>
          <a:p>
            <a:r>
              <a:rPr lang="en-US" sz="1200" b="0" i="0" kern="1200" dirty="0">
                <a:solidFill>
                  <a:schemeClr val="tx1"/>
                </a:solidFill>
                <a:effectLst/>
                <a:latin typeface="+mn-lt"/>
                <a:ea typeface="+mn-ea"/>
                <a:cs typeface="+mn-cs"/>
              </a:rPr>
              <a:t>Conceiving and writing up a report</a:t>
            </a:r>
          </a:p>
          <a:p>
            <a:r>
              <a:rPr lang="en-US" sz="1200" b="0" i="0" kern="1200" dirty="0">
                <a:solidFill>
                  <a:schemeClr val="tx1"/>
                </a:solidFill>
                <a:effectLst/>
                <a:latin typeface="+mn-lt"/>
                <a:ea typeface="+mn-ea"/>
                <a:cs typeface="+mn-cs"/>
              </a:rPr>
              <a:t>I produce and/or regular reports related to Purchase Price Variations</a:t>
            </a:r>
          </a:p>
          <a:p>
            <a:r>
              <a:rPr lang="en-US" sz="1200" b="0" i="0" kern="1200" dirty="0">
                <a:solidFill>
                  <a:schemeClr val="tx1"/>
                </a:solidFill>
                <a:effectLst/>
                <a:latin typeface="+mn-lt"/>
                <a:ea typeface="+mn-ea"/>
                <a:cs typeface="+mn-cs"/>
              </a:rPr>
              <a:t>I produce regular and/or reports related to Materials Orders (transfers of stock)</a:t>
            </a:r>
          </a:p>
          <a:p>
            <a:r>
              <a:rPr lang="en-US" sz="1200" b="0" i="0" kern="1200" dirty="0">
                <a:solidFill>
                  <a:schemeClr val="tx1"/>
                </a:solidFill>
                <a:effectLst/>
                <a:latin typeface="+mn-lt"/>
                <a:ea typeface="+mn-ea"/>
                <a:cs typeface="+mn-cs"/>
              </a:rPr>
              <a:t>I produce regular reports and/or related to Bill of Materials Accuracy</a:t>
            </a:r>
          </a:p>
          <a:p>
            <a:r>
              <a:rPr lang="en-US" sz="1200" b="0" i="0" kern="1200" dirty="0">
                <a:solidFill>
                  <a:schemeClr val="tx1"/>
                </a:solidFill>
                <a:effectLst/>
                <a:latin typeface="+mn-lt"/>
                <a:ea typeface="+mn-ea"/>
                <a:cs typeface="+mn-cs"/>
              </a:rPr>
              <a:t>I produce regular reports and/or related to Quality Control Statistics</a:t>
            </a:r>
          </a:p>
          <a:p>
            <a:r>
              <a:rPr lang="en-US" sz="1200" b="0" i="0" kern="1200" dirty="0">
                <a:solidFill>
                  <a:schemeClr val="tx1"/>
                </a:solidFill>
                <a:effectLst/>
                <a:latin typeface="+mn-lt"/>
                <a:ea typeface="+mn-ea"/>
                <a:cs typeface="+mn-cs"/>
              </a:rPr>
              <a:t>I produce regular reports and/or related to variations in standard cost</a:t>
            </a:r>
          </a:p>
          <a:p>
            <a:r>
              <a:rPr lang="en-US" sz="1200" b="0" i="0" kern="1200" dirty="0">
                <a:solidFill>
                  <a:schemeClr val="tx1"/>
                </a:solidFill>
                <a:effectLst/>
                <a:latin typeface="+mn-lt"/>
                <a:ea typeface="+mn-ea"/>
                <a:cs typeface="+mn-cs"/>
              </a:rPr>
              <a:t>I produce regular reports and/or related to supplier's and our own performance levels</a:t>
            </a:r>
          </a:p>
          <a:p>
            <a:r>
              <a:rPr lang="en-US" sz="1200" b="0" i="0" kern="1200" dirty="0">
                <a:solidFill>
                  <a:schemeClr val="tx1"/>
                </a:solidFill>
                <a:effectLst/>
                <a:latin typeface="+mn-lt"/>
                <a:ea typeface="+mn-ea"/>
                <a:cs typeface="+mn-cs"/>
              </a:rPr>
              <a:t>I provide the President with a report showing exact count of material available every morning</a:t>
            </a:r>
          </a:p>
          <a:p>
            <a:r>
              <a:rPr lang="en-US" sz="1200" b="0" i="0" kern="1200" dirty="0">
                <a:solidFill>
                  <a:schemeClr val="tx1"/>
                </a:solidFill>
                <a:effectLst/>
                <a:latin typeface="+mn-lt"/>
                <a:ea typeface="+mn-ea"/>
                <a:cs typeface="+mn-cs"/>
              </a:rPr>
              <a:t>I spend </a:t>
            </a:r>
            <a:r>
              <a:rPr lang="en-US" sz="1200" b="0" i="0" kern="1200" dirty="0" err="1">
                <a:solidFill>
                  <a:schemeClr val="tx1"/>
                </a:solidFill>
                <a:effectLst/>
                <a:latin typeface="+mn-lt"/>
                <a:ea typeface="+mn-ea"/>
                <a:cs typeface="+mn-cs"/>
              </a:rPr>
              <a:t>alot</a:t>
            </a:r>
            <a:r>
              <a:rPr lang="en-US" sz="1200" b="0" i="0" kern="1200" dirty="0">
                <a:solidFill>
                  <a:schemeClr val="tx1"/>
                </a:solidFill>
                <a:effectLst/>
                <a:latin typeface="+mn-lt"/>
                <a:ea typeface="+mn-ea"/>
                <a:cs typeface="+mn-cs"/>
              </a:rPr>
              <a:t> of time trying to make a report to show how many kits have been sold and how many of the individual items making up the kit have been sold</a:t>
            </a:r>
          </a:p>
          <a:p>
            <a:r>
              <a:rPr lang="en-US" sz="1200" b="1" i="0" kern="1200" dirty="0">
                <a:solidFill>
                  <a:schemeClr val="tx1"/>
                </a:solidFill>
                <a:effectLst/>
                <a:latin typeface="+mn-lt"/>
                <a:ea typeface="+mn-ea"/>
                <a:cs typeface="+mn-cs"/>
              </a:rPr>
              <a:t>Cost-controller</a:t>
            </a:r>
          </a:p>
          <a:p>
            <a:r>
              <a:rPr lang="en-US" sz="1200" b="0" i="0" kern="1200" dirty="0">
                <a:solidFill>
                  <a:schemeClr val="tx1"/>
                </a:solidFill>
                <a:effectLst/>
                <a:latin typeface="+mn-lt"/>
                <a:ea typeface="+mn-ea"/>
                <a:cs typeface="+mn-cs"/>
              </a:rPr>
              <a:t>Increasing profit by lowering the cost of production goods</a:t>
            </a:r>
          </a:p>
          <a:p>
            <a:r>
              <a:rPr lang="en-US" sz="1200" b="0" i="0" kern="1200" dirty="0">
                <a:solidFill>
                  <a:schemeClr val="tx1"/>
                </a:solidFill>
                <a:effectLst/>
                <a:latin typeface="+mn-lt"/>
                <a:ea typeface="+mn-ea"/>
                <a:cs typeface="+mn-cs"/>
              </a:rPr>
              <a:t>I set purchase price variance goals once a year and encourage purchasing to cut costs whenever ordering supplies in order to meet those goals</a:t>
            </a:r>
          </a:p>
          <a:p>
            <a:r>
              <a:rPr lang="en-US" sz="1200" b="0" i="0" kern="1200" dirty="0">
                <a:solidFill>
                  <a:schemeClr val="tx1"/>
                </a:solidFill>
                <a:effectLst/>
                <a:latin typeface="+mn-lt"/>
                <a:ea typeface="+mn-ea"/>
                <a:cs typeface="+mn-cs"/>
              </a:rPr>
              <a:t>I track labor and material costs for manufactured items as it moves through production</a:t>
            </a:r>
          </a:p>
          <a:p>
            <a:r>
              <a:rPr lang="en-US" sz="1200" b="0" i="0" kern="1200" dirty="0">
                <a:solidFill>
                  <a:schemeClr val="tx1"/>
                </a:solidFill>
                <a:effectLst/>
                <a:latin typeface="+mn-lt"/>
                <a:ea typeface="+mn-ea"/>
                <a:cs typeface="+mn-cs"/>
              </a:rPr>
              <a:t>I adjust labor and material costs for finished manufactured items by doing an after calculation</a:t>
            </a:r>
          </a:p>
          <a:p>
            <a:r>
              <a:rPr lang="en-US" sz="1200" b="0" i="0" kern="1200" dirty="0">
                <a:solidFill>
                  <a:schemeClr val="tx1"/>
                </a:solidFill>
                <a:effectLst/>
                <a:latin typeface="+mn-lt"/>
                <a:ea typeface="+mn-ea"/>
                <a:cs typeface="+mn-cs"/>
              </a:rPr>
              <a:t>I distribute our indirect costs across our products evenly (peanut butter approach)</a:t>
            </a:r>
          </a:p>
          <a:p>
            <a:r>
              <a:rPr lang="en-US" sz="1200" b="0" i="0" kern="1200" dirty="0">
                <a:solidFill>
                  <a:schemeClr val="tx1"/>
                </a:solidFill>
                <a:effectLst/>
                <a:latin typeface="+mn-lt"/>
                <a:ea typeface="+mn-ea"/>
                <a:cs typeface="+mn-cs"/>
              </a:rPr>
              <a:t>I encourage a reduction of the number of our </a:t>
            </a:r>
            <a:r>
              <a:rPr lang="en-US" sz="1200" b="0" i="0" kern="1200" dirty="0" err="1">
                <a:solidFill>
                  <a:schemeClr val="tx1"/>
                </a:solidFill>
                <a:effectLst/>
                <a:latin typeface="+mn-lt"/>
                <a:ea typeface="+mn-ea"/>
                <a:cs typeface="+mn-cs"/>
              </a:rPr>
              <a:t>nickle</a:t>
            </a:r>
            <a:r>
              <a:rPr lang="en-US" sz="1200" b="0" i="0" kern="1200" dirty="0">
                <a:solidFill>
                  <a:schemeClr val="tx1"/>
                </a:solidFill>
                <a:effectLst/>
                <a:latin typeface="+mn-lt"/>
                <a:ea typeface="+mn-ea"/>
                <a:cs typeface="+mn-cs"/>
              </a:rPr>
              <a:t>-and-dime customers to reduce our transaction costs</a:t>
            </a:r>
          </a:p>
          <a:p>
            <a:r>
              <a:rPr lang="en-US" sz="1200" b="1" i="0" kern="1200" dirty="0">
                <a:solidFill>
                  <a:schemeClr val="tx1"/>
                </a:solidFill>
                <a:effectLst/>
                <a:latin typeface="+mn-lt"/>
                <a:ea typeface="+mn-ea"/>
                <a:cs typeface="+mn-cs"/>
              </a:rPr>
              <a:t>Efficiency Strategist</a:t>
            </a:r>
          </a:p>
          <a:p>
            <a:r>
              <a:rPr lang="en-US" sz="1200" b="0" i="0" kern="1200" dirty="0">
                <a:solidFill>
                  <a:schemeClr val="tx1"/>
                </a:solidFill>
                <a:effectLst/>
                <a:latin typeface="+mn-lt"/>
                <a:ea typeface="+mn-ea"/>
                <a:cs typeface="+mn-cs"/>
              </a:rPr>
              <a:t>Increasing profit by minimizing time to complete work</a:t>
            </a:r>
          </a:p>
          <a:p>
            <a:r>
              <a:rPr lang="en-US" sz="1200" b="0" i="0" kern="1200" dirty="0">
                <a:solidFill>
                  <a:schemeClr val="tx1"/>
                </a:solidFill>
                <a:effectLst/>
                <a:latin typeface="+mn-lt"/>
                <a:ea typeface="+mn-ea"/>
                <a:cs typeface="+mn-cs"/>
              </a:rPr>
              <a:t>I discourage key managers from producing reports and re-direct them to getting their work done</a:t>
            </a:r>
          </a:p>
          <a:p>
            <a:r>
              <a:rPr lang="en-US" sz="1200" b="0" i="0" kern="1200" dirty="0">
                <a:solidFill>
                  <a:schemeClr val="tx1"/>
                </a:solidFill>
                <a:effectLst/>
                <a:latin typeface="+mn-lt"/>
                <a:ea typeface="+mn-ea"/>
                <a:cs typeface="+mn-cs"/>
              </a:rPr>
              <a:t>I keep meetings to a minimum and optimize face-to-face resolution of issues impacting materials issues</a:t>
            </a:r>
          </a:p>
          <a:p>
            <a:r>
              <a:rPr lang="en-US" sz="1200" b="0" i="0" kern="1200" dirty="0">
                <a:solidFill>
                  <a:schemeClr val="tx1"/>
                </a:solidFill>
                <a:effectLst/>
                <a:latin typeface="+mn-lt"/>
                <a:ea typeface="+mn-ea"/>
                <a:cs typeface="+mn-cs"/>
              </a:rPr>
              <a:t>I meet efficiency goals by addressing most problems using e-mail, followed by one-on-one meetings, and, if necessary, with formal meetings</a:t>
            </a:r>
          </a:p>
          <a:p>
            <a:r>
              <a:rPr lang="en-US" sz="1200" b="0" i="0" kern="1200" dirty="0">
                <a:solidFill>
                  <a:schemeClr val="tx1"/>
                </a:solidFill>
                <a:effectLst/>
                <a:latin typeface="+mn-lt"/>
                <a:ea typeface="+mn-ea"/>
                <a:cs typeface="+mn-cs"/>
              </a:rPr>
              <a:t>I collaborate with the warehouse to provide the company with the most rapid and accurate inventory count</a:t>
            </a:r>
          </a:p>
          <a:p>
            <a:r>
              <a:rPr lang="en-US" sz="1200" b="0" i="0" kern="1200" dirty="0">
                <a:solidFill>
                  <a:schemeClr val="tx1"/>
                </a:solidFill>
                <a:effectLst/>
                <a:latin typeface="+mn-lt"/>
                <a:ea typeface="+mn-ea"/>
                <a:cs typeface="+mn-cs"/>
              </a:rPr>
              <a:t>I keep track of our delivery performance towards our customers and towards production and try to figure out ways to improve this</a:t>
            </a:r>
          </a:p>
          <a:p>
            <a:r>
              <a:rPr lang="en-US" sz="1200" b="0" i="0" kern="1200" dirty="0">
                <a:solidFill>
                  <a:schemeClr val="tx1"/>
                </a:solidFill>
                <a:effectLst/>
                <a:latin typeface="+mn-lt"/>
                <a:ea typeface="+mn-ea"/>
                <a:cs typeface="+mn-cs"/>
              </a:rPr>
              <a:t>I think a lot of what we do is very archaic in the sense that we should use our system to be able to generate purchase requisitions, which they do but we have to print out, walk it over to finance, get a signature and then fax over the hard copy.</a:t>
            </a:r>
          </a:p>
          <a:p>
            <a:r>
              <a:rPr lang="en-US" sz="1200" b="1" i="0" kern="1200" dirty="0">
                <a:solidFill>
                  <a:schemeClr val="tx1"/>
                </a:solidFill>
                <a:effectLst/>
                <a:latin typeface="+mn-lt"/>
                <a:ea typeface="+mn-ea"/>
                <a:cs typeface="+mn-cs"/>
              </a:rPr>
              <a:t>Revenue Generator</a:t>
            </a:r>
          </a:p>
          <a:p>
            <a:r>
              <a:rPr lang="en-US" sz="1200" b="0" i="0" kern="1200" dirty="0">
                <a:solidFill>
                  <a:schemeClr val="tx1"/>
                </a:solidFill>
                <a:effectLst/>
                <a:latin typeface="+mn-lt"/>
                <a:ea typeface="+mn-ea"/>
                <a:cs typeface="+mn-cs"/>
              </a:rPr>
              <a:t>Generating revenue to meet company profit goals</a:t>
            </a:r>
          </a:p>
          <a:p>
            <a:r>
              <a:rPr lang="en-US" sz="1200" b="0" i="0" kern="1200" dirty="0">
                <a:solidFill>
                  <a:schemeClr val="tx1"/>
                </a:solidFill>
                <a:effectLst/>
                <a:latin typeface="+mn-lt"/>
                <a:ea typeface="+mn-ea"/>
                <a:cs typeface="+mn-cs"/>
              </a:rPr>
              <a:t>I support the production of the company's goods or services by ensuring timely supply of materials</a:t>
            </a:r>
          </a:p>
          <a:p>
            <a:r>
              <a:rPr lang="en-US" sz="1200" b="0" i="0" kern="1200" dirty="0">
                <a:solidFill>
                  <a:schemeClr val="tx1"/>
                </a:solidFill>
                <a:effectLst/>
                <a:latin typeface="+mn-lt"/>
                <a:ea typeface="+mn-ea"/>
                <a:cs typeface="+mn-cs"/>
              </a:rPr>
              <a:t>I generate the materials requirements (MRP) plan</a:t>
            </a:r>
          </a:p>
          <a:p>
            <a:r>
              <a:rPr lang="en-US" sz="1200" b="1" i="0" kern="1200" dirty="0">
                <a:solidFill>
                  <a:schemeClr val="tx1"/>
                </a:solidFill>
                <a:effectLst/>
                <a:latin typeface="+mn-lt"/>
                <a:ea typeface="+mn-ea"/>
                <a:cs typeface="+mn-cs"/>
              </a:rPr>
              <a:t>Synchronizer</a:t>
            </a:r>
          </a:p>
          <a:p>
            <a:r>
              <a:rPr lang="en-US" sz="1200" b="0" i="0" kern="1200" dirty="0">
                <a:solidFill>
                  <a:schemeClr val="tx1"/>
                </a:solidFill>
                <a:effectLst/>
                <a:latin typeface="+mn-lt"/>
                <a:ea typeface="+mn-ea"/>
                <a:cs typeface="+mn-cs"/>
              </a:rPr>
              <a:t>Ensuring that key content of related documentation matches</a:t>
            </a:r>
          </a:p>
          <a:p>
            <a:r>
              <a:rPr lang="en-US" sz="1200" b="0" i="0" kern="1200" dirty="0">
                <a:solidFill>
                  <a:schemeClr val="tx1"/>
                </a:solidFill>
                <a:effectLst/>
                <a:latin typeface="+mn-lt"/>
                <a:ea typeface="+mn-ea"/>
                <a:cs typeface="+mn-cs"/>
              </a:rPr>
              <a:t>I reconcile material inventory removed from warehouse and allocated to Work in Process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 3: Maintain minimum stock levels while providing the customer with product promptly</a:t>
            </a:r>
          </a:p>
          <a:p>
            <a:r>
              <a:rPr lang="en-US" sz="1200" b="1" i="0" kern="1200" dirty="0">
                <a:solidFill>
                  <a:schemeClr val="tx1"/>
                </a:solidFill>
                <a:effectLst/>
                <a:latin typeface="+mn-lt"/>
                <a:ea typeface="+mn-ea"/>
                <a:cs typeface="+mn-cs"/>
              </a:rPr>
              <a:t>Sentinel</a:t>
            </a:r>
          </a:p>
          <a:p>
            <a:r>
              <a:rPr lang="en-US" sz="1200" b="0" i="0" kern="1200" dirty="0">
                <a:solidFill>
                  <a:schemeClr val="tx1"/>
                </a:solidFill>
                <a:effectLst/>
                <a:latin typeface="+mn-lt"/>
                <a:ea typeface="+mn-ea"/>
                <a:cs typeface="+mn-cs"/>
              </a:rPr>
              <a:t>Staying alert to discrepancies in mission-critical data</a:t>
            </a:r>
          </a:p>
          <a:p>
            <a:r>
              <a:rPr lang="en-US" sz="1200" b="0" i="0" kern="1200" dirty="0">
                <a:solidFill>
                  <a:schemeClr val="tx1"/>
                </a:solidFill>
                <a:effectLst/>
                <a:latin typeface="+mn-lt"/>
                <a:ea typeface="+mn-ea"/>
                <a:cs typeface="+mn-cs"/>
              </a:rPr>
              <a:t>I monitor inventory shortages of finished goods and supplies with warehouse group</a:t>
            </a:r>
          </a:p>
          <a:p>
            <a:r>
              <a:rPr lang="en-US" sz="1200" b="0" i="0" kern="1200" dirty="0">
                <a:solidFill>
                  <a:schemeClr val="tx1"/>
                </a:solidFill>
                <a:effectLst/>
                <a:latin typeface="+mn-lt"/>
                <a:ea typeface="+mn-ea"/>
                <a:cs typeface="+mn-cs"/>
              </a:rPr>
              <a:t>I review the accuracy of reports showing open cases in the inventory tracking system as well as the precise quantities of items shipped that day</a:t>
            </a:r>
          </a:p>
          <a:p>
            <a:r>
              <a:rPr lang="en-US" sz="1200" b="0" i="0" kern="1200" dirty="0">
                <a:solidFill>
                  <a:schemeClr val="tx1"/>
                </a:solidFill>
                <a:effectLst/>
                <a:latin typeface="+mn-lt"/>
                <a:ea typeface="+mn-ea"/>
                <a:cs typeface="+mn-cs"/>
              </a:rPr>
              <a:t>I review optimization reports for those items that need to be produced the same day</a:t>
            </a:r>
          </a:p>
          <a:p>
            <a:r>
              <a:rPr lang="en-US" sz="1200" b="0" i="0" kern="1200" dirty="0">
                <a:solidFill>
                  <a:schemeClr val="tx1"/>
                </a:solidFill>
                <a:effectLst/>
                <a:latin typeface="+mn-lt"/>
                <a:ea typeface="+mn-ea"/>
                <a:cs typeface="+mn-cs"/>
              </a:rPr>
              <a:t>I research and resolve worst-case scenarios related to inventory discrepancies, for example, when serial numbers and part numbers don't match perfectly</a:t>
            </a:r>
          </a:p>
          <a:p>
            <a:r>
              <a:rPr lang="en-US" sz="1200" b="1" i="0" kern="1200" dirty="0">
                <a:solidFill>
                  <a:schemeClr val="tx1"/>
                </a:solidFill>
                <a:effectLst/>
                <a:latin typeface="+mn-lt"/>
                <a:ea typeface="+mn-ea"/>
                <a:cs typeface="+mn-cs"/>
              </a:rPr>
              <a:t>Status-checker</a:t>
            </a:r>
          </a:p>
          <a:p>
            <a:r>
              <a:rPr lang="en-US" sz="1200" b="0" i="0" kern="1200" dirty="0">
                <a:solidFill>
                  <a:schemeClr val="tx1"/>
                </a:solidFill>
                <a:effectLst/>
                <a:latin typeface="+mn-lt"/>
                <a:ea typeface="+mn-ea"/>
                <a:cs typeface="+mn-cs"/>
              </a:rPr>
              <a:t>Checking on the status of an order at any point during order fulfillment</a:t>
            </a:r>
          </a:p>
          <a:p>
            <a:r>
              <a:rPr lang="en-US" sz="1200" b="0" i="0" kern="1200" dirty="0">
                <a:solidFill>
                  <a:schemeClr val="tx1"/>
                </a:solidFill>
                <a:effectLst/>
                <a:latin typeface="+mn-lt"/>
                <a:ea typeface="+mn-ea"/>
                <a:cs typeface="+mn-cs"/>
              </a:rPr>
              <a:t>I follow up on Work in Process status information from production managers</a:t>
            </a:r>
          </a:p>
          <a:p>
            <a:r>
              <a:rPr lang="en-US" sz="1200" b="0" i="0" kern="1200" dirty="0">
                <a:solidFill>
                  <a:schemeClr val="tx1"/>
                </a:solidFill>
                <a:effectLst/>
                <a:latin typeface="+mn-lt"/>
                <a:ea typeface="+mn-ea"/>
                <a:cs typeface="+mn-cs"/>
              </a:rPr>
              <a:t>I access, view, and modify Materials Requirements Planning figures throughout the day</a:t>
            </a:r>
          </a:p>
          <a:p>
            <a:r>
              <a:rPr lang="en-US" sz="1200" b="0" i="0" kern="1200" dirty="0">
                <a:solidFill>
                  <a:schemeClr val="tx1"/>
                </a:solidFill>
                <a:effectLst/>
                <a:latin typeface="+mn-lt"/>
                <a:ea typeface="+mn-ea"/>
                <a:cs typeface="+mn-cs"/>
              </a:rPr>
              <a:t>I review performance stats sent to us by our customers and collaborate with others to make improvements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#4: Resolve any personnel issues to retain key people for many years</a:t>
            </a:r>
          </a:p>
          <a:p>
            <a:r>
              <a:rPr lang="en-US" sz="1200" b="1" i="0" kern="1200" dirty="0">
                <a:solidFill>
                  <a:schemeClr val="tx1"/>
                </a:solidFill>
                <a:effectLst/>
                <a:latin typeface="+mn-lt"/>
                <a:ea typeface="+mn-ea"/>
                <a:cs typeface="+mn-cs"/>
              </a:rPr>
              <a:t>Personnel Manager</a:t>
            </a:r>
          </a:p>
          <a:p>
            <a:r>
              <a:rPr lang="en-US" sz="1200" b="0" i="0" kern="1200" dirty="0">
                <a:solidFill>
                  <a:schemeClr val="tx1"/>
                </a:solidFill>
                <a:effectLst/>
                <a:latin typeface="+mn-lt"/>
                <a:ea typeface="+mn-ea"/>
                <a:cs typeface="+mn-cs"/>
              </a:rPr>
              <a:t>Implementing company employment policies and procedures</a:t>
            </a:r>
          </a:p>
          <a:p>
            <a:r>
              <a:rPr lang="en-US" sz="1200" b="0" i="0" kern="1200" dirty="0">
                <a:solidFill>
                  <a:schemeClr val="tx1"/>
                </a:solidFill>
                <a:effectLst/>
                <a:latin typeface="+mn-lt"/>
                <a:ea typeface="+mn-ea"/>
                <a:cs typeface="+mn-cs"/>
              </a:rPr>
              <a:t>I handle personnel issues such as labor shortages, new employee orientation, and complaints</a:t>
            </a:r>
          </a:p>
          <a:p>
            <a:r>
              <a:rPr lang="en-US" sz="1200" b="0" i="0" kern="1200" dirty="0">
                <a:solidFill>
                  <a:schemeClr val="tx1"/>
                </a:solidFill>
                <a:effectLst/>
                <a:latin typeface="+mn-lt"/>
                <a:ea typeface="+mn-ea"/>
                <a:cs typeface="+mn-cs"/>
              </a:rPr>
              <a:t>I orient (or delegate this task to others) new employees to standard procedures they need to adhere to</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Materials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Details and Quotes</a:t>
            </a:r>
          </a:p>
          <a:p>
            <a:r>
              <a:rPr lang="en-US" sz="1200" b="0" i="0" kern="1200" dirty="0">
                <a:solidFill>
                  <a:schemeClr val="tx1"/>
                </a:solidFill>
                <a:effectLst/>
                <a:latin typeface="+mn-lt"/>
                <a:ea typeface="+mn-ea"/>
                <a:cs typeface="+mn-cs"/>
              </a:rPr>
              <a:t>Persona variables</a:t>
            </a:r>
          </a:p>
          <a:p>
            <a:r>
              <a:rPr lang="en-US" sz="1200" b="0" i="0" kern="1200" dirty="0">
                <a:solidFill>
                  <a:schemeClr val="tx1"/>
                </a:solidFill>
                <a:effectLst/>
                <a:latin typeface="+mn-lt"/>
                <a:ea typeface="+mn-ea"/>
                <a:cs typeface="+mn-cs"/>
              </a:rPr>
              <a:t>In any distribution company, there will most likely be materials manager</a:t>
            </a:r>
          </a:p>
          <a:p>
            <a:r>
              <a:rPr lang="en-US" sz="1200" b="0" i="0" kern="1200" dirty="0">
                <a:solidFill>
                  <a:schemeClr val="tx1"/>
                </a:solidFill>
                <a:effectLst/>
                <a:latin typeface="+mn-lt"/>
                <a:ea typeface="+mn-ea"/>
                <a:cs typeface="+mn-cs"/>
              </a:rPr>
              <a:t>In a production company, a dedicated material manager role may not exist for smaller manufacturers. This could be done by purchasing or the production manager. But with a larger manufacturer, there will be a need for a dedicated materials manager like Karl.</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Belgium</a:t>
            </a:r>
          </a:p>
          <a:p>
            <a:r>
              <a:rPr lang="en-US" sz="1200" b="0" i="0" kern="1200" dirty="0">
                <a:solidFill>
                  <a:schemeClr val="tx1"/>
                </a:solidFill>
                <a:effectLst/>
                <a:latin typeface="+mn-lt"/>
                <a:ea typeface="+mn-ea"/>
                <a:cs typeface="+mn-cs"/>
              </a:rPr>
              <a:t> Denmark</a:t>
            </a:r>
          </a:p>
        </p:txBody>
      </p:sp>
      <p:sp>
        <p:nvSpPr>
          <p:cNvPr id="4" name="Slide Number Placeholder 3"/>
          <p:cNvSpPr>
            <a:spLocks noGrp="1"/>
          </p:cNvSpPr>
          <p:nvPr>
            <p:ph type="sldNum" sz="quarter" idx="5"/>
          </p:nvPr>
        </p:nvSpPr>
        <p:spPr/>
        <p:txBody>
          <a:bodyPr/>
          <a:lstStyle/>
          <a:p>
            <a:fld id="{90C91C77-BD77-46DD-975C-A10BFBCE05E6}" type="slidenum">
              <a:rPr lang="en-US" smtClean="0"/>
              <a:t>18</a:t>
            </a:fld>
            <a:endParaRPr lang="en-US"/>
          </a:p>
        </p:txBody>
      </p:sp>
    </p:spTree>
    <p:extLst>
      <p:ext uri="{BB962C8B-B14F-4D97-AF65-F5344CB8AC3E}">
        <p14:creationId xmlns:p14="http://schemas.microsoft.com/office/powerpoint/2010/main" val="111995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Lars - Shop Supervisor</a:t>
            </a:r>
          </a:p>
          <a:p>
            <a:r>
              <a:rPr lang="en-US" sz="1200" b="0" i="1" kern="1200" dirty="0">
                <a:solidFill>
                  <a:schemeClr val="tx1"/>
                </a:solidFill>
                <a:effectLst/>
                <a:latin typeface="+mn-lt"/>
                <a:ea typeface="+mn-ea"/>
                <a:cs typeface="+mn-cs"/>
              </a:rPr>
              <a:t>"I make sure that the machine operators keep churning out the parts according to plan."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Lars ensures that the machine operators are productive, trained, and motivated so that the day-to-day production jobs are run properly.</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38 years old</a:t>
            </a:r>
          </a:p>
          <a:p>
            <a:r>
              <a:rPr lang="en-US" sz="1200" b="0" i="0" kern="1200" dirty="0">
                <a:solidFill>
                  <a:schemeClr val="tx1"/>
                </a:solidFill>
                <a:effectLst/>
                <a:latin typeface="+mn-lt"/>
                <a:ea typeface="+mn-ea"/>
                <a:cs typeface="+mn-cs"/>
              </a:rPr>
              <a:t>10 </a:t>
            </a:r>
            <a:r>
              <a:rPr lang="en-US" sz="1200" b="0" i="0" kern="1200" dirty="0" err="1">
                <a:solidFill>
                  <a:schemeClr val="tx1"/>
                </a:solidFill>
                <a:effectLst/>
                <a:latin typeface="+mn-lt"/>
                <a:ea typeface="+mn-ea"/>
                <a:cs typeface="+mn-cs"/>
              </a:rPr>
              <a:t>years experience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High school education</a:t>
            </a:r>
          </a:p>
          <a:p>
            <a:r>
              <a:rPr lang="en-US" sz="1200" b="0" i="0" kern="1200" dirty="0">
                <a:solidFill>
                  <a:schemeClr val="tx1"/>
                </a:solidFill>
                <a:effectLst/>
                <a:latin typeface="+mn-lt"/>
                <a:ea typeface="+mn-ea"/>
                <a:cs typeface="+mn-cs"/>
              </a:rPr>
              <a:t>Skilled worker with additional courses in people management, technical matters and may be some operations economics</a:t>
            </a:r>
          </a:p>
          <a:p>
            <a:r>
              <a:rPr lang="en-US" sz="1200" b="0" i="0" kern="1200" dirty="0">
                <a:solidFill>
                  <a:schemeClr val="tx1"/>
                </a:solidFill>
                <a:effectLst/>
                <a:latin typeface="+mn-lt"/>
                <a:ea typeface="+mn-ea"/>
                <a:cs typeface="+mn-cs"/>
              </a:rPr>
              <a:t>Single father with two kids</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Lars would be the user that trains and helps out Shannon and the other machine operators in using the ERP solution. His familiarity with the shop floor management aspects of the system are vital for getting the others to use the system efficiently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7:00amReview reports on yesterday's order and walk the shop floor. Check with workforce on problems, issues, resolutions they might need. Contact warehouse about a part we are running low on</a:t>
            </a:r>
          </a:p>
          <a:p>
            <a:r>
              <a:rPr lang="en-US" sz="1200" b="0" i="0" kern="1200" dirty="0">
                <a:solidFill>
                  <a:schemeClr val="tx1"/>
                </a:solidFill>
                <a:effectLst/>
                <a:latin typeface="+mn-lt"/>
                <a:ea typeface="+mn-ea"/>
                <a:cs typeface="+mn-cs"/>
              </a:rPr>
              <a:t>8:00amReturn to office and start e-mail and return calls to operations about sales staff questions. Resolve problem with shortage of workers that morning. Send home sick worker, and inform planning (Eduardo or Tony) that we are short one man.</a:t>
            </a:r>
          </a:p>
          <a:p>
            <a:r>
              <a:rPr lang="en-US" sz="1200" b="0" i="0" kern="1200" dirty="0">
                <a:solidFill>
                  <a:schemeClr val="tx1"/>
                </a:solidFill>
                <a:effectLst/>
                <a:latin typeface="+mn-lt"/>
                <a:ea typeface="+mn-ea"/>
                <a:cs typeface="+mn-cs"/>
              </a:rPr>
              <a:t>9:00amCheck out the machines. Check all instruments on the machines to make sure everything is normal. Show a new worker how to be more efficient. Work with Eduardo to adjust production schedule.</a:t>
            </a:r>
          </a:p>
          <a:p>
            <a:r>
              <a:rPr lang="en-US" sz="1200" b="0" i="0" kern="1200" dirty="0">
                <a:solidFill>
                  <a:schemeClr val="tx1"/>
                </a:solidFill>
                <a:effectLst/>
                <a:latin typeface="+mn-lt"/>
                <a:ea typeface="+mn-ea"/>
                <a:cs typeface="+mn-cs"/>
              </a:rPr>
              <a:t>10:00amWalk through sales requests for quotes. Complete as many as possible to give back to Tony. Head for the floor to resolve work stoppage.</a:t>
            </a:r>
          </a:p>
          <a:p>
            <a:r>
              <a:rPr lang="en-US" sz="1200" b="0" i="0" kern="1200" dirty="0">
                <a:solidFill>
                  <a:schemeClr val="tx1"/>
                </a:solidFill>
                <a:effectLst/>
                <a:latin typeface="+mn-lt"/>
                <a:ea typeface="+mn-ea"/>
                <a:cs typeface="+mn-cs"/>
              </a:rPr>
              <a:t>11:00amProcess more e-mail while eating. Bring in feuding workers to get resolution. Head for HR to bring a new worker back.</a:t>
            </a:r>
          </a:p>
          <a:p>
            <a:r>
              <a:rPr lang="en-US" sz="1200" b="0" i="0" kern="1200" dirty="0">
                <a:solidFill>
                  <a:schemeClr val="tx1"/>
                </a:solidFill>
                <a:effectLst/>
                <a:latin typeface="+mn-lt"/>
                <a:ea typeface="+mn-ea"/>
                <a:cs typeface="+mn-cs"/>
              </a:rPr>
              <a:t>12:00pmGet the line moving at full capacity again. Help fix machinery that broke.</a:t>
            </a:r>
          </a:p>
          <a:p>
            <a:r>
              <a:rPr lang="en-US" sz="1200" b="0" i="0" kern="1200" dirty="0">
                <a:solidFill>
                  <a:schemeClr val="tx1"/>
                </a:solidFill>
                <a:effectLst/>
                <a:latin typeface="+mn-lt"/>
                <a:ea typeface="+mn-ea"/>
                <a:cs typeface="+mn-cs"/>
              </a:rPr>
              <a:t>1:00pmMeet with Quality Control and review product. Alert purchasing to potential problems. Get together with Tony about tomorrow's jobs.</a:t>
            </a:r>
          </a:p>
          <a:p>
            <a:r>
              <a:rPr lang="en-US" sz="1200" b="0" i="0" kern="1200" dirty="0">
                <a:solidFill>
                  <a:schemeClr val="tx1"/>
                </a:solidFill>
                <a:effectLst/>
                <a:latin typeface="+mn-lt"/>
                <a:ea typeface="+mn-ea"/>
                <a:cs typeface="+mn-cs"/>
              </a:rPr>
              <a:t>2:00pmSchedule workers and lay out tomorrow's jobs. Meet with process engineering (Oscar) about improving the business processes.</a:t>
            </a:r>
          </a:p>
          <a:p>
            <a:r>
              <a:rPr lang="en-US" sz="1200" b="0" i="0" kern="1200" dirty="0">
                <a:solidFill>
                  <a:schemeClr val="tx1"/>
                </a:solidFill>
                <a:effectLst/>
                <a:latin typeface="+mn-lt"/>
                <a:ea typeface="+mn-ea"/>
                <a:cs typeface="+mn-cs"/>
              </a:rPr>
              <a:t>3:00pmPour over status reports. Help employees wrap up their day. Check the machinery to make sure settings are correct. Work on stack of customer quotes.</a:t>
            </a:r>
          </a:p>
          <a:p>
            <a:r>
              <a:rPr lang="en-US" sz="1200" b="0" i="0" kern="1200" dirty="0">
                <a:solidFill>
                  <a:schemeClr val="tx1"/>
                </a:solidFill>
                <a:effectLst/>
                <a:latin typeface="+mn-lt"/>
                <a:ea typeface="+mn-ea"/>
                <a:cs typeface="+mn-cs"/>
              </a:rPr>
              <a:t>4:30pmGo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Relationships</a:t>
            </a:r>
          </a:p>
          <a:p>
            <a:r>
              <a:rPr lang="en-US" sz="1200" b="0" i="0" kern="1200" dirty="0">
                <a:solidFill>
                  <a:schemeClr val="tx1"/>
                </a:solidFill>
                <a:effectLst/>
                <a:latin typeface="+mn-lt"/>
                <a:ea typeface="+mn-ea"/>
                <a:cs typeface="+mn-cs"/>
              </a:rPr>
              <a:t>I talk with Tony several times a day to let him know how things are going</a:t>
            </a:r>
          </a:p>
          <a:p>
            <a:r>
              <a:rPr lang="en-US" sz="1200" b="0" i="0" kern="1200" dirty="0">
                <a:solidFill>
                  <a:schemeClr val="tx1"/>
                </a:solidFill>
                <a:effectLst/>
                <a:latin typeface="+mn-lt"/>
                <a:ea typeface="+mn-ea"/>
                <a:cs typeface="+mn-cs"/>
              </a:rPr>
              <a:t>I help other machine operators with their production orders and see to it that they are busy</a:t>
            </a:r>
          </a:p>
          <a:p>
            <a:r>
              <a:rPr lang="en-US" sz="1200" b="0" i="0" kern="1200" dirty="0">
                <a:solidFill>
                  <a:schemeClr val="tx1"/>
                </a:solidFill>
                <a:effectLst/>
                <a:latin typeface="+mn-lt"/>
                <a:ea typeface="+mn-ea"/>
                <a:cs typeface="+mn-cs"/>
              </a:rPr>
              <a:t>I talk to our process engineer (Oscar) about maintenance problems and tooling</a:t>
            </a:r>
          </a:p>
          <a:p>
            <a:r>
              <a:rPr lang="en-US" sz="1200" b="0" i="0" kern="1200" dirty="0">
                <a:solidFill>
                  <a:schemeClr val="tx1"/>
                </a:solidFill>
                <a:effectLst/>
                <a:latin typeface="+mn-lt"/>
                <a:ea typeface="+mn-ea"/>
                <a:cs typeface="+mn-cs"/>
              </a:rPr>
              <a:t>I talk with our warehouse guy (John) to let him know if I’m running low on components</a:t>
            </a:r>
          </a:p>
          <a:p>
            <a:r>
              <a:rPr lang="en-US" sz="1200" b="0" i="0" kern="1200" dirty="0">
                <a:solidFill>
                  <a:schemeClr val="tx1"/>
                </a:solidFill>
                <a:effectLst/>
                <a:latin typeface="+mn-lt"/>
                <a:ea typeface="+mn-ea"/>
                <a:cs typeface="+mn-cs"/>
              </a:rPr>
              <a:t>I meet with Quality (Ricardo) to find out if we have any quality issues that need to be addressed</a:t>
            </a:r>
          </a:p>
          <a:p>
            <a:r>
              <a:rPr lang="en-US" sz="1200" b="0" i="0" kern="1200" dirty="0">
                <a:solidFill>
                  <a:schemeClr val="tx1"/>
                </a:solidFill>
                <a:effectLst/>
                <a:latin typeface="+mn-lt"/>
                <a:ea typeface="+mn-ea"/>
                <a:cs typeface="+mn-cs"/>
              </a:rPr>
              <a:t>I'm involved with the warehouse employees when there are cyclical inventory counts</a:t>
            </a:r>
          </a:p>
          <a:p>
            <a:r>
              <a:rPr lang="en-US" sz="1200" b="0" i="0" kern="1200" dirty="0">
                <a:solidFill>
                  <a:schemeClr val="tx1"/>
                </a:solidFill>
                <a:effectLst/>
                <a:latin typeface="+mn-lt"/>
                <a:ea typeface="+mn-ea"/>
                <a:cs typeface="+mn-cs"/>
              </a:rPr>
              <a:t>I'm sorting out conflicts among the machine operators pretty often</a:t>
            </a:r>
          </a:p>
          <a:p>
            <a:r>
              <a:rPr lang="en-US" sz="1200" b="0" i="0" kern="1200" dirty="0">
                <a:solidFill>
                  <a:schemeClr val="tx1"/>
                </a:solidFill>
                <a:effectLst/>
                <a:latin typeface="+mn-lt"/>
                <a:ea typeface="+mn-ea"/>
                <a:cs typeface="+mn-cs"/>
              </a:rPr>
              <a:t>I talk with production planning (Eduardo or Tony) about some 'foolish' planning that will affect my bonus</a:t>
            </a:r>
          </a:p>
          <a:p>
            <a:r>
              <a:rPr lang="en-US" sz="1200" b="0" i="0" kern="1200" dirty="0">
                <a:solidFill>
                  <a:schemeClr val="tx1"/>
                </a:solidFill>
                <a:effectLst/>
                <a:latin typeface="+mn-lt"/>
                <a:ea typeface="+mn-ea"/>
                <a:cs typeface="+mn-cs"/>
              </a:rPr>
              <a:t>Communication and style</a:t>
            </a:r>
          </a:p>
          <a:p>
            <a:r>
              <a:rPr lang="en-US" sz="1200" b="0" i="0" kern="1200" dirty="0">
                <a:solidFill>
                  <a:schemeClr val="tx1"/>
                </a:solidFill>
                <a:effectLst/>
                <a:latin typeface="+mn-lt"/>
                <a:ea typeface="+mn-ea"/>
                <a:cs typeface="+mn-cs"/>
              </a:rPr>
              <a:t>Can be pretty forceful in order to meet production deadlines and get bonuses</a:t>
            </a:r>
          </a:p>
          <a:p>
            <a:r>
              <a:rPr lang="en-US" sz="1200" b="0" i="0" kern="1200" dirty="0">
                <a:solidFill>
                  <a:schemeClr val="tx1"/>
                </a:solidFill>
                <a:effectLst/>
                <a:latin typeface="+mn-lt"/>
                <a:ea typeface="+mn-ea"/>
                <a:cs typeface="+mn-cs"/>
              </a:rPr>
              <a:t>Span of control</a:t>
            </a:r>
          </a:p>
          <a:p>
            <a:r>
              <a:rPr lang="en-US" sz="1200" b="0" i="0" kern="1200" dirty="0">
                <a:solidFill>
                  <a:schemeClr val="tx1"/>
                </a:solidFill>
                <a:effectLst/>
                <a:latin typeface="+mn-lt"/>
                <a:ea typeface="+mn-ea"/>
                <a:cs typeface="+mn-cs"/>
              </a:rPr>
              <a:t>He is the supervisor of all or a group of machine operators</a:t>
            </a:r>
          </a:p>
          <a:p>
            <a:r>
              <a:rPr lang="en-US" sz="1200" b="0" i="0" kern="1200" dirty="0">
                <a:solidFill>
                  <a:schemeClr val="tx1"/>
                </a:solidFill>
                <a:effectLst/>
                <a:latin typeface="+mn-lt"/>
                <a:ea typeface="+mn-ea"/>
                <a:cs typeface="+mn-cs"/>
              </a:rPr>
              <a:t>He'll delegate to the machine operators and escalate to the production manager or planner</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ERP tool to register production, output and consumption</a:t>
            </a:r>
          </a:p>
          <a:p>
            <a:r>
              <a:rPr lang="en-US" sz="1200" b="0" i="0" kern="1200" dirty="0">
                <a:solidFill>
                  <a:schemeClr val="tx1"/>
                </a:solidFill>
                <a:effectLst/>
                <a:latin typeface="+mn-lt"/>
                <a:ea typeface="+mn-ea"/>
                <a:cs typeface="+mn-cs"/>
              </a:rPr>
              <a:t>Manual or electronic Gantt schedule in her office</a:t>
            </a:r>
          </a:p>
          <a:p>
            <a:r>
              <a:rPr lang="en-US" sz="1200" b="0" i="0" kern="1200" dirty="0">
                <a:solidFill>
                  <a:schemeClr val="tx1"/>
                </a:solidFill>
                <a:effectLst/>
                <a:latin typeface="+mn-lt"/>
                <a:ea typeface="+mn-ea"/>
                <a:cs typeface="+mn-cs"/>
              </a:rPr>
              <a:t>Printer</a:t>
            </a:r>
          </a:p>
          <a:p>
            <a:r>
              <a:rPr lang="en-US" sz="1200" b="0" i="0" kern="1200" dirty="0">
                <a:solidFill>
                  <a:schemeClr val="tx1"/>
                </a:solidFill>
                <a:effectLst/>
                <a:latin typeface="+mn-lt"/>
                <a:ea typeface="+mn-ea"/>
                <a:cs typeface="+mn-cs"/>
              </a:rPr>
              <a:t>Some email</a:t>
            </a:r>
          </a:p>
          <a:p>
            <a:r>
              <a:rPr lang="en-US" sz="1200" b="0" i="0" kern="1200" dirty="0">
                <a:solidFill>
                  <a:schemeClr val="tx1"/>
                </a:solidFill>
                <a:effectLst/>
                <a:latin typeface="+mn-lt"/>
                <a:ea typeface="+mn-ea"/>
                <a:cs typeface="+mn-cs"/>
              </a:rPr>
              <a:t>Use Excel to schedule details of plan</a:t>
            </a:r>
          </a:p>
          <a:p>
            <a:r>
              <a:rPr lang="en-US" sz="1200" b="0" i="0" kern="1200" dirty="0">
                <a:solidFill>
                  <a:schemeClr val="tx1"/>
                </a:solidFill>
                <a:effectLst/>
                <a:latin typeface="+mn-lt"/>
                <a:ea typeface="+mn-ea"/>
                <a:cs typeface="+mn-cs"/>
              </a:rPr>
              <a:t>MS Access to register feedback</a:t>
            </a:r>
          </a:p>
          <a:p>
            <a:r>
              <a:rPr lang="en-US" sz="1200" b="0" i="0" kern="1200" dirty="0">
                <a:solidFill>
                  <a:schemeClr val="tx1"/>
                </a:solidFill>
                <a:effectLst/>
                <a:latin typeface="+mn-lt"/>
                <a:ea typeface="+mn-ea"/>
                <a:cs typeface="+mn-cs"/>
              </a:rPr>
              <a:t>PCs</a:t>
            </a:r>
          </a:p>
          <a:p>
            <a:r>
              <a:rPr lang="en-US" sz="1200" b="0" i="0" kern="1200" dirty="0">
                <a:solidFill>
                  <a:schemeClr val="tx1"/>
                </a:solidFill>
                <a:effectLst/>
                <a:latin typeface="+mn-lt"/>
                <a:ea typeface="+mn-ea"/>
                <a:cs typeface="+mn-cs"/>
              </a:rPr>
              <a:t>Project</a:t>
            </a:r>
          </a:p>
          <a:p>
            <a:r>
              <a:rPr lang="en-US" sz="1200" b="0" i="0" kern="1200" dirty="0">
                <a:solidFill>
                  <a:schemeClr val="tx1"/>
                </a:solidFill>
                <a:effectLst/>
                <a:latin typeface="+mn-lt"/>
                <a:ea typeface="+mn-ea"/>
                <a:cs typeface="+mn-cs"/>
              </a:rPr>
              <a:t>Visio</a:t>
            </a:r>
          </a:p>
          <a:p>
            <a:r>
              <a:rPr lang="en-US" sz="1200" b="0" i="0" kern="1200" dirty="0">
                <a:solidFill>
                  <a:schemeClr val="tx1"/>
                </a:solidFill>
                <a:effectLst/>
                <a:latin typeface="+mn-lt"/>
                <a:ea typeface="+mn-ea"/>
                <a:cs typeface="+mn-cs"/>
              </a:rPr>
              <a:t>CAD</a:t>
            </a:r>
          </a:p>
          <a:p>
            <a:r>
              <a:rPr lang="en-US" sz="1200" b="0" i="0" kern="1200" dirty="0">
                <a:solidFill>
                  <a:schemeClr val="tx1"/>
                </a:solidFill>
                <a:effectLst/>
                <a:latin typeface="+mn-lt"/>
                <a:ea typeface="+mn-ea"/>
                <a:cs typeface="+mn-cs"/>
              </a:rPr>
              <a:t>Adobe Acrobat</a:t>
            </a:r>
          </a:p>
          <a:p>
            <a:r>
              <a:rPr lang="en-US" sz="1200" b="0" i="0" kern="1200" dirty="0">
                <a:solidFill>
                  <a:schemeClr val="tx1"/>
                </a:solidFill>
                <a:effectLst/>
                <a:latin typeface="+mn-lt"/>
                <a:ea typeface="+mn-ea"/>
                <a:cs typeface="+mn-cs"/>
              </a:rPr>
              <a:t>Manufacturing software</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Printed work orders/job cards</a:t>
            </a:r>
          </a:p>
          <a:p>
            <a:r>
              <a:rPr lang="en-US" sz="1200" b="0" i="0" kern="1200" dirty="0">
                <a:solidFill>
                  <a:schemeClr val="tx1"/>
                </a:solidFill>
                <a:effectLst/>
                <a:latin typeface="+mn-lt"/>
                <a:ea typeface="+mn-ea"/>
                <a:cs typeface="+mn-cs"/>
              </a:rPr>
              <a:t>Quality handbook</a:t>
            </a:r>
          </a:p>
          <a:p>
            <a:r>
              <a:rPr lang="en-US" sz="1200" b="0" i="0" kern="1200" dirty="0">
                <a:solidFill>
                  <a:schemeClr val="tx1"/>
                </a:solidFill>
                <a:effectLst/>
                <a:latin typeface="+mn-lt"/>
                <a:ea typeface="+mn-ea"/>
                <a:cs typeface="+mn-cs"/>
              </a:rPr>
              <a:t>Drawings</a:t>
            </a:r>
          </a:p>
          <a:p>
            <a:r>
              <a:rPr lang="en-US" sz="1200" b="0" i="0" kern="1200" dirty="0">
                <a:solidFill>
                  <a:schemeClr val="tx1"/>
                </a:solidFill>
                <a:effectLst/>
                <a:latin typeface="+mn-lt"/>
                <a:ea typeface="+mn-ea"/>
                <a:cs typeface="+mn-cs"/>
              </a:rPr>
              <a:t>List of pending production orders</a:t>
            </a:r>
          </a:p>
          <a:p>
            <a:r>
              <a:rPr lang="en-US" sz="1200" b="0" i="0" kern="1200" dirty="0">
                <a:solidFill>
                  <a:schemeClr val="tx1"/>
                </a:solidFill>
                <a:effectLst/>
                <a:latin typeface="+mn-lt"/>
                <a:ea typeface="+mn-ea"/>
                <a:cs typeface="+mn-cs"/>
              </a:rPr>
              <a:t>Planning board</a:t>
            </a:r>
          </a:p>
          <a:p>
            <a:r>
              <a:rPr lang="en-US" sz="1200" b="0" i="0" kern="1200" dirty="0">
                <a:solidFill>
                  <a:schemeClr val="tx1"/>
                </a:solidFill>
                <a:effectLst/>
                <a:latin typeface="+mn-lt"/>
                <a:ea typeface="+mn-ea"/>
                <a:cs typeface="+mn-cs"/>
              </a:rPr>
              <a:t>Bar code scanners</a:t>
            </a:r>
          </a:p>
          <a:p>
            <a:r>
              <a:rPr lang="en-US" sz="1200" b="0" i="0" kern="1200" dirty="0">
                <a:solidFill>
                  <a:schemeClr val="tx1"/>
                </a:solidFill>
                <a:effectLst/>
                <a:latin typeface="+mn-lt"/>
                <a:ea typeface="+mn-ea"/>
                <a:cs typeface="+mn-cs"/>
              </a:rPr>
              <a:t>Work styles</a:t>
            </a:r>
          </a:p>
          <a:p>
            <a:r>
              <a:rPr lang="en-US" sz="1200" b="0" i="0" kern="1200" dirty="0">
                <a:solidFill>
                  <a:schemeClr val="tx1"/>
                </a:solidFill>
                <a:effectLst/>
                <a:latin typeface="+mn-lt"/>
                <a:ea typeface="+mn-ea"/>
                <a:cs typeface="+mn-cs"/>
              </a:rPr>
              <a:t>Walking around the production floor and checking out what's going on</a:t>
            </a:r>
          </a:p>
          <a:p>
            <a:r>
              <a:rPr lang="en-US" sz="1200" b="0" i="0" kern="1200" dirty="0">
                <a:solidFill>
                  <a:schemeClr val="tx1"/>
                </a:solidFill>
                <a:effectLst/>
                <a:latin typeface="+mn-lt"/>
                <a:ea typeface="+mn-ea"/>
                <a:cs typeface="+mn-cs"/>
              </a:rPr>
              <a:t>Distributing work orders to the machine operators</a:t>
            </a:r>
          </a:p>
          <a:p>
            <a:r>
              <a:rPr lang="en-US" sz="1200" b="0" i="0" kern="1200" dirty="0">
                <a:solidFill>
                  <a:schemeClr val="tx1"/>
                </a:solidFill>
                <a:effectLst/>
                <a:latin typeface="+mn-lt"/>
                <a:ea typeface="+mn-ea"/>
                <a:cs typeface="+mn-cs"/>
              </a:rPr>
              <a:t>Monitoring shop floor activity</a:t>
            </a:r>
          </a:p>
          <a:p>
            <a:r>
              <a:rPr lang="en-US" sz="1200" b="0" i="0" kern="1200" dirty="0">
                <a:solidFill>
                  <a:schemeClr val="tx1"/>
                </a:solidFill>
                <a:effectLst/>
                <a:latin typeface="+mn-lt"/>
                <a:ea typeface="+mn-ea"/>
                <a:cs typeface="+mn-cs"/>
              </a:rPr>
              <a:t>Helping out when others need a hand</a:t>
            </a:r>
          </a:p>
          <a:p>
            <a:r>
              <a:rPr lang="en-US" sz="1200" b="0" i="0" kern="1200" dirty="0">
                <a:solidFill>
                  <a:schemeClr val="tx1"/>
                </a:solidFill>
                <a:effectLst/>
                <a:latin typeface="+mn-lt"/>
                <a:ea typeface="+mn-ea"/>
                <a:cs typeface="+mn-cs"/>
              </a:rPr>
              <a:t>Learning strategies</a:t>
            </a:r>
          </a:p>
          <a:p>
            <a:r>
              <a:rPr lang="en-US" sz="1200" b="0" i="0" kern="1200" dirty="0">
                <a:solidFill>
                  <a:schemeClr val="tx1"/>
                </a:solidFill>
                <a:effectLst/>
                <a:latin typeface="+mn-lt"/>
                <a:ea typeface="+mn-ea"/>
                <a:cs typeface="+mn-cs"/>
              </a:rPr>
              <a:t>I've been to a course on using the shop floor management module</a:t>
            </a:r>
          </a:p>
          <a:p>
            <a:r>
              <a:rPr lang="en-US" sz="1200" b="0" i="0" kern="1200" dirty="0">
                <a:solidFill>
                  <a:schemeClr val="tx1"/>
                </a:solidFill>
                <a:effectLst/>
                <a:latin typeface="+mn-lt"/>
                <a:ea typeface="+mn-ea"/>
                <a:cs typeface="+mn-cs"/>
              </a:rPr>
              <a:t>Tony has also shown me a number of things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I'm Lars. I'm the grease that keeps the gears going. Yeah, Tony's responsible for production but I'm the one keeping our workforce motivated and making sure at the detailed level that they have what they need to get the job done. It's like a football team - it's not that people don't know their jobs. It's just that somebody has to keep moving to keep them on the job. So I'm about productivity - creating it, keeping it, and increasing it.</a:t>
            </a:r>
          </a:p>
          <a:p>
            <a:r>
              <a:rPr lang="en-US" sz="1200" b="0" i="0" kern="1200" dirty="0">
                <a:solidFill>
                  <a:schemeClr val="tx1"/>
                </a:solidFill>
                <a:effectLst/>
                <a:latin typeface="+mn-lt"/>
                <a:ea typeface="+mn-ea"/>
                <a:cs typeface="+mn-cs"/>
              </a:rPr>
              <a:t>I started out operating one of the machines, but as time went on, I got to work with different machines. So I got a pretty good idea of what our production process was all about. So when Tony needed a new shop supervisor, I jumped at the opportunity. It might be hard to take on this job if you don't know the processes or the people.</a:t>
            </a:r>
          </a:p>
          <a:p>
            <a:r>
              <a:rPr lang="en-US" sz="1200" b="0" i="0" kern="1200" dirty="0">
                <a:solidFill>
                  <a:schemeClr val="tx1"/>
                </a:solidFill>
                <a:effectLst/>
                <a:latin typeface="+mn-lt"/>
                <a:ea typeface="+mn-ea"/>
                <a:cs typeface="+mn-cs"/>
              </a:rPr>
              <a:t>I'm constantly working with everyone in operations. Alicia and Karl have to keep our parts and raw materials in stock. Oscar needs to know what's working and not working in terms of our business processes. I have to identify areas where those processes break down or where they're just inefficient. Oscar and Tony are great resources for me as well. They can bring something to my attention. Seems like everyone likes to do that - our purchasing agent wondered why she was buying so much fluid - I guess her system flagged her or something. So she comes down here to ask me and darned if we didn't discover that one of the machines had a tiny leak. We were refilling it more often and hadn't had the time to notice. It was sharp of her to figure it out.</a:t>
            </a:r>
          </a:p>
          <a:p>
            <a:r>
              <a:rPr lang="en-US" sz="1200" b="0" i="0" kern="1200" dirty="0">
                <a:solidFill>
                  <a:schemeClr val="tx1"/>
                </a:solidFill>
                <a:effectLst/>
                <a:latin typeface="+mn-lt"/>
                <a:ea typeface="+mn-ea"/>
                <a:cs typeface="+mn-cs"/>
              </a:rPr>
              <a:t>When everyone gets done with their planning and reports, new ideas, and book-learning production - it all comes together here. This is the real-world of output. Like I said, I'm about productivity.</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The noise and dust level are high because of all the machinery</a:t>
            </a:r>
          </a:p>
          <a:p>
            <a:r>
              <a:rPr lang="en-US" sz="1200" b="0" i="0" kern="1200" dirty="0">
                <a:solidFill>
                  <a:schemeClr val="tx1"/>
                </a:solidFill>
                <a:effectLst/>
                <a:latin typeface="+mn-lt"/>
                <a:ea typeface="+mn-ea"/>
                <a:cs typeface="+mn-cs"/>
              </a:rPr>
              <a:t>There are bins full of finished and semi-finished items</a:t>
            </a:r>
          </a:p>
          <a:p>
            <a:r>
              <a:rPr lang="en-US" sz="1200" b="0" i="0" kern="1200" dirty="0">
                <a:solidFill>
                  <a:schemeClr val="tx1"/>
                </a:solidFill>
                <a:effectLst/>
                <a:latin typeface="+mn-lt"/>
                <a:ea typeface="+mn-ea"/>
                <a:cs typeface="+mn-cs"/>
              </a:rPr>
              <a:t>Noisy open office with view of the production floor</a:t>
            </a:r>
          </a:p>
          <a:p>
            <a:r>
              <a:rPr lang="en-US" sz="1200" b="0" i="0" kern="1200" dirty="0">
                <a:solidFill>
                  <a:schemeClr val="tx1"/>
                </a:solidFill>
                <a:effectLst/>
                <a:latin typeface="+mn-lt"/>
                <a:ea typeface="+mn-ea"/>
                <a:cs typeface="+mn-cs"/>
              </a:rPr>
              <a:t>Lots of traffic in and out of the office</a:t>
            </a:r>
          </a:p>
          <a:p>
            <a:r>
              <a:rPr lang="en-US" sz="1200" b="0" i="0" kern="1200" dirty="0">
                <a:solidFill>
                  <a:schemeClr val="tx1"/>
                </a:solidFill>
                <a:effectLst/>
                <a:latin typeface="+mn-lt"/>
                <a:ea typeface="+mn-ea"/>
                <a:cs typeface="+mn-cs"/>
              </a:rPr>
              <a:t>There are fingerprints all over the old pc</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Ensure on-time delivery</a:t>
            </a:r>
          </a:p>
          <a:p>
            <a:r>
              <a:rPr lang="en-US" sz="1200" b="0" i="0" kern="1200" dirty="0">
                <a:solidFill>
                  <a:schemeClr val="tx1"/>
                </a:solidFill>
                <a:effectLst/>
                <a:latin typeface="+mn-lt"/>
                <a:ea typeface="+mn-ea"/>
                <a:cs typeface="+mn-cs"/>
              </a:rPr>
              <a:t>Respond flexibly to scheduling changes</a:t>
            </a:r>
          </a:p>
          <a:p>
            <a:r>
              <a:rPr lang="en-US" sz="1200" b="0" i="0" kern="1200" dirty="0">
                <a:solidFill>
                  <a:schemeClr val="tx1"/>
                </a:solidFill>
                <a:effectLst/>
                <a:latin typeface="+mn-lt"/>
                <a:ea typeface="+mn-ea"/>
                <a:cs typeface="+mn-cs"/>
              </a:rPr>
              <a:t>Create system for immediate response to stoppages</a:t>
            </a:r>
          </a:p>
          <a:p>
            <a:r>
              <a:rPr lang="en-US" sz="1200" b="0" i="0" kern="1200" dirty="0">
                <a:solidFill>
                  <a:schemeClr val="tx1"/>
                </a:solidFill>
                <a:effectLst/>
                <a:latin typeface="+mn-lt"/>
                <a:ea typeface="+mn-ea"/>
                <a:cs typeface="+mn-cs"/>
              </a:rPr>
              <a:t>Manage personnel to ensure smooth production flow</a:t>
            </a:r>
          </a:p>
          <a:p>
            <a:r>
              <a:rPr lang="en-US" sz="1200" b="0" i="0" kern="1200" dirty="0">
                <a:solidFill>
                  <a:schemeClr val="tx1"/>
                </a:solidFill>
                <a:effectLst/>
                <a:latin typeface="+mn-lt"/>
                <a:ea typeface="+mn-ea"/>
                <a:cs typeface="+mn-cs"/>
              </a:rPr>
              <a:t>Maintain existing machinery and purchase/request new machinery and tools</a:t>
            </a:r>
          </a:p>
          <a:p>
            <a:r>
              <a:rPr lang="en-US" sz="1200" b="0" i="0" kern="1200" dirty="0">
                <a:solidFill>
                  <a:schemeClr val="tx1"/>
                </a:solidFill>
                <a:effectLst/>
                <a:latin typeface="+mn-lt"/>
                <a:ea typeface="+mn-ea"/>
                <a:cs typeface="+mn-cs"/>
              </a:rPr>
              <a:t>Determine fit between machine and pieces for production</a:t>
            </a:r>
          </a:p>
          <a:p>
            <a:r>
              <a:rPr lang="en-US" sz="1200" b="0" i="0" kern="1200" dirty="0">
                <a:solidFill>
                  <a:schemeClr val="tx1"/>
                </a:solidFill>
                <a:effectLst/>
                <a:latin typeface="+mn-lt"/>
                <a:ea typeface="+mn-ea"/>
                <a:cs typeface="+mn-cs"/>
              </a:rPr>
              <a:t>Provide excellent customer service</a:t>
            </a:r>
          </a:p>
          <a:p>
            <a:r>
              <a:rPr lang="en-US" sz="1200" b="0" i="0" kern="1200" dirty="0">
                <a:solidFill>
                  <a:schemeClr val="tx1"/>
                </a:solidFill>
                <a:effectLst/>
                <a:latin typeface="+mn-lt"/>
                <a:ea typeface="+mn-ea"/>
                <a:cs typeface="+mn-cs"/>
              </a:rPr>
              <a:t>Ensure new operators are properly trained on their machines and with the ERP system</a:t>
            </a:r>
          </a:p>
          <a:p>
            <a:r>
              <a:rPr lang="en-US" sz="1200" b="0" i="0" kern="1200" dirty="0">
                <a:solidFill>
                  <a:schemeClr val="tx1"/>
                </a:solidFill>
                <a:effectLst/>
                <a:latin typeface="+mn-lt"/>
                <a:ea typeface="+mn-ea"/>
                <a:cs typeface="+mn-cs"/>
              </a:rPr>
              <a:t>Produce high quality product</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Sentinel - checking for inventory levels of raw materials and components for inbound orders so the machines can run efficiently</a:t>
            </a:r>
          </a:p>
          <a:p>
            <a:r>
              <a:rPr lang="en-US" sz="1200" b="0" i="0" kern="1200" dirty="0">
                <a:solidFill>
                  <a:schemeClr val="tx1"/>
                </a:solidFill>
                <a:effectLst/>
                <a:latin typeface="+mn-lt"/>
                <a:ea typeface="+mn-ea"/>
                <a:cs typeface="+mn-cs"/>
              </a:rPr>
              <a:t>Supplier Handler - massages subcontractor/supplier relationships to get the necessary capacity and/or tools</a:t>
            </a:r>
          </a:p>
          <a:p>
            <a:r>
              <a:rPr lang="en-US" sz="1200" b="0" i="0" kern="1200" dirty="0">
                <a:solidFill>
                  <a:schemeClr val="tx1"/>
                </a:solidFill>
                <a:effectLst/>
                <a:latin typeface="+mn-lt"/>
                <a:ea typeface="+mn-ea"/>
                <a:cs typeface="+mn-cs"/>
              </a:rPr>
              <a:t>Strategist - finds new strategies for keeping the shop floor going</a:t>
            </a:r>
          </a:p>
          <a:p>
            <a:r>
              <a:rPr lang="en-US" sz="1200" b="0" i="0" kern="1200" dirty="0">
                <a:solidFill>
                  <a:schemeClr val="tx1"/>
                </a:solidFill>
                <a:effectLst/>
                <a:latin typeface="+mn-lt"/>
                <a:ea typeface="+mn-ea"/>
                <a:cs typeface="+mn-cs"/>
              </a:rPr>
              <a:t>Report-checker - monitors throughput reports, forecasts, and order status reports</a:t>
            </a:r>
          </a:p>
          <a:p>
            <a:r>
              <a:rPr lang="en-US" sz="1200" b="0" i="0" kern="1200" dirty="0">
                <a:solidFill>
                  <a:schemeClr val="tx1"/>
                </a:solidFill>
                <a:effectLst/>
                <a:latin typeface="+mn-lt"/>
                <a:ea typeface="+mn-ea"/>
                <a:cs typeface="+mn-cs"/>
              </a:rPr>
              <a:t>Secondary Roles</a:t>
            </a:r>
          </a:p>
          <a:p>
            <a:r>
              <a:rPr lang="en-US" sz="1200" b="0" i="0" kern="1200" dirty="0" err="1">
                <a:solidFill>
                  <a:schemeClr val="tx1"/>
                </a:solidFill>
                <a:effectLst/>
                <a:latin typeface="+mn-lt"/>
                <a:ea typeface="+mn-ea"/>
                <a:cs typeface="+mn-cs"/>
              </a:rPr>
              <a:t>Prioritizer</a:t>
            </a:r>
            <a:r>
              <a:rPr lang="en-US" sz="1200" b="0" i="0" kern="1200" dirty="0">
                <a:solidFill>
                  <a:schemeClr val="tx1"/>
                </a:solidFill>
                <a:effectLst/>
                <a:latin typeface="+mn-lt"/>
                <a:ea typeface="+mn-ea"/>
                <a:cs typeface="+mn-cs"/>
              </a:rPr>
              <a:t> - checking schedules and re-aligning work in light of new developments</a:t>
            </a:r>
          </a:p>
          <a:p>
            <a:r>
              <a:rPr lang="en-US" sz="1200" b="0" i="0" kern="1200" dirty="0">
                <a:solidFill>
                  <a:schemeClr val="tx1"/>
                </a:solidFill>
                <a:effectLst/>
                <a:latin typeface="+mn-lt"/>
                <a:ea typeface="+mn-ea"/>
                <a:cs typeface="+mn-cs"/>
              </a:rPr>
              <a:t>Employer - hires, retains, manages, and resolves conflicts among employees</a:t>
            </a:r>
          </a:p>
          <a:p>
            <a:r>
              <a:rPr lang="en-US" sz="1200" b="0" i="0" kern="1200" dirty="0">
                <a:solidFill>
                  <a:schemeClr val="tx1"/>
                </a:solidFill>
                <a:effectLst/>
                <a:latin typeface="+mn-lt"/>
                <a:ea typeface="+mn-ea"/>
                <a:cs typeface="+mn-cs"/>
              </a:rPr>
              <a:t>Delegator - makes assignments and adjusts human resources as necessary</a:t>
            </a:r>
          </a:p>
          <a:p>
            <a:r>
              <a:rPr lang="en-US" sz="1200" b="0" i="0" kern="1200" dirty="0">
                <a:solidFill>
                  <a:schemeClr val="tx1"/>
                </a:solidFill>
                <a:effectLst/>
                <a:latin typeface="+mn-lt"/>
                <a:ea typeface="+mn-ea"/>
                <a:cs typeface="+mn-cs"/>
              </a:rPr>
              <a:t>Trainer - teaches new hires how to work their machines and use the ERP system</a:t>
            </a:r>
          </a:p>
          <a:p>
            <a:r>
              <a:rPr lang="en-US" sz="1200" b="0" i="0" kern="1200" dirty="0">
                <a:solidFill>
                  <a:schemeClr val="tx1"/>
                </a:solidFill>
                <a:effectLst/>
                <a:latin typeface="+mn-lt"/>
                <a:ea typeface="+mn-ea"/>
                <a:cs typeface="+mn-cs"/>
              </a:rPr>
              <a:t>Status-reporter - Debriefs operations, engineering, sales, and purchasing daily</a:t>
            </a:r>
          </a:p>
          <a:p>
            <a:r>
              <a:rPr lang="en-US" sz="1200" b="0" i="0" kern="1200" dirty="0">
                <a:solidFill>
                  <a:schemeClr val="tx1"/>
                </a:solidFill>
                <a:effectLst/>
                <a:latin typeface="+mn-lt"/>
                <a:ea typeface="+mn-ea"/>
                <a:cs typeface="+mn-cs"/>
              </a:rPr>
              <a:t>MRO supplies monitor - Ensures that maintenance, repair, and overhaul plans for tools and machines are being implemented</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Reviews open orders with operations group every morning</a:t>
            </a:r>
          </a:p>
          <a:p>
            <a:r>
              <a:rPr lang="en-US" sz="1200" b="0" i="0" kern="1200" dirty="0">
                <a:solidFill>
                  <a:schemeClr val="tx1"/>
                </a:solidFill>
                <a:effectLst/>
                <a:latin typeface="+mn-lt"/>
                <a:ea typeface="+mn-ea"/>
                <a:cs typeface="+mn-cs"/>
              </a:rPr>
              <a:t>Reviews open orders with production manager before shutting down for the day</a:t>
            </a:r>
          </a:p>
          <a:p>
            <a:r>
              <a:rPr lang="en-US" sz="1200" b="0" i="0" kern="1200" dirty="0">
                <a:solidFill>
                  <a:schemeClr val="tx1"/>
                </a:solidFill>
                <a:effectLst/>
                <a:latin typeface="+mn-lt"/>
                <a:ea typeface="+mn-ea"/>
                <a:cs typeface="+mn-cs"/>
              </a:rPr>
              <a:t>Provides sales with information on the status of their customers' orders</a:t>
            </a:r>
          </a:p>
          <a:p>
            <a:r>
              <a:rPr lang="en-US" sz="1200" b="0" i="0" kern="1200" dirty="0">
                <a:solidFill>
                  <a:schemeClr val="tx1"/>
                </a:solidFill>
                <a:effectLst/>
                <a:latin typeface="+mn-lt"/>
                <a:ea typeface="+mn-ea"/>
                <a:cs typeface="+mn-cs"/>
              </a:rPr>
              <a:t>Mitigates incorrect information given to customers by sales staff</a:t>
            </a:r>
          </a:p>
          <a:p>
            <a:r>
              <a:rPr lang="en-US" sz="1200" b="0" i="0" kern="1200" dirty="0">
                <a:solidFill>
                  <a:schemeClr val="tx1"/>
                </a:solidFill>
                <a:effectLst/>
                <a:latin typeface="+mn-lt"/>
                <a:ea typeface="+mn-ea"/>
                <a:cs typeface="+mn-cs"/>
              </a:rPr>
              <a:t>Keeps sales staff posted on scheduling availability before they commit to an order</a:t>
            </a:r>
          </a:p>
          <a:p>
            <a:r>
              <a:rPr lang="en-US" sz="1200" b="0" i="0" kern="1200" dirty="0">
                <a:solidFill>
                  <a:schemeClr val="tx1"/>
                </a:solidFill>
                <a:effectLst/>
                <a:latin typeface="+mn-lt"/>
                <a:ea typeface="+mn-ea"/>
                <a:cs typeface="+mn-cs"/>
              </a:rPr>
              <a:t>Meets government requirements for workers as well as equipment security</a:t>
            </a:r>
          </a:p>
          <a:p>
            <a:r>
              <a:rPr lang="en-US" sz="1200" b="0" i="0" kern="1200" dirty="0">
                <a:solidFill>
                  <a:schemeClr val="tx1"/>
                </a:solidFill>
                <a:effectLst/>
                <a:latin typeface="+mn-lt"/>
                <a:ea typeface="+mn-ea"/>
                <a:cs typeface="+mn-cs"/>
              </a:rPr>
              <a:t>Contributes to hiring and firing decisions of other machine operators</a:t>
            </a:r>
          </a:p>
          <a:p>
            <a:r>
              <a:rPr lang="en-US" sz="1200" b="0" i="0" kern="1200" dirty="0">
                <a:solidFill>
                  <a:schemeClr val="tx1"/>
                </a:solidFill>
                <a:effectLst/>
                <a:latin typeface="+mn-lt"/>
                <a:ea typeface="+mn-ea"/>
                <a:cs typeface="+mn-cs"/>
              </a:rPr>
              <a:t>Provides input to the salary system (overtime, piecework, illness, absence, bonus)</a:t>
            </a:r>
          </a:p>
          <a:p>
            <a:r>
              <a:rPr lang="en-US" sz="1200" b="0" i="0" kern="1200" dirty="0">
                <a:solidFill>
                  <a:schemeClr val="tx1"/>
                </a:solidFill>
                <a:effectLst/>
                <a:latin typeface="+mn-lt"/>
                <a:ea typeface="+mn-ea"/>
                <a:cs typeface="+mn-cs"/>
              </a:rPr>
              <a:t>Responsible for training new machine operators in production processes</a:t>
            </a:r>
          </a:p>
          <a:p>
            <a:r>
              <a:rPr lang="en-US" sz="1200" b="0" i="0" kern="1200" dirty="0">
                <a:solidFill>
                  <a:schemeClr val="tx1"/>
                </a:solidFill>
                <a:effectLst/>
                <a:latin typeface="+mn-lt"/>
                <a:ea typeface="+mn-ea"/>
                <a:cs typeface="+mn-cs"/>
              </a:rPr>
              <a:t>Assigns jobs to the machine operators that she is responsible for</a:t>
            </a:r>
          </a:p>
          <a:p>
            <a:r>
              <a:rPr lang="en-US" sz="1200" b="0" i="0" kern="1200" dirty="0">
                <a:solidFill>
                  <a:schemeClr val="tx1"/>
                </a:solidFill>
                <a:effectLst/>
                <a:latin typeface="+mn-lt"/>
                <a:ea typeface="+mn-ea"/>
                <a:cs typeface="+mn-cs"/>
              </a:rPr>
              <a:t>Ensures that the necessary documentation and instructions are in place for the machine operators (production foundation)</a:t>
            </a:r>
          </a:p>
          <a:p>
            <a:r>
              <a:rPr lang="en-US" sz="1200" b="0" i="0" kern="1200" dirty="0">
                <a:solidFill>
                  <a:schemeClr val="tx1"/>
                </a:solidFill>
                <a:effectLst/>
                <a:latin typeface="+mn-lt"/>
                <a:ea typeface="+mn-ea"/>
                <a:cs typeface="+mn-cs"/>
              </a:rPr>
              <a:t>Sees to that shop floor bins are properly supplied</a:t>
            </a:r>
          </a:p>
          <a:p>
            <a:r>
              <a:rPr lang="en-US" sz="1200" b="0" i="0" kern="1200" dirty="0">
                <a:solidFill>
                  <a:schemeClr val="tx1"/>
                </a:solidFill>
                <a:effectLst/>
                <a:latin typeface="+mn-lt"/>
                <a:ea typeface="+mn-ea"/>
                <a:cs typeface="+mn-cs"/>
              </a:rPr>
              <a:t>Prioritizes, prints out, and distributes production orders</a:t>
            </a:r>
          </a:p>
          <a:p>
            <a:r>
              <a:rPr lang="en-US" sz="1200" b="0" i="0" kern="1200" dirty="0">
                <a:solidFill>
                  <a:schemeClr val="tx1"/>
                </a:solidFill>
                <a:effectLst/>
                <a:latin typeface="+mn-lt"/>
                <a:ea typeface="+mn-ea"/>
                <a:cs typeface="+mn-cs"/>
              </a:rPr>
              <a:t>Creates job card to track materials/labor consumption and machine/operator output</a:t>
            </a:r>
          </a:p>
          <a:p>
            <a:r>
              <a:rPr lang="en-US" sz="1200" b="0" i="0" kern="1200" dirty="0">
                <a:solidFill>
                  <a:schemeClr val="tx1"/>
                </a:solidFill>
                <a:effectLst/>
                <a:latin typeface="+mn-lt"/>
                <a:ea typeface="+mn-ea"/>
                <a:cs typeface="+mn-cs"/>
              </a:rPr>
              <a:t>Solves problems related to absence, late orders, break downs, missing or bad materials, or missing or bad technical instructions</a:t>
            </a:r>
          </a:p>
          <a:p>
            <a:r>
              <a:rPr lang="en-US" sz="1200" b="0" i="0" kern="1200" dirty="0">
                <a:solidFill>
                  <a:schemeClr val="tx1"/>
                </a:solidFill>
                <a:effectLst/>
                <a:latin typeface="+mn-lt"/>
                <a:ea typeface="+mn-ea"/>
                <a:cs typeface="+mn-cs"/>
              </a:rPr>
              <a:t>Supervises scrap levels</a:t>
            </a:r>
          </a:p>
          <a:p>
            <a:r>
              <a:rPr lang="en-US" sz="1200" b="0" i="0" kern="1200" dirty="0">
                <a:solidFill>
                  <a:schemeClr val="tx1"/>
                </a:solidFill>
                <a:effectLst/>
                <a:latin typeface="+mn-lt"/>
                <a:ea typeface="+mn-ea"/>
                <a:cs typeface="+mn-cs"/>
              </a:rPr>
              <a:t>Ensures sufficient quantities of materials are available for the different machine operators</a:t>
            </a:r>
          </a:p>
          <a:p>
            <a:r>
              <a:rPr lang="en-US" sz="1200" b="0" i="0" kern="1200" dirty="0">
                <a:solidFill>
                  <a:schemeClr val="tx1"/>
                </a:solidFill>
                <a:effectLst/>
                <a:latin typeface="+mn-lt"/>
                <a:ea typeface="+mn-ea"/>
                <a:cs typeface="+mn-cs"/>
              </a:rPr>
              <a:t>Ensures that the production area is clean and well organized, and that materials are moved along.</a:t>
            </a:r>
          </a:p>
          <a:p>
            <a:r>
              <a:rPr lang="en-US" sz="1200" b="0" i="0" kern="1200" dirty="0">
                <a:solidFill>
                  <a:schemeClr val="tx1"/>
                </a:solidFill>
                <a:effectLst/>
                <a:latin typeface="+mn-lt"/>
                <a:ea typeface="+mn-ea"/>
                <a:cs typeface="+mn-cs"/>
              </a:rPr>
              <a:t>Reports to Tony the Production Manager</a:t>
            </a:r>
          </a:p>
          <a:p>
            <a:r>
              <a:rPr lang="en-US" sz="1200" b="0" i="0" kern="1200" dirty="0">
                <a:solidFill>
                  <a:schemeClr val="tx1"/>
                </a:solidFill>
                <a:effectLst/>
                <a:latin typeface="+mn-lt"/>
                <a:ea typeface="+mn-ea"/>
                <a:cs typeface="+mn-cs"/>
              </a:rPr>
              <a:t>Makes visible important customer orders</a:t>
            </a:r>
          </a:p>
          <a:p>
            <a:r>
              <a:rPr lang="en-US" sz="1200" b="0" i="0" kern="1200" dirty="0">
                <a:solidFill>
                  <a:schemeClr val="tx1"/>
                </a:solidFill>
                <a:effectLst/>
                <a:latin typeface="+mn-lt"/>
                <a:ea typeface="+mn-ea"/>
                <a:cs typeface="+mn-cs"/>
              </a:rPr>
              <a:t>Ensures that the workers deliver on time</a:t>
            </a:r>
          </a:p>
          <a:p>
            <a:r>
              <a:rPr lang="en-US" sz="1200" b="0" i="0" kern="1200" dirty="0">
                <a:solidFill>
                  <a:schemeClr val="tx1"/>
                </a:solidFill>
                <a:effectLst/>
                <a:latin typeface="+mn-lt"/>
                <a:ea typeface="+mn-ea"/>
                <a:cs typeface="+mn-cs"/>
              </a:rPr>
              <a:t>Consults with planners on layout and design of foreign , e.g. China, plants</a:t>
            </a:r>
          </a:p>
          <a:p>
            <a:r>
              <a:rPr lang="en-US" sz="1200" b="0" i="0" kern="1200" dirty="0">
                <a:solidFill>
                  <a:schemeClr val="tx1"/>
                </a:solidFill>
                <a:effectLst/>
                <a:latin typeface="+mn-lt"/>
                <a:ea typeface="+mn-ea"/>
                <a:cs typeface="+mn-cs"/>
              </a:rPr>
              <a:t>Contributes to recommendations for rewarding efficient workers with bonuses</a:t>
            </a:r>
          </a:p>
          <a:p>
            <a:r>
              <a:rPr lang="en-US" sz="1200" b="0" i="0" kern="1200" dirty="0">
                <a:solidFill>
                  <a:schemeClr val="tx1"/>
                </a:solidFill>
                <a:effectLst/>
                <a:latin typeface="+mn-lt"/>
                <a:ea typeface="+mn-ea"/>
                <a:cs typeface="+mn-cs"/>
              </a:rPr>
              <a:t>Works with Quality Controller to change procedures in response to defects</a:t>
            </a:r>
          </a:p>
          <a:p>
            <a:r>
              <a:rPr lang="en-US" sz="1200" b="0" i="0" kern="1200" dirty="0">
                <a:solidFill>
                  <a:schemeClr val="tx1"/>
                </a:solidFill>
                <a:effectLst/>
                <a:latin typeface="+mn-lt"/>
                <a:ea typeface="+mn-ea"/>
                <a:cs typeface="+mn-cs"/>
              </a:rPr>
              <a:t>Works with Materials Manager to ensure adequate supply and quality of raw materials</a:t>
            </a:r>
          </a:p>
          <a:p>
            <a:r>
              <a:rPr lang="en-US" sz="1200" b="0" i="0" kern="1200" dirty="0">
                <a:solidFill>
                  <a:schemeClr val="tx1"/>
                </a:solidFill>
                <a:effectLst/>
                <a:latin typeface="+mn-lt"/>
                <a:ea typeface="+mn-ea"/>
                <a:cs typeface="+mn-cs"/>
              </a:rPr>
              <a:t>Works with Operations on mapping terminal software to overall IT requirements</a:t>
            </a:r>
          </a:p>
          <a:p>
            <a:r>
              <a:rPr lang="en-US" sz="1200" b="0" i="0" kern="1200" dirty="0">
                <a:solidFill>
                  <a:schemeClr val="tx1"/>
                </a:solidFill>
                <a:effectLst/>
                <a:latin typeface="+mn-lt"/>
                <a:ea typeface="+mn-ea"/>
                <a:cs typeface="+mn-cs"/>
              </a:rPr>
              <a:t>Researches new machines that can produce more for less, or better for less</a:t>
            </a:r>
          </a:p>
          <a:p>
            <a:r>
              <a:rPr lang="en-US" sz="1200" b="0" i="0" kern="1200" dirty="0">
                <a:solidFill>
                  <a:schemeClr val="tx1"/>
                </a:solidFill>
                <a:effectLst/>
                <a:latin typeface="+mn-lt"/>
                <a:ea typeface="+mn-ea"/>
                <a:cs typeface="+mn-cs"/>
              </a:rPr>
              <a:t>Handles assemblies that need to be customized</a:t>
            </a:r>
          </a:p>
          <a:p>
            <a:r>
              <a:rPr lang="en-US" sz="1200" b="0" i="0" kern="1200" dirty="0">
                <a:solidFill>
                  <a:schemeClr val="tx1"/>
                </a:solidFill>
                <a:effectLst/>
                <a:latin typeface="+mn-lt"/>
                <a:ea typeface="+mn-ea"/>
                <a:cs typeface="+mn-cs"/>
              </a:rPr>
              <a:t>Contributes feedback to production planner's forecasting</a:t>
            </a:r>
          </a:p>
          <a:p>
            <a:r>
              <a:rPr lang="en-US" sz="1200" b="0" i="0" kern="1200" dirty="0">
                <a:solidFill>
                  <a:schemeClr val="tx1"/>
                </a:solidFill>
                <a:effectLst/>
                <a:latin typeface="+mn-lt"/>
                <a:ea typeface="+mn-ea"/>
                <a:cs typeface="+mn-cs"/>
              </a:rPr>
              <a:t>Looks for methods and procedures that minimize data entry at work stations</a:t>
            </a:r>
          </a:p>
          <a:p>
            <a:r>
              <a:rPr lang="en-US" sz="1200" b="0" i="0" kern="1200" dirty="0">
                <a:solidFill>
                  <a:schemeClr val="tx1"/>
                </a:solidFill>
                <a:effectLst/>
                <a:latin typeface="+mn-lt"/>
                <a:ea typeface="+mn-ea"/>
                <a:cs typeface="+mn-cs"/>
              </a:rPr>
              <a:t>Lobbies for production of standardized rather than customized product</a:t>
            </a:r>
          </a:p>
          <a:p>
            <a:r>
              <a:rPr lang="en-US" sz="1200" b="0" i="0" kern="1200" dirty="0">
                <a:solidFill>
                  <a:schemeClr val="tx1"/>
                </a:solidFill>
                <a:effectLst/>
                <a:latin typeface="+mn-lt"/>
                <a:ea typeface="+mn-ea"/>
                <a:cs typeface="+mn-cs"/>
              </a:rPr>
              <a:t>Uses shop floor control system to evaluate employee level of productivity</a:t>
            </a:r>
          </a:p>
          <a:p>
            <a:r>
              <a:rPr lang="en-US" sz="1200" b="0" i="0" kern="1200" dirty="0">
                <a:solidFill>
                  <a:schemeClr val="tx1"/>
                </a:solidFill>
                <a:effectLst/>
                <a:latin typeface="+mn-lt"/>
                <a:ea typeface="+mn-ea"/>
                <a:cs typeface="+mn-cs"/>
              </a:rPr>
              <a:t>Alert production planner about problems with route and workflow</a:t>
            </a:r>
          </a:p>
          <a:p>
            <a:r>
              <a:rPr lang="en-US" sz="1200" b="0" i="0" kern="1200" dirty="0">
                <a:solidFill>
                  <a:schemeClr val="tx1"/>
                </a:solidFill>
                <a:effectLst/>
                <a:latin typeface="+mn-lt"/>
                <a:ea typeface="+mn-ea"/>
                <a:cs typeface="+mn-cs"/>
              </a:rPr>
              <a:t>Alert purchasing agent about potential inventory shortages</a:t>
            </a:r>
          </a:p>
          <a:p>
            <a:r>
              <a:rPr lang="en-US" sz="1200" b="0" i="0" kern="1200" dirty="0">
                <a:solidFill>
                  <a:schemeClr val="tx1"/>
                </a:solidFill>
                <a:effectLst/>
                <a:latin typeface="+mn-lt"/>
                <a:ea typeface="+mn-ea"/>
                <a:cs typeface="+mn-cs"/>
              </a:rPr>
              <a:t>Purchase new trucks</a:t>
            </a:r>
          </a:p>
          <a:p>
            <a:r>
              <a:rPr lang="en-US" sz="1200" b="0" i="0" kern="1200" dirty="0">
                <a:solidFill>
                  <a:schemeClr val="tx1"/>
                </a:solidFill>
                <a:effectLst/>
                <a:latin typeface="+mn-lt"/>
                <a:ea typeface="+mn-ea"/>
                <a:cs typeface="+mn-cs"/>
              </a:rPr>
              <a:t>Determine when all production orders can be released to warehouse</a:t>
            </a:r>
          </a:p>
          <a:p>
            <a:r>
              <a:rPr lang="en-US" sz="1200" b="0" i="0" kern="1200" dirty="0">
                <a:solidFill>
                  <a:schemeClr val="tx1"/>
                </a:solidFill>
                <a:effectLst/>
                <a:latin typeface="+mn-lt"/>
                <a:ea typeface="+mn-ea"/>
                <a:cs typeface="+mn-cs"/>
              </a:rPr>
              <a:t>Coordinate multiple routings so "one-stop shop" can assemble coordinated products simultaneously</a:t>
            </a:r>
          </a:p>
          <a:p>
            <a:r>
              <a:rPr lang="en-US" sz="1200" b="0" i="0" kern="1200" dirty="0">
                <a:solidFill>
                  <a:schemeClr val="tx1"/>
                </a:solidFill>
                <a:effectLst/>
                <a:latin typeface="+mn-lt"/>
                <a:ea typeface="+mn-ea"/>
                <a:cs typeface="+mn-cs"/>
              </a:rPr>
              <a:t>Depending upon the company - work a second or third shift</a:t>
            </a:r>
          </a:p>
          <a:p>
            <a:r>
              <a:rPr lang="en-US" sz="1200" b="0" i="0" kern="1200" dirty="0">
                <a:solidFill>
                  <a:schemeClr val="tx1"/>
                </a:solidFill>
                <a:effectLst/>
                <a:latin typeface="+mn-lt"/>
                <a:ea typeface="+mn-ea"/>
                <a:cs typeface="+mn-cs"/>
              </a:rPr>
              <a:t>Contribute data to the creation of a prototype for customers to estimate production costs</a:t>
            </a:r>
          </a:p>
          <a:p>
            <a:r>
              <a:rPr lang="en-US" sz="1200" b="0" i="0" kern="1200" dirty="0">
                <a:solidFill>
                  <a:schemeClr val="tx1"/>
                </a:solidFill>
                <a:effectLst/>
                <a:latin typeface="+mn-lt"/>
                <a:ea typeface="+mn-ea"/>
                <a:cs typeface="+mn-cs"/>
              </a:rPr>
              <a:t>Prepare paperwork to close out production of obsolete pieces</a:t>
            </a:r>
          </a:p>
          <a:p>
            <a:r>
              <a:rPr lang="en-US" sz="1200" b="0" i="0" kern="1200" dirty="0">
                <a:solidFill>
                  <a:schemeClr val="tx1"/>
                </a:solidFill>
                <a:effectLst/>
                <a:latin typeface="+mn-lt"/>
                <a:ea typeface="+mn-ea"/>
                <a:cs typeface="+mn-cs"/>
              </a:rPr>
              <a:t>Check blueprints for accuracy and completeness</a:t>
            </a:r>
          </a:p>
          <a:p>
            <a:r>
              <a:rPr lang="en-US" sz="1200" b="0" i="0" kern="1200" dirty="0">
                <a:solidFill>
                  <a:schemeClr val="tx1"/>
                </a:solidFill>
                <a:effectLst/>
                <a:latin typeface="+mn-lt"/>
                <a:ea typeface="+mn-ea"/>
                <a:cs typeface="+mn-cs"/>
              </a:rPr>
              <a:t>Conduct routine inspections</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Machine breakdowns</a:t>
            </a:r>
          </a:p>
          <a:p>
            <a:r>
              <a:rPr lang="en-US" sz="1200" b="0" i="0" kern="1200" dirty="0">
                <a:solidFill>
                  <a:schemeClr val="tx1"/>
                </a:solidFill>
                <a:effectLst/>
                <a:latin typeface="+mn-lt"/>
                <a:ea typeface="+mn-ea"/>
                <a:cs typeface="+mn-cs"/>
              </a:rPr>
              <a:t>A rush order that just came in and I need to convince some operators to stay late</a:t>
            </a:r>
          </a:p>
          <a:p>
            <a:r>
              <a:rPr lang="en-US" sz="1200" b="0" i="0" kern="1200" dirty="0">
                <a:solidFill>
                  <a:schemeClr val="tx1"/>
                </a:solidFill>
                <a:effectLst/>
                <a:latin typeface="+mn-lt"/>
                <a:ea typeface="+mn-ea"/>
                <a:cs typeface="+mn-cs"/>
              </a:rPr>
              <a:t>Being understaffed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4"/>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Ability to assign jobs to different machine operators</a:t>
            </a:r>
          </a:p>
          <a:p>
            <a:r>
              <a:rPr lang="en-US" sz="1200" b="0" i="0" kern="1200" dirty="0">
                <a:solidFill>
                  <a:schemeClr val="tx1"/>
                </a:solidFill>
                <a:effectLst/>
                <a:latin typeface="+mn-lt"/>
                <a:ea typeface="+mn-ea"/>
                <a:cs typeface="+mn-cs"/>
              </a:rPr>
              <a:t>Find a method to minimize data entry by the machine operators, but ensure they register their work</a:t>
            </a:r>
          </a:p>
          <a:p>
            <a:r>
              <a:rPr lang="en-US" sz="1200" b="0" i="0" kern="1200" dirty="0">
                <a:solidFill>
                  <a:schemeClr val="tx1"/>
                </a:solidFill>
                <a:effectLst/>
                <a:latin typeface="+mn-lt"/>
                <a:ea typeface="+mn-ea"/>
                <a:cs typeface="+mn-cs"/>
              </a:rPr>
              <a:t>A tool to help him reshuffle work when a machine goes down or an employee is ill</a:t>
            </a:r>
          </a:p>
          <a:p>
            <a:r>
              <a:rPr lang="en-US" sz="1200" b="0" i="0" kern="1200" dirty="0">
                <a:solidFill>
                  <a:schemeClr val="tx1"/>
                </a:solidFill>
                <a:effectLst/>
                <a:latin typeface="+mn-lt"/>
                <a:ea typeface="+mn-ea"/>
                <a:cs typeface="+mn-cs"/>
              </a:rPr>
              <a:t>A tool to determine the efficiency of the machine operators to help him figure out bonuses</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An overview of what all the machine operators are working on and the status of their work</a:t>
            </a:r>
          </a:p>
          <a:p>
            <a:r>
              <a:rPr lang="en-US" sz="1200" b="0" i="0" kern="1200" dirty="0">
                <a:solidFill>
                  <a:schemeClr val="tx1"/>
                </a:solidFill>
                <a:effectLst/>
                <a:latin typeface="+mn-lt"/>
                <a:ea typeface="+mn-ea"/>
                <a:cs typeface="+mn-cs"/>
              </a:rPr>
              <a:t>An overview of WIP and finished goods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"We need to improve our electronic paper flow."</a:t>
            </a:r>
          </a:p>
          <a:p>
            <a:r>
              <a:rPr lang="en-US" sz="1200" b="0" i="0" kern="1200" dirty="0">
                <a:solidFill>
                  <a:schemeClr val="tx1"/>
                </a:solidFill>
                <a:effectLst/>
                <a:latin typeface="+mn-lt"/>
                <a:ea typeface="+mn-ea"/>
                <a:cs typeface="+mn-cs"/>
              </a:rPr>
              <a:t>"I am used to Windows - I would rather not have to learn about production management in a DOS system</a:t>
            </a:r>
          </a:p>
          <a:p>
            <a:r>
              <a:rPr lang="en-US" sz="1200" b="0" i="0" kern="1200" dirty="0">
                <a:solidFill>
                  <a:schemeClr val="tx1"/>
                </a:solidFill>
                <a:effectLst/>
                <a:latin typeface="+mn-lt"/>
                <a:ea typeface="+mn-ea"/>
                <a:cs typeface="+mn-cs"/>
              </a:rPr>
              <a:t>"We were really having a hard time finding a product that really dealt with the manufacturing side and dealt with the distribution side. That was a big stumbling block. All along the way we would have to make a lot of compromise, a lot of modifications were having to be made and that hugely slowed down the process."</a:t>
            </a:r>
          </a:p>
          <a:p>
            <a:r>
              <a:rPr lang="en-US" sz="1200" b="0" i="0" kern="1200" dirty="0">
                <a:solidFill>
                  <a:schemeClr val="tx1"/>
                </a:solidFill>
                <a:effectLst/>
                <a:latin typeface="+mn-lt"/>
                <a:ea typeface="+mn-ea"/>
                <a:cs typeface="+mn-cs"/>
              </a:rPr>
              <a:t>"Basically, we use the systems as they are and what doesn’t work for us, we do outside the system."</a:t>
            </a:r>
          </a:p>
          <a:p>
            <a:r>
              <a:rPr lang="en-US" sz="1200" b="0" i="0" kern="1200" dirty="0">
                <a:solidFill>
                  <a:schemeClr val="tx1"/>
                </a:solidFill>
                <a:effectLst/>
                <a:latin typeface="+mn-lt"/>
                <a:ea typeface="+mn-ea"/>
                <a:cs typeface="+mn-cs"/>
              </a:rPr>
              <a:t>"We do a lot of trace, I am in that screen almost every day. "</a:t>
            </a:r>
          </a:p>
          <a:p>
            <a:r>
              <a:rPr lang="en-US" sz="1200" b="0" i="0" kern="1200" dirty="0">
                <a:solidFill>
                  <a:schemeClr val="tx1"/>
                </a:solidFill>
                <a:effectLst/>
                <a:latin typeface="+mn-lt"/>
                <a:ea typeface="+mn-ea"/>
                <a:cs typeface="+mn-cs"/>
              </a:rPr>
              <a:t>"A line is one shipment, so it could be one item, it could be a thousand items, one line, a sales order. We do about 1,200 to 1,300 lines a month. "</a:t>
            </a:r>
          </a:p>
          <a:p>
            <a:r>
              <a:rPr lang="en-US" sz="1200" b="0" i="0" kern="1200" dirty="0">
                <a:solidFill>
                  <a:schemeClr val="tx1"/>
                </a:solidFill>
                <a:effectLst/>
                <a:latin typeface="+mn-lt"/>
                <a:ea typeface="+mn-ea"/>
                <a:cs typeface="+mn-cs"/>
              </a:rPr>
              <a:t>"We have overhead numbers. If they have to work on a piece of equipment, they go on maintenance. If they go to a meeting, they clock into a meeting. But the average needs to be 80%. ...For utilization, we measure the gross margin per job. It’s a key metric."</a:t>
            </a:r>
          </a:p>
          <a:p>
            <a:r>
              <a:rPr lang="en-US" sz="1200" b="0" i="0" kern="1200" dirty="0">
                <a:solidFill>
                  <a:schemeClr val="tx1"/>
                </a:solidFill>
                <a:effectLst/>
                <a:latin typeface="+mn-lt"/>
                <a:ea typeface="+mn-ea"/>
                <a:cs typeface="+mn-cs"/>
              </a:rPr>
              <a:t>"There are various levels of training. If we are making a change in operating procedures (inaudible). If you look at some of the work instructions for the production people on the floor here is a new procedure and you’re going to do this. What we’ll have will be to have the supervisors and production manager train the people on here is how you do that."</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At one company, all the machine operators alternated two weeks at a time being the shop supervisor</a:t>
            </a:r>
          </a:p>
        </p:txBody>
      </p:sp>
      <p:sp>
        <p:nvSpPr>
          <p:cNvPr id="4" name="Slide Number Placeholder 3"/>
          <p:cNvSpPr>
            <a:spLocks noGrp="1"/>
          </p:cNvSpPr>
          <p:nvPr>
            <p:ph type="sldNum" sz="quarter" idx="5"/>
          </p:nvPr>
        </p:nvSpPr>
        <p:spPr/>
        <p:txBody>
          <a:bodyPr/>
          <a:lstStyle/>
          <a:p>
            <a:fld id="{90C91C77-BD77-46DD-975C-A10BFBCE05E6}" type="slidenum">
              <a:rPr lang="en-US" smtClean="0"/>
              <a:t>20</a:t>
            </a:fld>
            <a:endParaRPr lang="en-US"/>
          </a:p>
        </p:txBody>
      </p:sp>
    </p:spTree>
    <p:extLst>
      <p:ext uri="{BB962C8B-B14F-4D97-AF65-F5344CB8AC3E}">
        <p14:creationId xmlns:p14="http://schemas.microsoft.com/office/powerpoint/2010/main" val="2286597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Oscar - Process Engineer</a:t>
            </a:r>
          </a:p>
          <a:p>
            <a:r>
              <a:rPr lang="en-US" sz="1200" b="0" i="1" kern="1200" dirty="0">
                <a:solidFill>
                  <a:schemeClr val="tx1"/>
                </a:solidFill>
                <a:effectLst/>
                <a:latin typeface="+mn-lt"/>
                <a:ea typeface="+mn-ea"/>
                <a:cs typeface="+mn-cs"/>
              </a:rPr>
              <a:t>"How can we make this simpler?"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Oscar often receives specifications for new products from Emil. He defines the necessary processes to make the product. Occasionally, he and Emil make prototypes together.</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Trained and worked as a plumber for 12 years</a:t>
            </a:r>
          </a:p>
          <a:p>
            <a:r>
              <a:rPr lang="en-US" sz="1200" b="0" i="0" kern="1200" dirty="0">
                <a:solidFill>
                  <a:schemeClr val="tx1"/>
                </a:solidFill>
                <a:effectLst/>
                <a:latin typeface="+mn-lt"/>
                <a:ea typeface="+mn-ea"/>
                <a:cs typeface="+mn-cs"/>
              </a:rPr>
              <a:t>Later received an engineering degree</a:t>
            </a:r>
          </a:p>
          <a:p>
            <a:r>
              <a:rPr lang="en-US" sz="1200" b="0" i="0" kern="1200" dirty="0">
                <a:solidFill>
                  <a:schemeClr val="tx1"/>
                </a:solidFill>
                <a:effectLst/>
                <a:latin typeface="+mn-lt"/>
                <a:ea typeface="+mn-ea"/>
                <a:cs typeface="+mn-cs"/>
              </a:rPr>
              <a:t>42 years old</a:t>
            </a:r>
          </a:p>
          <a:p>
            <a:r>
              <a:rPr lang="en-US" sz="1200" b="0" i="0" kern="1200" dirty="0">
                <a:solidFill>
                  <a:schemeClr val="tx1"/>
                </a:solidFill>
                <a:effectLst/>
                <a:latin typeface="+mn-lt"/>
                <a:ea typeface="+mn-ea"/>
                <a:cs typeface="+mn-cs"/>
              </a:rPr>
              <a:t>10 </a:t>
            </a:r>
            <a:r>
              <a:rPr lang="en-US" sz="1200" b="0" i="0" kern="1200" dirty="0" err="1">
                <a:solidFill>
                  <a:schemeClr val="tx1"/>
                </a:solidFill>
                <a:effectLst/>
                <a:latin typeface="+mn-lt"/>
                <a:ea typeface="+mn-ea"/>
                <a:cs typeface="+mn-cs"/>
              </a:rPr>
              <a:t>years experience</a:t>
            </a:r>
            <a:r>
              <a:rPr lang="en-US" sz="1200" b="0" i="0" kern="1200" dirty="0">
                <a:solidFill>
                  <a:schemeClr val="tx1"/>
                </a:solidFill>
                <a:effectLst/>
                <a:latin typeface="+mn-lt"/>
                <a:ea typeface="+mn-ea"/>
                <a:cs typeface="+mn-cs"/>
              </a:rPr>
              <a:t> as process engineer</a:t>
            </a:r>
          </a:p>
          <a:p>
            <a:r>
              <a:rPr lang="en-US" sz="1200" b="0" i="0" kern="1200" dirty="0">
                <a:solidFill>
                  <a:schemeClr val="tx1"/>
                </a:solidFill>
                <a:effectLst/>
                <a:latin typeface="+mn-lt"/>
                <a:ea typeface="+mn-ea"/>
                <a:cs typeface="+mn-cs"/>
              </a:rPr>
              <a:t>Specific focus in either mechanical, electrical, or software</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He'll be listened to when buying an ERP system, but he is not considered a key decision maker</a:t>
            </a:r>
          </a:p>
          <a:p>
            <a:r>
              <a:rPr lang="en-US" sz="1200" b="0" i="0" kern="1200" dirty="0">
                <a:solidFill>
                  <a:schemeClr val="tx1"/>
                </a:solidFill>
                <a:effectLst/>
                <a:latin typeface="+mn-lt"/>
                <a:ea typeface="+mn-ea"/>
                <a:cs typeface="+mn-cs"/>
              </a:rPr>
              <a:t>There could be between 1-3 in the companies in MBS' market space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7:00amRead my emails</a:t>
            </a:r>
          </a:p>
          <a:p>
            <a:r>
              <a:rPr lang="en-US" sz="1200" b="0" i="0" kern="1200" dirty="0">
                <a:solidFill>
                  <a:schemeClr val="tx1"/>
                </a:solidFill>
                <a:effectLst/>
                <a:latin typeface="+mn-lt"/>
                <a:ea typeface="+mn-ea"/>
                <a:cs typeface="+mn-cs"/>
              </a:rPr>
              <a:t> See if the night crew had any problems with the machines or tools</a:t>
            </a:r>
          </a:p>
          <a:p>
            <a:r>
              <a:rPr lang="en-US" sz="1200" b="0" i="0" kern="1200" dirty="0">
                <a:solidFill>
                  <a:schemeClr val="tx1"/>
                </a:solidFill>
                <a:effectLst/>
                <a:latin typeface="+mn-lt"/>
                <a:ea typeface="+mn-ea"/>
                <a:cs typeface="+mn-cs"/>
              </a:rPr>
              <a:t>8:30amMeet with engineering, production, sales and purchasing to talk about new product</a:t>
            </a:r>
          </a:p>
          <a:p>
            <a:r>
              <a:rPr lang="en-US" sz="1200" b="0" i="0" kern="1200" dirty="0">
                <a:solidFill>
                  <a:schemeClr val="tx1"/>
                </a:solidFill>
                <a:effectLst/>
                <a:latin typeface="+mn-lt"/>
                <a:ea typeface="+mn-ea"/>
                <a:cs typeface="+mn-cs"/>
              </a:rPr>
              <a:t>9:30amGo over the product </a:t>
            </a:r>
            <a:r>
              <a:rPr lang="en-US" sz="1200" b="0" i="0" kern="1200" dirty="0" err="1">
                <a:solidFill>
                  <a:schemeClr val="tx1"/>
                </a:solidFill>
                <a:effectLst/>
                <a:latin typeface="+mn-lt"/>
                <a:ea typeface="+mn-ea"/>
                <a:cs typeface="+mn-cs"/>
              </a:rPr>
              <a:t>desinger's</a:t>
            </a:r>
            <a:r>
              <a:rPr lang="en-US" sz="1200" b="0" i="0" kern="1200" dirty="0">
                <a:solidFill>
                  <a:schemeClr val="tx1"/>
                </a:solidFill>
                <a:effectLst/>
                <a:latin typeface="+mn-lt"/>
                <a:ea typeface="+mn-ea"/>
                <a:cs typeface="+mn-cs"/>
              </a:rPr>
              <a:t> spec and start translating it to a process spec for production</a:t>
            </a:r>
          </a:p>
          <a:p>
            <a:r>
              <a:rPr lang="en-US" sz="1200" b="0" i="0" kern="1200" dirty="0">
                <a:solidFill>
                  <a:schemeClr val="tx1"/>
                </a:solidFill>
                <a:effectLst/>
                <a:latin typeface="+mn-lt"/>
                <a:ea typeface="+mn-ea"/>
                <a:cs typeface="+mn-cs"/>
              </a:rPr>
              <a:t>11:00amHave a chat with the production manager and planner (Tony and Eduardo) about the process spec</a:t>
            </a:r>
          </a:p>
          <a:p>
            <a:r>
              <a:rPr lang="en-US" sz="1200" b="0" i="0" kern="1200" dirty="0">
                <a:solidFill>
                  <a:schemeClr val="tx1"/>
                </a:solidFill>
                <a:effectLst/>
                <a:latin typeface="+mn-lt"/>
                <a:ea typeface="+mn-ea"/>
                <a:cs typeface="+mn-cs"/>
              </a:rPr>
              <a:t>12:00amLunch and thumb through a production machinery catalog</a:t>
            </a:r>
          </a:p>
          <a:p>
            <a:r>
              <a:rPr lang="en-US" sz="1200" b="0" i="0" kern="1200" dirty="0">
                <a:solidFill>
                  <a:schemeClr val="tx1"/>
                </a:solidFill>
                <a:effectLst/>
                <a:latin typeface="+mn-lt"/>
                <a:ea typeface="+mn-ea"/>
                <a:cs typeface="+mn-cs"/>
              </a:rPr>
              <a:t>12:30pmObserve what's going on in production</a:t>
            </a:r>
          </a:p>
          <a:p>
            <a:r>
              <a:rPr lang="en-US" sz="1200" b="0" i="0" kern="1200" dirty="0">
                <a:solidFill>
                  <a:schemeClr val="tx1"/>
                </a:solidFill>
                <a:effectLst/>
                <a:latin typeface="+mn-lt"/>
                <a:ea typeface="+mn-ea"/>
                <a:cs typeface="+mn-cs"/>
              </a:rPr>
              <a:t> Continue working on designing a tool</a:t>
            </a:r>
          </a:p>
          <a:p>
            <a:r>
              <a:rPr lang="en-US" sz="1200" b="0" i="0" kern="1200" dirty="0">
                <a:solidFill>
                  <a:schemeClr val="tx1"/>
                </a:solidFill>
                <a:effectLst/>
                <a:latin typeface="+mn-lt"/>
                <a:ea typeface="+mn-ea"/>
                <a:cs typeface="+mn-cs"/>
              </a:rPr>
              <a:t>1:30pmMeet with shop floor supervisor and some of the machine operators to discuss a new process</a:t>
            </a:r>
          </a:p>
          <a:p>
            <a:r>
              <a:rPr lang="en-US" sz="1200" b="0" i="0" kern="1200" dirty="0">
                <a:solidFill>
                  <a:schemeClr val="tx1"/>
                </a:solidFill>
                <a:effectLst/>
                <a:latin typeface="+mn-lt"/>
                <a:ea typeface="+mn-ea"/>
                <a:cs typeface="+mn-cs"/>
              </a:rPr>
              <a:t>3:00pmTalk with Ricardo in QC about a defective item that they've been producing</a:t>
            </a:r>
          </a:p>
          <a:p>
            <a:r>
              <a:rPr lang="en-US" sz="1200" b="0" i="0" kern="1200" dirty="0">
                <a:solidFill>
                  <a:schemeClr val="tx1"/>
                </a:solidFill>
                <a:effectLst/>
                <a:latin typeface="+mn-lt"/>
                <a:ea typeface="+mn-ea"/>
                <a:cs typeface="+mn-cs"/>
              </a:rPr>
              <a:t>4:00pmWrite and update ISO guidelines</a:t>
            </a:r>
          </a:p>
          <a:p>
            <a:r>
              <a:rPr lang="en-US" sz="1200" b="0" i="0" kern="1200" dirty="0">
                <a:solidFill>
                  <a:schemeClr val="tx1"/>
                </a:solidFill>
                <a:effectLst/>
                <a:latin typeface="+mn-lt"/>
                <a:ea typeface="+mn-ea"/>
                <a:cs typeface="+mn-cs"/>
              </a:rPr>
              <a:t>5:00pmGo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Relationships</a:t>
            </a:r>
          </a:p>
          <a:p>
            <a:r>
              <a:rPr lang="en-US" sz="1200" b="0" i="0" kern="1200" dirty="0">
                <a:solidFill>
                  <a:schemeClr val="tx1"/>
                </a:solidFill>
                <a:effectLst/>
                <a:latin typeface="+mn-lt"/>
                <a:ea typeface="+mn-ea"/>
                <a:cs typeface="+mn-cs"/>
              </a:rPr>
              <a:t>I receive specifications from Emil and determine the processes and tools needed for Tony’s production</a:t>
            </a:r>
          </a:p>
          <a:p>
            <a:r>
              <a:rPr lang="en-US" sz="1200" b="0" i="0" kern="1200" dirty="0">
                <a:solidFill>
                  <a:schemeClr val="tx1"/>
                </a:solidFill>
                <a:effectLst/>
                <a:latin typeface="+mn-lt"/>
                <a:ea typeface="+mn-ea"/>
                <a:cs typeface="+mn-cs"/>
              </a:rPr>
              <a:t>I work together with Emil to make prototypes</a:t>
            </a:r>
          </a:p>
          <a:p>
            <a:r>
              <a:rPr lang="en-US" sz="1200" b="0" i="0" kern="1200" dirty="0">
                <a:solidFill>
                  <a:schemeClr val="tx1"/>
                </a:solidFill>
                <a:effectLst/>
                <a:latin typeface="+mn-lt"/>
                <a:ea typeface="+mn-ea"/>
                <a:cs typeface="+mn-cs"/>
              </a:rPr>
              <a:t>I work closely with QC to determine the best processes to ensure the highest quality</a:t>
            </a:r>
          </a:p>
          <a:p>
            <a:r>
              <a:rPr lang="en-US" sz="1200" b="0" i="0" kern="1200" dirty="0">
                <a:solidFill>
                  <a:schemeClr val="tx1"/>
                </a:solidFill>
                <a:effectLst/>
                <a:latin typeface="+mn-lt"/>
                <a:ea typeface="+mn-ea"/>
                <a:cs typeface="+mn-cs"/>
              </a:rPr>
              <a:t>I observe our machine operators to figure out where we can make improvements to our processes</a:t>
            </a:r>
          </a:p>
          <a:p>
            <a:r>
              <a:rPr lang="en-US" sz="1200" b="0" i="0" kern="1200" dirty="0">
                <a:solidFill>
                  <a:schemeClr val="tx1"/>
                </a:solidFill>
                <a:effectLst/>
                <a:latin typeface="+mn-lt"/>
                <a:ea typeface="+mn-ea"/>
                <a:cs typeface="+mn-cs"/>
              </a:rPr>
              <a:t>I train the shop floor supervisor and/or machine operators in our production processes, such as, our ISO requirement of always printing out production orders</a:t>
            </a:r>
          </a:p>
          <a:p>
            <a:r>
              <a:rPr lang="en-US" sz="1200" b="0" i="0" kern="1200" dirty="0">
                <a:solidFill>
                  <a:schemeClr val="tx1"/>
                </a:solidFill>
                <a:effectLst/>
                <a:latin typeface="+mn-lt"/>
                <a:ea typeface="+mn-ea"/>
                <a:cs typeface="+mn-cs"/>
              </a:rPr>
              <a:t>Span of control</a:t>
            </a:r>
          </a:p>
          <a:p>
            <a:r>
              <a:rPr lang="en-US" sz="1200" b="0" i="0" kern="1200" dirty="0">
                <a:solidFill>
                  <a:schemeClr val="tx1"/>
                </a:solidFill>
                <a:effectLst/>
                <a:latin typeface="+mn-lt"/>
                <a:ea typeface="+mn-ea"/>
                <a:cs typeface="+mn-cs"/>
              </a:rPr>
              <a:t>As owner of the production foundation, he decides which machines and tools should be used</a:t>
            </a:r>
          </a:p>
          <a:p>
            <a:r>
              <a:rPr lang="en-US" sz="1200" b="0" i="0" kern="1200" dirty="0">
                <a:solidFill>
                  <a:schemeClr val="tx1"/>
                </a:solidFill>
                <a:effectLst/>
                <a:latin typeface="+mn-lt"/>
                <a:ea typeface="+mn-ea"/>
                <a:cs typeface="+mn-cs"/>
              </a:rPr>
              <a:t>He needs to be there when production is running, so no flexing</a:t>
            </a:r>
          </a:p>
          <a:p>
            <a:r>
              <a:rPr lang="en-US" sz="1200" b="0" i="0" kern="1200" dirty="0">
                <a:solidFill>
                  <a:schemeClr val="tx1"/>
                </a:solidFill>
                <a:effectLst/>
                <a:latin typeface="+mn-lt"/>
                <a:ea typeface="+mn-ea"/>
                <a:cs typeface="+mn-cs"/>
              </a:rPr>
              <a:t>He makes investment requests to management</a:t>
            </a:r>
          </a:p>
          <a:p>
            <a:r>
              <a:rPr lang="en-US" sz="1200" b="0" i="0" kern="1200" dirty="0">
                <a:solidFill>
                  <a:schemeClr val="tx1"/>
                </a:solidFill>
                <a:effectLst/>
                <a:latin typeface="+mn-lt"/>
                <a:ea typeface="+mn-ea"/>
                <a:cs typeface="+mn-cs"/>
              </a:rPr>
              <a:t>He can stop a machine for preventive maintenance purposes</a:t>
            </a:r>
          </a:p>
          <a:p>
            <a:r>
              <a:rPr lang="en-US" sz="1200" b="0" i="0" kern="1200" dirty="0">
                <a:solidFill>
                  <a:schemeClr val="tx1"/>
                </a:solidFill>
                <a:effectLst/>
                <a:latin typeface="+mn-lt"/>
                <a:ea typeface="+mn-ea"/>
                <a:cs typeface="+mn-cs"/>
              </a:rPr>
              <a:t>He can refuse a component if he thinks that it can't be used in a production process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Oscar knows a great deal about operational level business processes</a:t>
            </a:r>
          </a:p>
          <a:p>
            <a:r>
              <a:rPr lang="en-US" sz="1200" b="0" i="0" kern="1200" dirty="0">
                <a:solidFill>
                  <a:schemeClr val="tx1"/>
                </a:solidFill>
                <a:effectLst/>
                <a:latin typeface="+mn-lt"/>
                <a:ea typeface="+mn-ea"/>
                <a:cs typeface="+mn-cs"/>
              </a:rPr>
              <a:t>He'll take a lot of data out of the ERP system with regards to process efficiency</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Device history record (to track any process, procedural, or product changes)</a:t>
            </a:r>
          </a:p>
          <a:p>
            <a:r>
              <a:rPr lang="en-US" sz="1200" b="0" i="0" kern="1200" dirty="0">
                <a:solidFill>
                  <a:schemeClr val="tx1"/>
                </a:solidFill>
                <a:effectLst/>
                <a:latin typeface="+mn-lt"/>
                <a:ea typeface="+mn-ea"/>
                <a:cs typeface="+mn-cs"/>
              </a:rPr>
              <a:t>ISO guidelines</a:t>
            </a:r>
          </a:p>
          <a:p>
            <a:r>
              <a:rPr lang="en-US" sz="1200" b="0" i="0" kern="1200" dirty="0">
                <a:solidFill>
                  <a:schemeClr val="tx1"/>
                </a:solidFill>
                <a:effectLst/>
                <a:latin typeface="+mn-lt"/>
                <a:ea typeface="+mn-ea"/>
                <a:cs typeface="+mn-cs"/>
              </a:rPr>
              <a:t>Process description posters</a:t>
            </a:r>
          </a:p>
          <a:p>
            <a:r>
              <a:rPr lang="en-US" sz="1200" b="0" i="0" kern="1200" dirty="0">
                <a:solidFill>
                  <a:schemeClr val="tx1"/>
                </a:solidFill>
                <a:effectLst/>
                <a:latin typeface="+mn-lt"/>
                <a:ea typeface="+mn-ea"/>
                <a:cs typeface="+mn-cs"/>
              </a:rPr>
              <a:t>CAD software</a:t>
            </a:r>
          </a:p>
          <a:p>
            <a:r>
              <a:rPr lang="en-US" sz="1200" b="0" i="0" kern="1200" dirty="0">
                <a:solidFill>
                  <a:schemeClr val="tx1"/>
                </a:solidFill>
                <a:effectLst/>
                <a:latin typeface="+mn-lt"/>
                <a:ea typeface="+mn-ea"/>
                <a:cs typeface="+mn-cs"/>
              </a:rPr>
              <a:t>Engineering change management software</a:t>
            </a:r>
          </a:p>
          <a:p>
            <a:r>
              <a:rPr lang="en-US" sz="1200" b="0" i="0" kern="1200" dirty="0">
                <a:solidFill>
                  <a:schemeClr val="tx1"/>
                </a:solidFill>
                <a:effectLst/>
                <a:latin typeface="+mn-lt"/>
                <a:ea typeface="+mn-ea"/>
                <a:cs typeface="+mn-cs"/>
              </a:rPr>
              <a:t>GIZA Facet software</a:t>
            </a:r>
          </a:p>
          <a:p>
            <a:r>
              <a:rPr lang="en-US" sz="1200" b="0" i="0" kern="1200" dirty="0">
                <a:solidFill>
                  <a:schemeClr val="tx1"/>
                </a:solidFill>
                <a:effectLst/>
                <a:latin typeface="+mn-lt"/>
                <a:ea typeface="+mn-ea"/>
                <a:cs typeface="+mn-cs"/>
              </a:rPr>
              <a:t>Access tracking/reporting</a:t>
            </a:r>
          </a:p>
          <a:p>
            <a:r>
              <a:rPr lang="en-US" sz="1200" b="0" i="0" kern="1200" dirty="0">
                <a:solidFill>
                  <a:schemeClr val="tx1"/>
                </a:solidFill>
                <a:effectLst/>
                <a:latin typeface="+mn-lt"/>
                <a:ea typeface="+mn-ea"/>
                <a:cs typeface="+mn-cs"/>
              </a:rPr>
              <a:t>spreadsheet</a:t>
            </a:r>
          </a:p>
          <a:p>
            <a:r>
              <a:rPr lang="en-US" sz="1200" b="0" i="0" kern="1200" dirty="0">
                <a:solidFill>
                  <a:schemeClr val="tx1"/>
                </a:solidFill>
                <a:effectLst/>
                <a:latin typeface="+mn-lt"/>
                <a:ea typeface="+mn-ea"/>
                <a:cs typeface="+mn-cs"/>
              </a:rPr>
              <a:t>Visual Basic to customize pages</a:t>
            </a:r>
          </a:p>
          <a:p>
            <a:r>
              <a:rPr lang="en-US" sz="1200" b="0" i="0" kern="1200" dirty="0">
                <a:solidFill>
                  <a:schemeClr val="tx1"/>
                </a:solidFill>
                <a:effectLst/>
                <a:latin typeface="+mn-lt"/>
                <a:ea typeface="+mn-ea"/>
                <a:cs typeface="+mn-cs"/>
              </a:rPr>
              <a:t>Modified Crystal reports</a:t>
            </a:r>
          </a:p>
          <a:p>
            <a:r>
              <a:rPr lang="en-US" sz="1200" b="0" i="0" kern="1200" dirty="0">
                <a:solidFill>
                  <a:schemeClr val="tx1"/>
                </a:solidFill>
                <a:effectLst/>
                <a:latin typeface="+mn-lt"/>
                <a:ea typeface="+mn-ea"/>
                <a:cs typeface="+mn-cs"/>
              </a:rPr>
              <a:t>Technology Attitudes</a:t>
            </a:r>
          </a:p>
          <a:p>
            <a:r>
              <a:rPr lang="en-US" sz="1200" b="0" i="0" kern="1200" dirty="0">
                <a:solidFill>
                  <a:schemeClr val="tx1"/>
                </a:solidFill>
                <a:effectLst/>
                <a:latin typeface="+mn-lt"/>
                <a:ea typeface="+mn-ea"/>
                <a:cs typeface="+mn-cs"/>
              </a:rPr>
              <a:t>He is a practiced user of a computer and maintains descriptive process data in the ERP system.</a:t>
            </a:r>
          </a:p>
          <a:p>
            <a:r>
              <a:rPr lang="en-US" sz="1200" b="0" i="0" kern="1200" dirty="0">
                <a:solidFill>
                  <a:schemeClr val="tx1"/>
                </a:solidFill>
                <a:effectLst/>
                <a:latin typeface="+mn-lt"/>
                <a:ea typeface="+mn-ea"/>
                <a:cs typeface="+mn-cs"/>
              </a:rPr>
              <a:t>He also takes great interest in using computers integrated to production and/or testing equipment. The purpose will be controlling the equipment and/or data collection.</a:t>
            </a:r>
          </a:p>
          <a:p>
            <a:r>
              <a:rPr lang="en-US" sz="1200" b="0" i="0" kern="1200" dirty="0">
                <a:solidFill>
                  <a:schemeClr val="tx1"/>
                </a:solidFill>
                <a:effectLst/>
                <a:latin typeface="+mn-lt"/>
                <a:ea typeface="+mn-ea"/>
                <a:cs typeface="+mn-cs"/>
              </a:rPr>
              <a:t>He will be the one writing CNC programs etc.</a:t>
            </a:r>
          </a:p>
          <a:p>
            <a:r>
              <a:rPr lang="en-US" sz="1200" b="0" i="0" kern="1200" dirty="0">
                <a:solidFill>
                  <a:schemeClr val="tx1"/>
                </a:solidFill>
                <a:effectLst/>
                <a:latin typeface="+mn-lt"/>
                <a:ea typeface="+mn-ea"/>
                <a:cs typeface="+mn-cs"/>
              </a:rPr>
              <a:t>He might be a bit of a pain in the neck for the IT department; on technical matters he will probably know more than they do.</a:t>
            </a:r>
          </a:p>
          <a:p>
            <a:r>
              <a:rPr lang="en-US" sz="1200" b="0" i="0" kern="1200" dirty="0">
                <a:solidFill>
                  <a:schemeClr val="tx1"/>
                </a:solidFill>
                <a:effectLst/>
                <a:latin typeface="+mn-lt"/>
                <a:ea typeface="+mn-ea"/>
                <a:cs typeface="+mn-cs"/>
              </a:rPr>
              <a:t>Learning strategies</a:t>
            </a:r>
          </a:p>
          <a:p>
            <a:r>
              <a:rPr lang="en-US" sz="1200" b="0" i="0" kern="1200" dirty="0">
                <a:solidFill>
                  <a:schemeClr val="tx1"/>
                </a:solidFill>
                <a:effectLst/>
                <a:latin typeface="+mn-lt"/>
                <a:ea typeface="+mn-ea"/>
                <a:cs typeface="+mn-cs"/>
              </a:rPr>
              <a:t>Oscar has an engineering degree</a:t>
            </a:r>
          </a:p>
          <a:p>
            <a:r>
              <a:rPr lang="en-US" sz="1200" b="0" i="0" kern="1200" dirty="0">
                <a:solidFill>
                  <a:schemeClr val="tx1"/>
                </a:solidFill>
                <a:effectLst/>
                <a:latin typeface="+mn-lt"/>
                <a:ea typeface="+mn-ea"/>
                <a:cs typeface="+mn-cs"/>
              </a:rPr>
              <a:t>As he is provides input in the selection of a new or an upgrade of an existing ERP solution, Oscar receives training </a:t>
            </a:r>
            <a:r>
              <a:rPr lang="en-US" sz="1200" b="0" i="0" kern="1200" dirty="0" err="1">
                <a:solidFill>
                  <a:schemeClr val="tx1"/>
                </a:solidFill>
                <a:effectLst/>
                <a:latin typeface="+mn-lt"/>
                <a:ea typeface="+mn-ea"/>
                <a:cs typeface="+mn-cs"/>
              </a:rPr>
              <a:t>fom</a:t>
            </a:r>
            <a:r>
              <a:rPr lang="en-US" sz="1200" b="0" i="0" kern="1200" dirty="0">
                <a:solidFill>
                  <a:schemeClr val="tx1"/>
                </a:solidFill>
                <a:effectLst/>
                <a:latin typeface="+mn-lt"/>
                <a:ea typeface="+mn-ea"/>
                <a:cs typeface="+mn-cs"/>
              </a:rPr>
              <a:t> the partner.</a:t>
            </a:r>
          </a:p>
          <a:p>
            <a:r>
              <a:rPr lang="en-US" sz="1200" b="0" i="0" kern="1200" dirty="0">
                <a:solidFill>
                  <a:schemeClr val="tx1"/>
                </a:solidFill>
                <a:effectLst/>
                <a:latin typeface="+mn-lt"/>
                <a:ea typeface="+mn-ea"/>
                <a:cs typeface="+mn-cs"/>
              </a:rPr>
              <a:t>Receives ISO training</a:t>
            </a:r>
          </a:p>
          <a:p>
            <a:r>
              <a:rPr lang="en-US" sz="1200" b="0" i="0" kern="1200" dirty="0">
                <a:solidFill>
                  <a:schemeClr val="tx1"/>
                </a:solidFill>
                <a:effectLst/>
                <a:latin typeface="+mn-lt"/>
                <a:ea typeface="+mn-ea"/>
                <a:cs typeface="+mn-cs"/>
              </a:rPr>
              <a:t>He keeps up to date on production strategies</a:t>
            </a:r>
          </a:p>
          <a:p>
            <a:r>
              <a:rPr lang="en-US" sz="1200" b="0" i="0" kern="1200" dirty="0">
                <a:solidFill>
                  <a:schemeClr val="tx1"/>
                </a:solidFill>
                <a:effectLst/>
                <a:latin typeface="+mn-lt"/>
                <a:ea typeface="+mn-ea"/>
                <a:cs typeface="+mn-cs"/>
              </a:rPr>
              <a:t>He might be a member of a professional group with regards to machinery or a tool</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I'm Oscar. If you want to understand my "pain", as they like to say, just think of the word "changes". It may be difficult to make a customer happy during the design phase of a new product but I really love the challenge of producing something new. Lots of coordination - you have to make everybody happy. Everyone has a set of needs - the customers, the CEO, marketing, sales, production, and quality control - the worst is quality control.</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Everybody wants input into the product or else they want to avoid any problems a new product might introduce. But that's the dynamic aspect of the work I love. The down side of the job is changes. Change is my middle name. I live with them day in and day out. It seems I'm familiar with change in all its forms. The customer wants to see product changes that meets their needs - only sometimes they don't think of it until we're halfway through a prototype. My sales department may want changes because the eventual pricing may not give them the profit margin they're looking for. Production comes to me and says they don't have the equipment or the materials we need so we have to change the actual machinery. The machinery won't produce product with a particular kind of material - we have to change something. The designers of the prototypes come to me with changes just when we're about to start production. And then quality assurance starts to pick up the splits and fractures or something doesn't hold up and we start from scratch.</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My idea of a break is working on tooling the plant machinery. It can be fun to go on shopping expeditions - gives you a new sense of what's out there and how you might help the production manager increase their throughput. You want to make my life miserable? Make changes. Happens every day.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Closed office with drawings, catalogs, and spare parts</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Maintain the integrity of the product throughout production</a:t>
            </a:r>
          </a:p>
          <a:p>
            <a:r>
              <a:rPr lang="en-US" sz="1200" b="0" i="0" kern="1200" dirty="0">
                <a:solidFill>
                  <a:schemeClr val="tx1"/>
                </a:solidFill>
                <a:effectLst/>
                <a:latin typeface="+mn-lt"/>
                <a:ea typeface="+mn-ea"/>
                <a:cs typeface="+mn-cs"/>
              </a:rPr>
              <a:t>Keep various departments "well-oiled" and working together</a:t>
            </a:r>
          </a:p>
          <a:p>
            <a:r>
              <a:rPr lang="en-US" sz="1200" b="0" i="0" kern="1200" dirty="0">
                <a:solidFill>
                  <a:schemeClr val="tx1"/>
                </a:solidFill>
                <a:effectLst/>
                <a:latin typeface="+mn-lt"/>
                <a:ea typeface="+mn-ea"/>
                <a:cs typeface="+mn-cs"/>
              </a:rPr>
              <a:t>Lay out efficient processes</a:t>
            </a:r>
          </a:p>
          <a:p>
            <a:r>
              <a:rPr lang="en-US" sz="1200" b="0" i="0" kern="1200" dirty="0">
                <a:solidFill>
                  <a:schemeClr val="tx1"/>
                </a:solidFill>
                <a:effectLst/>
                <a:latin typeface="+mn-lt"/>
                <a:ea typeface="+mn-ea"/>
                <a:cs typeface="+mn-cs"/>
              </a:rPr>
              <a:t>Ensure effective preventive maintenance</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Planner</a:t>
            </a:r>
          </a:p>
          <a:p>
            <a:r>
              <a:rPr lang="en-US" sz="1200" b="0" i="0" kern="1200" dirty="0">
                <a:solidFill>
                  <a:schemeClr val="tx1"/>
                </a:solidFill>
                <a:effectLst/>
                <a:latin typeface="+mn-lt"/>
                <a:ea typeface="+mn-ea"/>
                <a:cs typeface="+mn-cs"/>
              </a:rPr>
              <a:t>Sentinel</a:t>
            </a:r>
          </a:p>
          <a:p>
            <a:r>
              <a:rPr lang="en-US" sz="1200" b="0" i="0" kern="1200" dirty="0">
                <a:solidFill>
                  <a:schemeClr val="tx1"/>
                </a:solidFill>
                <a:effectLst/>
                <a:latin typeface="+mn-lt"/>
                <a:ea typeface="+mn-ea"/>
                <a:cs typeface="+mn-cs"/>
              </a:rPr>
              <a:t>Adapter</a:t>
            </a:r>
          </a:p>
          <a:p>
            <a:r>
              <a:rPr lang="en-US" sz="1200" b="0" i="0" kern="1200" dirty="0">
                <a:solidFill>
                  <a:schemeClr val="tx1"/>
                </a:solidFill>
                <a:effectLst/>
                <a:latin typeface="+mn-lt"/>
                <a:ea typeface="+mn-ea"/>
                <a:cs typeface="+mn-cs"/>
              </a:rPr>
              <a:t>Efficiency Expert</a:t>
            </a:r>
          </a:p>
          <a:p>
            <a:r>
              <a:rPr lang="en-US" sz="1200" b="0" i="0" kern="1200" dirty="0">
                <a:solidFill>
                  <a:schemeClr val="tx1"/>
                </a:solidFill>
                <a:effectLst/>
                <a:latin typeface="+mn-lt"/>
                <a:ea typeface="+mn-ea"/>
                <a:cs typeface="+mn-cs"/>
              </a:rPr>
              <a:t>Document Generator</a:t>
            </a:r>
          </a:p>
          <a:p>
            <a:r>
              <a:rPr lang="en-US" sz="1200" b="0" i="0" kern="1200" dirty="0">
                <a:solidFill>
                  <a:schemeClr val="tx1"/>
                </a:solidFill>
                <a:effectLst/>
                <a:latin typeface="+mn-lt"/>
                <a:ea typeface="+mn-ea"/>
                <a:cs typeface="+mn-cs"/>
              </a:rPr>
              <a:t>Cost-controller</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Monitor</a:t>
            </a:r>
          </a:p>
          <a:p>
            <a:r>
              <a:rPr lang="en-US" sz="1200" b="0" i="0" kern="1200" dirty="0">
                <a:solidFill>
                  <a:schemeClr val="tx1"/>
                </a:solidFill>
                <a:effectLst/>
                <a:latin typeface="+mn-lt"/>
                <a:ea typeface="+mn-ea"/>
                <a:cs typeface="+mn-cs"/>
              </a:rPr>
              <a:t>Resolution-seeker</a:t>
            </a:r>
          </a:p>
          <a:p>
            <a:r>
              <a:rPr lang="en-US" sz="1200" b="0" i="0" kern="1200" dirty="0">
                <a:solidFill>
                  <a:schemeClr val="tx1"/>
                </a:solidFill>
                <a:effectLst/>
                <a:latin typeface="+mn-lt"/>
                <a:ea typeface="+mn-ea"/>
                <a:cs typeface="+mn-cs"/>
              </a:rPr>
              <a:t>Reports-reviewer</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Designs, builds and maintains production tools</a:t>
            </a:r>
          </a:p>
          <a:p>
            <a:r>
              <a:rPr lang="en-US" sz="1200" b="0" i="0" kern="1200" dirty="0">
                <a:solidFill>
                  <a:schemeClr val="tx1"/>
                </a:solidFill>
                <a:effectLst/>
                <a:latin typeface="+mn-lt"/>
                <a:ea typeface="+mn-ea"/>
                <a:cs typeface="+mn-cs"/>
              </a:rPr>
              <a:t>Analyzes the costs and benefits of new machinery</a:t>
            </a:r>
          </a:p>
          <a:p>
            <a:r>
              <a:rPr lang="en-US" sz="1200" b="0" i="0" kern="1200" dirty="0">
                <a:solidFill>
                  <a:schemeClr val="tx1"/>
                </a:solidFill>
                <a:effectLst/>
                <a:latin typeface="+mn-lt"/>
                <a:ea typeface="+mn-ea"/>
                <a:cs typeface="+mn-cs"/>
              </a:rPr>
              <a:t>Translates product specs from product design to process specs for production</a:t>
            </a:r>
          </a:p>
          <a:p>
            <a:r>
              <a:rPr lang="en-US" sz="1200" b="0" i="0" kern="1200" dirty="0">
                <a:solidFill>
                  <a:schemeClr val="tx1"/>
                </a:solidFill>
                <a:effectLst/>
                <a:latin typeface="+mn-lt"/>
                <a:ea typeface="+mn-ea"/>
                <a:cs typeface="+mn-cs"/>
              </a:rPr>
              <a:t>Defines and documents the business processes for engineering a job</a:t>
            </a:r>
          </a:p>
          <a:p>
            <a:r>
              <a:rPr lang="en-US" sz="1200" b="0" i="0" kern="1200" dirty="0">
                <a:solidFill>
                  <a:schemeClr val="tx1"/>
                </a:solidFill>
                <a:effectLst/>
                <a:latin typeface="+mn-lt"/>
                <a:ea typeface="+mn-ea"/>
                <a:cs typeface="+mn-cs"/>
              </a:rPr>
              <a:t>Works together with product designer to make prototypes</a:t>
            </a:r>
          </a:p>
          <a:p>
            <a:r>
              <a:rPr lang="en-US" sz="1200" b="0" i="0" kern="1200" dirty="0">
                <a:solidFill>
                  <a:schemeClr val="tx1"/>
                </a:solidFill>
                <a:effectLst/>
                <a:latin typeface="+mn-lt"/>
                <a:ea typeface="+mn-ea"/>
                <a:cs typeface="+mn-cs"/>
              </a:rPr>
              <a:t>Educates about new processes as machine operators want to find out how to do things better</a:t>
            </a:r>
          </a:p>
          <a:p>
            <a:r>
              <a:rPr lang="en-US" sz="1200" b="0" i="0" kern="1200" dirty="0">
                <a:solidFill>
                  <a:schemeClr val="tx1"/>
                </a:solidFill>
                <a:effectLst/>
                <a:latin typeface="+mn-lt"/>
                <a:ea typeface="+mn-ea"/>
                <a:cs typeface="+mn-cs"/>
              </a:rPr>
              <a:t>Serves as technical project leader</a:t>
            </a:r>
          </a:p>
          <a:p>
            <a:r>
              <a:rPr lang="en-US" sz="1200" b="0" i="0" kern="1200" dirty="0">
                <a:solidFill>
                  <a:schemeClr val="tx1"/>
                </a:solidFill>
                <a:effectLst/>
                <a:latin typeface="+mn-lt"/>
                <a:ea typeface="+mn-ea"/>
                <a:cs typeface="+mn-cs"/>
              </a:rPr>
              <a:t>Sets the rules for who is involved in the process and when</a:t>
            </a:r>
          </a:p>
          <a:p>
            <a:r>
              <a:rPr lang="en-US" sz="1200" b="0" i="0" kern="1200" dirty="0">
                <a:solidFill>
                  <a:schemeClr val="tx1"/>
                </a:solidFill>
                <a:effectLst/>
                <a:latin typeface="+mn-lt"/>
                <a:ea typeface="+mn-ea"/>
                <a:cs typeface="+mn-cs"/>
              </a:rPr>
              <a:t>Works in a particular product center, may be one of many</a:t>
            </a:r>
          </a:p>
          <a:p>
            <a:r>
              <a:rPr lang="en-US" sz="1200" b="0" i="0" kern="1200" dirty="0">
                <a:solidFill>
                  <a:schemeClr val="tx1"/>
                </a:solidFill>
                <a:effectLst/>
                <a:latin typeface="+mn-lt"/>
                <a:ea typeface="+mn-ea"/>
                <a:cs typeface="+mn-cs"/>
              </a:rPr>
              <a:t>Oscar uses quite </a:t>
            </a:r>
            <a:r>
              <a:rPr lang="en-US" sz="1200" b="0" i="0" kern="1200" dirty="0" err="1">
                <a:solidFill>
                  <a:schemeClr val="tx1"/>
                </a:solidFill>
                <a:effectLst/>
                <a:latin typeface="+mn-lt"/>
                <a:ea typeface="+mn-ea"/>
                <a:cs typeface="+mn-cs"/>
              </a:rPr>
              <a:t>alot</a:t>
            </a:r>
            <a:r>
              <a:rPr lang="en-US" sz="1200" b="0" i="0" kern="1200" dirty="0">
                <a:solidFill>
                  <a:schemeClr val="tx1"/>
                </a:solidFill>
                <a:effectLst/>
                <a:latin typeface="+mn-lt"/>
                <a:ea typeface="+mn-ea"/>
                <a:cs typeface="+mn-cs"/>
              </a:rPr>
              <a:t> of time on designing fixtures for assembly and other tools for production and testing dependent of the type of industry.</a:t>
            </a:r>
          </a:p>
          <a:p>
            <a:r>
              <a:rPr lang="en-US" sz="1200" b="0" i="0" kern="1200" dirty="0">
                <a:solidFill>
                  <a:schemeClr val="tx1"/>
                </a:solidFill>
                <a:effectLst/>
                <a:latin typeface="+mn-lt"/>
                <a:ea typeface="+mn-ea"/>
                <a:cs typeface="+mn-cs"/>
              </a:rPr>
              <a:t>Less frequently he also works on plant layout.</a:t>
            </a:r>
          </a:p>
          <a:p>
            <a:r>
              <a:rPr lang="en-US" sz="1200" b="0" i="0" kern="1200" dirty="0">
                <a:solidFill>
                  <a:schemeClr val="tx1"/>
                </a:solidFill>
                <a:effectLst/>
                <a:latin typeface="+mn-lt"/>
                <a:ea typeface="+mn-ea"/>
                <a:cs typeface="+mn-cs"/>
              </a:rPr>
              <a:t>Re-engineers components that fail</a:t>
            </a:r>
          </a:p>
          <a:p>
            <a:r>
              <a:rPr lang="en-US" sz="1200" b="0" i="0" kern="1200" dirty="0">
                <a:solidFill>
                  <a:schemeClr val="tx1"/>
                </a:solidFill>
                <a:effectLst/>
                <a:latin typeface="+mn-lt"/>
                <a:ea typeface="+mn-ea"/>
                <a:cs typeface="+mn-cs"/>
              </a:rPr>
              <a:t>Writes his own documentation</a:t>
            </a:r>
          </a:p>
          <a:p>
            <a:r>
              <a:rPr lang="en-US" sz="1200" b="0" i="0" kern="1200" dirty="0">
                <a:solidFill>
                  <a:schemeClr val="tx1"/>
                </a:solidFill>
                <a:effectLst/>
                <a:latin typeface="+mn-lt"/>
                <a:ea typeface="+mn-ea"/>
                <a:cs typeface="+mn-cs"/>
              </a:rPr>
              <a:t>Uses Agile (an engineering change management tool) as his primary tool</a:t>
            </a:r>
          </a:p>
          <a:p>
            <a:r>
              <a:rPr lang="en-US" sz="1200" b="0" i="0" kern="1200" dirty="0">
                <a:solidFill>
                  <a:schemeClr val="tx1"/>
                </a:solidFill>
                <a:effectLst/>
                <a:latin typeface="+mn-lt"/>
                <a:ea typeface="+mn-ea"/>
                <a:cs typeface="+mn-cs"/>
              </a:rPr>
              <a:t>Sends process docs out for approval and sign off from team</a:t>
            </a:r>
          </a:p>
          <a:p>
            <a:r>
              <a:rPr lang="en-US" sz="1200" b="0" i="0" kern="1200" dirty="0">
                <a:solidFill>
                  <a:schemeClr val="tx1"/>
                </a:solidFill>
                <a:effectLst/>
                <a:latin typeface="+mn-lt"/>
                <a:ea typeface="+mn-ea"/>
                <a:cs typeface="+mn-cs"/>
              </a:rPr>
              <a:t>Makes modifications to new design depending upon stakeholder input</a:t>
            </a:r>
          </a:p>
          <a:p>
            <a:r>
              <a:rPr lang="en-US" sz="1200" b="0" i="0" kern="1200" dirty="0">
                <a:solidFill>
                  <a:schemeClr val="tx1"/>
                </a:solidFill>
                <a:effectLst/>
                <a:latin typeface="+mn-lt"/>
                <a:ea typeface="+mn-ea"/>
                <a:cs typeface="+mn-cs"/>
              </a:rPr>
              <a:t>Develops a standardized sign-off process efficient for purchasing and production</a:t>
            </a:r>
          </a:p>
          <a:p>
            <a:r>
              <a:rPr lang="en-US" sz="1200" b="0" i="0" kern="1200" dirty="0">
                <a:solidFill>
                  <a:schemeClr val="tx1"/>
                </a:solidFill>
                <a:effectLst/>
                <a:latin typeface="+mn-lt"/>
                <a:ea typeface="+mn-ea"/>
                <a:cs typeface="+mn-cs"/>
              </a:rPr>
              <a:t>Belongs to a system integration group</a:t>
            </a:r>
          </a:p>
          <a:p>
            <a:r>
              <a:rPr lang="en-US" sz="1200" b="0" i="0" kern="1200" dirty="0">
                <a:solidFill>
                  <a:schemeClr val="tx1"/>
                </a:solidFill>
                <a:effectLst/>
                <a:latin typeface="+mn-lt"/>
                <a:ea typeface="+mn-ea"/>
                <a:cs typeface="+mn-cs"/>
              </a:rPr>
              <a:t>In management role, oversee process, product, and design engineering</a:t>
            </a:r>
          </a:p>
          <a:p>
            <a:r>
              <a:rPr lang="en-US" sz="1200" b="0" i="0" kern="1200" dirty="0">
                <a:solidFill>
                  <a:schemeClr val="tx1"/>
                </a:solidFill>
                <a:effectLst/>
                <a:latin typeface="+mn-lt"/>
                <a:ea typeface="+mn-ea"/>
                <a:cs typeface="+mn-cs"/>
              </a:rPr>
              <a:t>As a process engineer, I program CMC and work with Visual Basic</a:t>
            </a:r>
          </a:p>
          <a:p>
            <a:r>
              <a:rPr lang="en-US" sz="1200" b="0" i="0" kern="1200" dirty="0">
                <a:solidFill>
                  <a:schemeClr val="tx1"/>
                </a:solidFill>
                <a:effectLst/>
                <a:latin typeface="+mn-lt"/>
                <a:ea typeface="+mn-ea"/>
                <a:cs typeface="+mn-cs"/>
              </a:rPr>
              <a:t>Go out to customer's business and analyze their needs on-site for product development</a:t>
            </a:r>
          </a:p>
          <a:p>
            <a:r>
              <a:rPr lang="en-US" sz="1200" b="0" i="0" kern="1200" dirty="0">
                <a:solidFill>
                  <a:schemeClr val="tx1"/>
                </a:solidFill>
                <a:effectLst/>
                <a:latin typeface="+mn-lt"/>
                <a:ea typeface="+mn-ea"/>
                <a:cs typeface="+mn-cs"/>
              </a:rPr>
              <a:t>Makes revisions to a product according to the types of mistakes customers make when they use the product incorrectly</a:t>
            </a:r>
          </a:p>
          <a:p>
            <a:r>
              <a:rPr lang="en-US" sz="1200" b="0" i="0" kern="1200" dirty="0">
                <a:solidFill>
                  <a:schemeClr val="tx1"/>
                </a:solidFill>
                <a:effectLst/>
                <a:latin typeface="+mn-lt"/>
                <a:ea typeface="+mn-ea"/>
                <a:cs typeface="+mn-cs"/>
              </a:rPr>
              <a:t>Pull together multiple databases from different parts of the process to create the one database on what's happening</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Last minute changes coming from customers, production, or sales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Process engineer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Process engineering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6"/>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7"/>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He uses a competitive product as his primary tool</a:t>
            </a:r>
          </a:p>
          <a:p>
            <a:r>
              <a:rPr lang="en-US" sz="1200" b="0" i="0" kern="1200" dirty="0">
                <a:solidFill>
                  <a:schemeClr val="tx1"/>
                </a:solidFill>
                <a:effectLst/>
                <a:latin typeface="+mn-lt"/>
                <a:ea typeface="+mn-ea"/>
                <a:cs typeface="+mn-cs"/>
              </a:rPr>
              <a:t>Other ERP systems have preventive maintenance functionality</a:t>
            </a:r>
          </a:p>
          <a:p>
            <a:r>
              <a:rPr lang="en-US" sz="1200" b="0" i="0" kern="1200" dirty="0">
                <a:solidFill>
                  <a:schemeClr val="tx1"/>
                </a:solidFill>
                <a:effectLst/>
                <a:latin typeface="+mn-lt"/>
                <a:ea typeface="+mn-ea"/>
                <a:cs typeface="+mn-cs"/>
              </a:rPr>
              <a:t>He's an important user in MSO (manufacturing and service) organizations)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“The more standardized the process the easier it is for purchasing and production to get their work done."</a:t>
            </a:r>
          </a:p>
          <a:p>
            <a:r>
              <a:rPr lang="en-US" sz="1200" b="0" i="0" kern="1200" dirty="0">
                <a:solidFill>
                  <a:schemeClr val="tx1"/>
                </a:solidFill>
                <a:effectLst/>
                <a:latin typeface="+mn-lt"/>
                <a:ea typeface="+mn-ea"/>
                <a:cs typeface="+mn-cs"/>
              </a:rPr>
              <a:t>"To my knowledge we don’t have a procedure on how to do a purchase order. When you go in you’re going to write a purchase order to vendor A, B, C and ISO says that must be improved...Before you write a purchase order how do you know that that vendor was approved? We don’t have that."</a:t>
            </a:r>
          </a:p>
          <a:p>
            <a:r>
              <a:rPr lang="en-US" sz="1200" b="0" i="0" kern="1200" dirty="0">
                <a:solidFill>
                  <a:schemeClr val="tx1"/>
                </a:solidFill>
                <a:effectLst/>
                <a:latin typeface="+mn-lt"/>
                <a:ea typeface="+mn-ea"/>
                <a:cs typeface="+mn-cs"/>
              </a:rPr>
              <a:t>"When we first did ISO I didn’t realize how intensive or </a:t>
            </a:r>
            <a:r>
              <a:rPr lang="en-US" sz="1200" b="0" i="0" kern="1200" dirty="0" err="1">
                <a:solidFill>
                  <a:schemeClr val="tx1"/>
                </a:solidFill>
                <a:effectLst/>
                <a:latin typeface="+mn-lt"/>
                <a:ea typeface="+mn-ea"/>
                <a:cs typeface="+mn-cs"/>
              </a:rPr>
              <a:t>all inclusive</a:t>
            </a:r>
            <a:r>
              <a:rPr lang="en-US" sz="1200" b="0" i="0" kern="1200" dirty="0">
                <a:solidFill>
                  <a:schemeClr val="tx1"/>
                </a:solidFill>
                <a:effectLst/>
                <a:latin typeface="+mn-lt"/>
                <a:ea typeface="+mn-ea"/>
                <a:cs typeface="+mn-cs"/>
              </a:rPr>
              <a:t> it was. It involved every function of the company. If there were a problem with one of our products it could get down to the point that we’d have to identify what lot we sent them and we would have to say for each routing step who did the job and prove that they had been trained to do that job."</a:t>
            </a:r>
          </a:p>
          <a:p>
            <a:r>
              <a:rPr lang="en-US" sz="1200" b="0" i="0" kern="1200" dirty="0">
                <a:solidFill>
                  <a:schemeClr val="tx1"/>
                </a:solidFill>
                <a:effectLst/>
                <a:latin typeface="+mn-lt"/>
                <a:ea typeface="+mn-ea"/>
                <a:cs typeface="+mn-cs"/>
              </a:rPr>
              <a:t>"Upgrade procedures are pretty much the same way, you find out what department is responsible. The instructions are you are going to do this job therefore you need to be trained on that and we look at specifically those kind of things to say is this person trained, what revision of the work instructions was he trained to do."</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Depending on the company size, Oscar may not work full-time, but just a few days a week as an ISO process consultant</a:t>
            </a:r>
          </a:p>
        </p:txBody>
      </p:sp>
      <p:sp>
        <p:nvSpPr>
          <p:cNvPr id="4" name="Slide Number Placeholder 3"/>
          <p:cNvSpPr>
            <a:spLocks noGrp="1"/>
          </p:cNvSpPr>
          <p:nvPr>
            <p:ph type="sldNum" sz="quarter" idx="5"/>
          </p:nvPr>
        </p:nvSpPr>
        <p:spPr/>
        <p:txBody>
          <a:bodyPr/>
          <a:lstStyle/>
          <a:p>
            <a:fld id="{90C91C77-BD77-46DD-975C-A10BFBCE05E6}" type="slidenum">
              <a:rPr lang="en-US" smtClean="0"/>
              <a:t>21</a:t>
            </a:fld>
            <a:endParaRPr lang="en-US"/>
          </a:p>
        </p:txBody>
      </p:sp>
    </p:spTree>
    <p:extLst>
      <p:ext uri="{BB962C8B-B14F-4D97-AF65-F5344CB8AC3E}">
        <p14:creationId xmlns:p14="http://schemas.microsoft.com/office/powerpoint/2010/main" val="3509246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Eduardo - Production Planner</a:t>
            </a:r>
          </a:p>
          <a:p>
            <a:r>
              <a:rPr lang="en-US" sz="1200" b="0" i="1" kern="1200" dirty="0">
                <a:solidFill>
                  <a:schemeClr val="tx1"/>
                </a:solidFill>
                <a:effectLst/>
                <a:latin typeface="+mn-lt"/>
                <a:ea typeface="+mn-ea"/>
                <a:cs typeface="+mn-cs"/>
              </a:rPr>
              <a:t>"Oh no, not another fire to put out!"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Eduardo manages scheduling and planning of production. He often needs to shuffle existing orders to make room for more urgent orders. He considers exceptions to be the rule.</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40 years old</a:t>
            </a:r>
          </a:p>
          <a:p>
            <a:r>
              <a:rPr lang="en-US" sz="1200" b="0" i="0" kern="1200" dirty="0">
                <a:solidFill>
                  <a:schemeClr val="tx1"/>
                </a:solidFill>
                <a:effectLst/>
                <a:latin typeface="+mn-lt"/>
                <a:ea typeface="+mn-ea"/>
                <a:cs typeface="+mn-cs"/>
              </a:rPr>
              <a:t>BS Degree in Production Engineering</a:t>
            </a:r>
          </a:p>
          <a:p>
            <a:r>
              <a:rPr lang="en-US" sz="1200" b="0" i="0" kern="1200" dirty="0">
                <a:solidFill>
                  <a:schemeClr val="tx1"/>
                </a:solidFill>
                <a:effectLst/>
                <a:latin typeface="+mn-lt"/>
                <a:ea typeface="+mn-ea"/>
                <a:cs typeface="+mn-cs"/>
              </a:rPr>
              <a:t>Courses in APICS</a:t>
            </a:r>
          </a:p>
          <a:p>
            <a:r>
              <a:rPr lang="en-US" sz="1200" b="0" i="0" kern="1200" dirty="0">
                <a:solidFill>
                  <a:schemeClr val="tx1"/>
                </a:solidFill>
                <a:effectLst/>
                <a:latin typeface="+mn-lt"/>
                <a:ea typeface="+mn-ea"/>
                <a:cs typeface="+mn-cs"/>
              </a:rPr>
              <a:t>13 </a:t>
            </a:r>
            <a:r>
              <a:rPr lang="en-US" sz="1200" b="0" i="0" kern="1200" dirty="0" err="1">
                <a:solidFill>
                  <a:schemeClr val="tx1"/>
                </a:solidFill>
                <a:effectLst/>
                <a:latin typeface="+mn-lt"/>
                <a:ea typeface="+mn-ea"/>
                <a:cs typeface="+mn-cs"/>
              </a:rPr>
              <a:t>years experience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He will be among the decision makers when upgrading or buying a new ERP package because of his domain knowledge about the production planning area</a:t>
            </a:r>
          </a:p>
          <a:p>
            <a:r>
              <a:rPr lang="en-US" sz="1200" b="0" i="0" kern="1200" dirty="0">
                <a:solidFill>
                  <a:schemeClr val="tx1"/>
                </a:solidFill>
                <a:effectLst/>
                <a:latin typeface="+mn-lt"/>
                <a:ea typeface="+mn-ea"/>
                <a:cs typeface="+mn-cs"/>
              </a:rPr>
              <a:t>If he saw a good graphical tool in the ERP package for visualizing his production plans, he would be happy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7:00 </a:t>
            </a:r>
            <a:r>
              <a:rPr lang="en-US" sz="1200" b="0" i="0" kern="1200" dirty="0" err="1">
                <a:solidFill>
                  <a:schemeClr val="tx1"/>
                </a:solidFill>
                <a:effectLst/>
                <a:latin typeface="+mn-lt"/>
                <a:ea typeface="+mn-ea"/>
                <a:cs typeface="+mn-cs"/>
              </a:rPr>
              <a:t>amGet</a:t>
            </a:r>
            <a:r>
              <a:rPr lang="en-US" sz="1200" b="0" i="0" kern="1200" dirty="0">
                <a:solidFill>
                  <a:schemeClr val="tx1"/>
                </a:solidFill>
                <a:effectLst/>
                <a:latin typeface="+mn-lt"/>
                <a:ea typeface="+mn-ea"/>
                <a:cs typeface="+mn-cs"/>
              </a:rPr>
              <a:t> some coffee, checks voice mail, checks e-mail, checks automated reports about yesterday's orders</a:t>
            </a:r>
          </a:p>
          <a:p>
            <a:r>
              <a:rPr lang="en-US" sz="1200" b="0" i="0" kern="1200" dirty="0">
                <a:solidFill>
                  <a:schemeClr val="tx1"/>
                </a:solidFill>
                <a:effectLst/>
                <a:latin typeface="+mn-lt"/>
                <a:ea typeface="+mn-ea"/>
                <a:cs typeface="+mn-cs"/>
              </a:rPr>
              <a:t>7:00 </a:t>
            </a:r>
            <a:r>
              <a:rPr lang="en-US" sz="1200" b="0" i="0" kern="1200" dirty="0" err="1">
                <a:solidFill>
                  <a:schemeClr val="tx1"/>
                </a:solidFill>
                <a:effectLst/>
                <a:latin typeface="+mn-lt"/>
                <a:ea typeface="+mn-ea"/>
                <a:cs typeface="+mn-cs"/>
              </a:rPr>
              <a:t>amCheck</a:t>
            </a:r>
            <a:r>
              <a:rPr lang="en-US" sz="1200" b="0" i="0" kern="1200" dirty="0">
                <a:solidFill>
                  <a:schemeClr val="tx1"/>
                </a:solidFill>
                <a:effectLst/>
                <a:latin typeface="+mn-lt"/>
                <a:ea typeface="+mn-ea"/>
                <a:cs typeface="+mn-cs"/>
              </a:rPr>
              <a:t> shipping backlog, orders.</a:t>
            </a:r>
          </a:p>
          <a:p>
            <a:r>
              <a:rPr lang="en-US" sz="1200" b="0" i="0" kern="1200" dirty="0">
                <a:solidFill>
                  <a:schemeClr val="tx1"/>
                </a:solidFill>
                <a:effectLst/>
                <a:latin typeface="+mn-lt"/>
                <a:ea typeface="+mn-ea"/>
                <a:cs typeface="+mn-cs"/>
              </a:rPr>
              <a:t>7:00 </a:t>
            </a:r>
            <a:r>
              <a:rPr lang="en-US" sz="1200" b="0" i="0" kern="1200" dirty="0" err="1">
                <a:solidFill>
                  <a:schemeClr val="tx1"/>
                </a:solidFill>
                <a:effectLst/>
                <a:latin typeface="+mn-lt"/>
                <a:ea typeface="+mn-ea"/>
                <a:cs typeface="+mn-cs"/>
              </a:rPr>
              <a:t>amHe</a:t>
            </a:r>
            <a:r>
              <a:rPr lang="en-US" sz="1200" b="0" i="0" kern="1200" dirty="0">
                <a:solidFill>
                  <a:schemeClr val="tx1"/>
                </a:solidFill>
                <a:effectLst/>
                <a:latin typeface="+mn-lt"/>
                <a:ea typeface="+mn-ea"/>
                <a:cs typeface="+mn-cs"/>
              </a:rPr>
              <a:t> gets sales info, production info, problems, sales calls</a:t>
            </a:r>
          </a:p>
          <a:p>
            <a:r>
              <a:rPr lang="en-US" sz="1200" b="0" i="0" kern="1200" dirty="0">
                <a:solidFill>
                  <a:schemeClr val="tx1"/>
                </a:solidFill>
                <a:effectLst/>
                <a:latin typeface="+mn-lt"/>
                <a:ea typeface="+mn-ea"/>
                <a:cs typeface="+mn-cs"/>
              </a:rPr>
              <a:t>8:00 </a:t>
            </a:r>
            <a:r>
              <a:rPr lang="en-US" sz="1200" b="0" i="0" kern="1200" dirty="0" err="1">
                <a:solidFill>
                  <a:schemeClr val="tx1"/>
                </a:solidFill>
                <a:effectLst/>
                <a:latin typeface="+mn-lt"/>
                <a:ea typeface="+mn-ea"/>
                <a:cs typeface="+mn-cs"/>
              </a:rPr>
              <a:t>amMake</a:t>
            </a:r>
            <a:r>
              <a:rPr lang="en-US" sz="1200" b="0" i="0" kern="1200" dirty="0">
                <a:solidFill>
                  <a:schemeClr val="tx1"/>
                </a:solidFill>
                <a:effectLst/>
                <a:latin typeface="+mn-lt"/>
                <a:ea typeface="+mn-ea"/>
                <a:cs typeface="+mn-cs"/>
              </a:rPr>
              <a:t> sure the machine operators are scheduled to do the right jobs</a:t>
            </a:r>
          </a:p>
          <a:p>
            <a:r>
              <a:rPr lang="en-US" sz="1200" b="0" i="0" kern="1200" dirty="0">
                <a:solidFill>
                  <a:schemeClr val="tx1"/>
                </a:solidFill>
                <a:effectLst/>
                <a:latin typeface="+mn-lt"/>
                <a:ea typeface="+mn-ea"/>
                <a:cs typeface="+mn-cs"/>
              </a:rPr>
              <a:t>9:00 </a:t>
            </a:r>
            <a:r>
              <a:rPr lang="en-US" sz="1200" b="0" i="0" kern="1200" dirty="0" err="1">
                <a:solidFill>
                  <a:schemeClr val="tx1"/>
                </a:solidFill>
                <a:effectLst/>
                <a:latin typeface="+mn-lt"/>
                <a:ea typeface="+mn-ea"/>
                <a:cs typeface="+mn-cs"/>
              </a:rPr>
              <a:t>amWork</a:t>
            </a:r>
            <a:r>
              <a:rPr lang="en-US" sz="1200" b="0" i="0" kern="1200" dirty="0">
                <a:solidFill>
                  <a:schemeClr val="tx1"/>
                </a:solidFill>
                <a:effectLst/>
                <a:latin typeface="+mn-lt"/>
                <a:ea typeface="+mn-ea"/>
                <a:cs typeface="+mn-cs"/>
              </a:rPr>
              <a:t> on the spreadsheet containing the production plan</a:t>
            </a:r>
          </a:p>
          <a:p>
            <a:r>
              <a:rPr lang="en-US" sz="1200" b="0" i="0" kern="1200" dirty="0">
                <a:solidFill>
                  <a:schemeClr val="tx1"/>
                </a:solidFill>
                <a:effectLst/>
                <a:latin typeface="+mn-lt"/>
                <a:ea typeface="+mn-ea"/>
                <a:cs typeface="+mn-cs"/>
              </a:rPr>
              <a:t>9:00 </a:t>
            </a:r>
            <a:r>
              <a:rPr lang="en-US" sz="1200" b="0" i="0" kern="1200" dirty="0" err="1">
                <a:solidFill>
                  <a:schemeClr val="tx1"/>
                </a:solidFill>
                <a:effectLst/>
                <a:latin typeface="+mn-lt"/>
                <a:ea typeface="+mn-ea"/>
                <a:cs typeface="+mn-cs"/>
              </a:rPr>
              <a:t>amUpdate</a:t>
            </a:r>
            <a:r>
              <a:rPr lang="en-US" sz="1200" b="0" i="0" kern="1200" dirty="0">
                <a:solidFill>
                  <a:schemeClr val="tx1"/>
                </a:solidFill>
                <a:effectLst/>
                <a:latin typeface="+mn-lt"/>
                <a:ea typeface="+mn-ea"/>
                <a:cs typeface="+mn-cs"/>
              </a:rPr>
              <a:t> the planning board</a:t>
            </a:r>
          </a:p>
          <a:p>
            <a:r>
              <a:rPr lang="en-US" sz="1200" b="0" i="0" kern="1200" dirty="0">
                <a:solidFill>
                  <a:schemeClr val="tx1"/>
                </a:solidFill>
                <a:effectLst/>
                <a:latin typeface="+mn-lt"/>
                <a:ea typeface="+mn-ea"/>
                <a:cs typeface="+mn-cs"/>
              </a:rPr>
              <a:t>10:00 </a:t>
            </a:r>
            <a:r>
              <a:rPr lang="en-US" sz="1200" b="0" i="0" kern="1200" dirty="0" err="1">
                <a:solidFill>
                  <a:schemeClr val="tx1"/>
                </a:solidFill>
                <a:effectLst/>
                <a:latin typeface="+mn-lt"/>
                <a:ea typeface="+mn-ea"/>
                <a:cs typeface="+mn-cs"/>
              </a:rPr>
              <a:t>amCall</a:t>
            </a:r>
            <a:r>
              <a:rPr lang="en-US" sz="1200" b="0" i="0" kern="1200" dirty="0">
                <a:solidFill>
                  <a:schemeClr val="tx1"/>
                </a:solidFill>
                <a:effectLst/>
                <a:latin typeface="+mn-lt"/>
                <a:ea typeface="+mn-ea"/>
                <a:cs typeface="+mn-cs"/>
              </a:rPr>
              <a:t> Ellen, the warehouse manager to find out why an item isn't in stock</a:t>
            </a:r>
          </a:p>
          <a:p>
            <a:r>
              <a:rPr lang="en-US" sz="1200" b="0" i="0" kern="1200" dirty="0">
                <a:solidFill>
                  <a:schemeClr val="tx1"/>
                </a:solidFill>
                <a:effectLst/>
                <a:latin typeface="+mn-lt"/>
                <a:ea typeface="+mn-ea"/>
                <a:cs typeface="+mn-cs"/>
              </a:rPr>
              <a:t>11:00 </a:t>
            </a:r>
            <a:r>
              <a:rPr lang="en-US" sz="1200" b="0" i="0" kern="1200" dirty="0" err="1">
                <a:solidFill>
                  <a:schemeClr val="tx1"/>
                </a:solidFill>
                <a:effectLst/>
                <a:latin typeface="+mn-lt"/>
                <a:ea typeface="+mn-ea"/>
                <a:cs typeface="+mn-cs"/>
              </a:rPr>
              <a:t>amMeet</a:t>
            </a:r>
            <a:r>
              <a:rPr lang="en-US" sz="1200" b="0" i="0" kern="1200" dirty="0">
                <a:solidFill>
                  <a:schemeClr val="tx1"/>
                </a:solidFill>
                <a:effectLst/>
                <a:latin typeface="+mn-lt"/>
                <a:ea typeface="+mn-ea"/>
                <a:cs typeface="+mn-cs"/>
              </a:rPr>
              <a:t> with Tony and the production supervisors</a:t>
            </a:r>
          </a:p>
          <a:p>
            <a:r>
              <a:rPr lang="en-US" sz="1200" b="0" i="0" kern="1200" dirty="0">
                <a:solidFill>
                  <a:schemeClr val="tx1"/>
                </a:solidFill>
                <a:effectLst/>
                <a:latin typeface="+mn-lt"/>
                <a:ea typeface="+mn-ea"/>
                <a:cs typeface="+mn-cs"/>
              </a:rPr>
              <a:t>11:30 </a:t>
            </a:r>
            <a:r>
              <a:rPr lang="en-US" sz="1200" b="0" i="0" kern="1200" dirty="0" err="1">
                <a:solidFill>
                  <a:schemeClr val="tx1"/>
                </a:solidFill>
                <a:effectLst/>
                <a:latin typeface="+mn-lt"/>
                <a:ea typeface="+mn-ea"/>
                <a:cs typeface="+mn-cs"/>
              </a:rPr>
              <a:t>amTalk</a:t>
            </a:r>
            <a:r>
              <a:rPr lang="en-US" sz="1200" b="0" i="0" kern="1200" dirty="0">
                <a:solidFill>
                  <a:schemeClr val="tx1"/>
                </a:solidFill>
                <a:effectLst/>
                <a:latin typeface="+mn-lt"/>
                <a:ea typeface="+mn-ea"/>
                <a:cs typeface="+mn-cs"/>
              </a:rPr>
              <a:t> to Oscar, the process engineer about what processes need to be in place to meet the plan</a:t>
            </a:r>
          </a:p>
          <a:p>
            <a:r>
              <a:rPr lang="en-US" sz="1200" b="0" i="0" kern="1200" dirty="0">
                <a:solidFill>
                  <a:schemeClr val="tx1"/>
                </a:solidFill>
                <a:effectLst/>
                <a:latin typeface="+mn-lt"/>
                <a:ea typeface="+mn-ea"/>
                <a:cs typeface="+mn-cs"/>
              </a:rPr>
              <a:t>12:30 </a:t>
            </a:r>
            <a:r>
              <a:rPr lang="en-US" sz="1200" b="0" i="0" kern="1200" dirty="0" err="1">
                <a:solidFill>
                  <a:schemeClr val="tx1"/>
                </a:solidFill>
                <a:effectLst/>
                <a:latin typeface="+mn-lt"/>
                <a:ea typeface="+mn-ea"/>
                <a:cs typeface="+mn-cs"/>
              </a:rPr>
              <a:t>pmLunch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1:00 </a:t>
            </a:r>
            <a:r>
              <a:rPr lang="en-US" sz="1200" b="0" i="0" kern="1200" dirty="0" err="1">
                <a:solidFill>
                  <a:schemeClr val="tx1"/>
                </a:solidFill>
                <a:effectLst/>
                <a:latin typeface="+mn-lt"/>
                <a:ea typeface="+mn-ea"/>
                <a:cs typeface="+mn-cs"/>
              </a:rPr>
              <a:t>pmPut</a:t>
            </a:r>
            <a:r>
              <a:rPr lang="en-US" sz="1200" b="0" i="0" kern="1200" dirty="0">
                <a:solidFill>
                  <a:schemeClr val="tx1"/>
                </a:solidFill>
                <a:effectLst/>
                <a:latin typeface="+mn-lt"/>
                <a:ea typeface="+mn-ea"/>
                <a:cs typeface="+mn-cs"/>
              </a:rPr>
              <a:t> out a 'fire' as a machine went down</a:t>
            </a:r>
          </a:p>
          <a:p>
            <a:r>
              <a:rPr lang="en-US" sz="1200" b="0" i="0" kern="1200" dirty="0">
                <a:solidFill>
                  <a:schemeClr val="tx1"/>
                </a:solidFill>
                <a:effectLst/>
                <a:latin typeface="+mn-lt"/>
                <a:ea typeface="+mn-ea"/>
                <a:cs typeface="+mn-cs"/>
              </a:rPr>
              <a:t>1:00 </a:t>
            </a:r>
            <a:r>
              <a:rPr lang="en-US" sz="1200" b="0" i="0" kern="1200" dirty="0" err="1">
                <a:solidFill>
                  <a:schemeClr val="tx1"/>
                </a:solidFill>
                <a:effectLst/>
                <a:latin typeface="+mn-lt"/>
                <a:ea typeface="+mn-ea"/>
                <a:cs typeface="+mn-cs"/>
              </a:rPr>
              <a:t>pmReprioritize</a:t>
            </a:r>
            <a:r>
              <a:rPr lang="en-US" sz="1200" b="0" i="0" kern="1200" dirty="0">
                <a:solidFill>
                  <a:schemeClr val="tx1"/>
                </a:solidFill>
                <a:effectLst/>
                <a:latin typeface="+mn-lt"/>
                <a:ea typeface="+mn-ea"/>
                <a:cs typeface="+mn-cs"/>
              </a:rPr>
              <a:t> orders</a:t>
            </a:r>
          </a:p>
          <a:p>
            <a:r>
              <a:rPr lang="en-US" sz="1200" b="0" i="0" kern="1200" dirty="0">
                <a:solidFill>
                  <a:schemeClr val="tx1"/>
                </a:solidFill>
                <a:effectLst/>
                <a:latin typeface="+mn-lt"/>
                <a:ea typeface="+mn-ea"/>
                <a:cs typeface="+mn-cs"/>
              </a:rPr>
              <a:t>3:30 </a:t>
            </a:r>
            <a:r>
              <a:rPr lang="en-US" sz="1200" b="0" i="0" kern="1200" dirty="0" err="1">
                <a:solidFill>
                  <a:schemeClr val="tx1"/>
                </a:solidFill>
                <a:effectLst/>
                <a:latin typeface="+mn-lt"/>
                <a:ea typeface="+mn-ea"/>
                <a:cs typeface="+mn-cs"/>
              </a:rPr>
              <a:t>pmWork</a:t>
            </a:r>
            <a:r>
              <a:rPr lang="en-US" sz="1200" b="0" i="0" kern="1200" dirty="0">
                <a:solidFill>
                  <a:schemeClr val="tx1"/>
                </a:solidFill>
                <a:effectLst/>
                <a:latin typeface="+mn-lt"/>
                <a:ea typeface="+mn-ea"/>
                <a:cs typeface="+mn-cs"/>
              </a:rPr>
              <a:t> on quote for a customer</a:t>
            </a:r>
          </a:p>
          <a:p>
            <a:r>
              <a:rPr lang="en-US" sz="1200" b="0" i="0" kern="1200" dirty="0">
                <a:solidFill>
                  <a:schemeClr val="tx1"/>
                </a:solidFill>
                <a:effectLst/>
                <a:latin typeface="+mn-lt"/>
                <a:ea typeface="+mn-ea"/>
                <a:cs typeface="+mn-cs"/>
              </a:rPr>
              <a:t>4:00 </a:t>
            </a:r>
            <a:r>
              <a:rPr lang="en-US" sz="1200" b="0" i="0" kern="1200" dirty="0" err="1">
                <a:solidFill>
                  <a:schemeClr val="tx1"/>
                </a:solidFill>
                <a:effectLst/>
                <a:latin typeface="+mn-lt"/>
                <a:ea typeface="+mn-ea"/>
                <a:cs typeface="+mn-cs"/>
              </a:rPr>
              <a:t>pmTalk</a:t>
            </a:r>
            <a:r>
              <a:rPr lang="en-US" sz="1200" b="0" i="0" kern="1200" dirty="0">
                <a:solidFill>
                  <a:schemeClr val="tx1"/>
                </a:solidFill>
                <a:effectLst/>
                <a:latin typeface="+mn-lt"/>
                <a:ea typeface="+mn-ea"/>
                <a:cs typeface="+mn-cs"/>
              </a:rPr>
              <a:t> to marketing about production feasibility</a:t>
            </a:r>
          </a:p>
          <a:p>
            <a:r>
              <a:rPr lang="en-US" sz="1200" b="0" i="0" kern="1200" dirty="0">
                <a:solidFill>
                  <a:schemeClr val="tx1"/>
                </a:solidFill>
                <a:effectLst/>
                <a:latin typeface="+mn-lt"/>
                <a:ea typeface="+mn-ea"/>
                <a:cs typeface="+mn-cs"/>
              </a:rPr>
              <a:t>4:45 </a:t>
            </a:r>
            <a:r>
              <a:rPr lang="en-US" sz="1200" b="0" i="0" kern="1200" dirty="0" err="1">
                <a:solidFill>
                  <a:schemeClr val="tx1"/>
                </a:solidFill>
                <a:effectLst/>
                <a:latin typeface="+mn-lt"/>
                <a:ea typeface="+mn-ea"/>
                <a:cs typeface="+mn-cs"/>
              </a:rPr>
              <a:t>pmRead</a:t>
            </a:r>
            <a:r>
              <a:rPr lang="en-US" sz="1200" b="0" i="0" kern="1200" dirty="0">
                <a:solidFill>
                  <a:schemeClr val="tx1"/>
                </a:solidFill>
                <a:effectLst/>
                <a:latin typeface="+mn-lt"/>
                <a:ea typeface="+mn-ea"/>
                <a:cs typeface="+mn-cs"/>
              </a:rPr>
              <a:t> a newsletter from a discussion group that he belongs to</a:t>
            </a:r>
          </a:p>
          <a:p>
            <a:r>
              <a:rPr lang="en-US" sz="1200" b="0" i="0" kern="1200" dirty="0">
                <a:solidFill>
                  <a:schemeClr val="tx1"/>
                </a:solidFill>
                <a:effectLst/>
                <a:latin typeface="+mn-lt"/>
                <a:ea typeface="+mn-ea"/>
                <a:cs typeface="+mn-cs"/>
              </a:rPr>
              <a:t>5:00 </a:t>
            </a:r>
            <a:r>
              <a:rPr lang="en-US" sz="1200" b="0" i="0" kern="1200" dirty="0" err="1">
                <a:solidFill>
                  <a:schemeClr val="tx1"/>
                </a:solidFill>
                <a:effectLst/>
                <a:latin typeface="+mn-lt"/>
                <a:ea typeface="+mn-ea"/>
                <a:cs typeface="+mn-cs"/>
              </a:rPr>
              <a:t>pmGo</a:t>
            </a:r>
            <a:r>
              <a:rPr lang="en-US" sz="1200" b="0" i="0" kern="1200" dirty="0">
                <a:solidFill>
                  <a:schemeClr val="tx1"/>
                </a:solidFill>
                <a:effectLst/>
                <a:latin typeface="+mn-lt"/>
                <a:ea typeface="+mn-ea"/>
                <a:cs typeface="+mn-cs"/>
              </a:rPr>
              <a:t>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Relationships</a:t>
            </a:r>
          </a:p>
          <a:p>
            <a:r>
              <a:rPr lang="en-US" sz="1200" b="0" i="0" kern="1200" dirty="0">
                <a:solidFill>
                  <a:schemeClr val="tx1"/>
                </a:solidFill>
                <a:effectLst/>
                <a:latin typeface="+mn-lt"/>
                <a:ea typeface="+mn-ea"/>
                <a:cs typeface="+mn-cs"/>
              </a:rPr>
              <a:t>I work very closely with our Order Processor Susan to ensure that she’s not promising orders that can’t be met</a:t>
            </a:r>
          </a:p>
          <a:p>
            <a:r>
              <a:rPr lang="en-US" sz="1200" b="0" i="0" kern="1200" dirty="0">
                <a:solidFill>
                  <a:schemeClr val="tx1"/>
                </a:solidFill>
                <a:effectLst/>
                <a:latin typeface="+mn-lt"/>
                <a:ea typeface="+mn-ea"/>
                <a:cs typeface="+mn-cs"/>
              </a:rPr>
              <a:t>I work with Tony when we have to firefight or reshuffle production orders</a:t>
            </a:r>
          </a:p>
          <a:p>
            <a:r>
              <a:rPr lang="en-US" sz="1200" b="0" i="0" kern="1200" dirty="0">
                <a:solidFill>
                  <a:schemeClr val="tx1"/>
                </a:solidFill>
                <a:effectLst/>
                <a:latin typeface="+mn-lt"/>
                <a:ea typeface="+mn-ea"/>
                <a:cs typeface="+mn-cs"/>
              </a:rPr>
              <a:t>I need to coordinate with our Purchasing Agent Alicia to ensure we have the necessary raw materials and components to meet our production needs</a:t>
            </a:r>
          </a:p>
          <a:p>
            <a:r>
              <a:rPr lang="en-US" sz="1200" b="0" i="0" kern="1200" dirty="0">
                <a:solidFill>
                  <a:schemeClr val="tx1"/>
                </a:solidFill>
                <a:effectLst/>
                <a:latin typeface="+mn-lt"/>
                <a:ea typeface="+mn-ea"/>
                <a:cs typeface="+mn-cs"/>
              </a:rPr>
              <a:t>I call or mail our subcontractors when I know that we don’t have sufficient capacity to meet demand</a:t>
            </a:r>
          </a:p>
          <a:p>
            <a:r>
              <a:rPr lang="en-US" sz="1200" b="0" i="0" kern="1200" dirty="0">
                <a:solidFill>
                  <a:schemeClr val="tx1"/>
                </a:solidFill>
                <a:effectLst/>
                <a:latin typeface="+mn-lt"/>
                <a:ea typeface="+mn-ea"/>
                <a:cs typeface="+mn-cs"/>
              </a:rPr>
              <a:t>I meet with the process engineer Oscar to discuss how we can make improvements to our processes</a:t>
            </a:r>
          </a:p>
          <a:p>
            <a:r>
              <a:rPr lang="en-US" sz="1200" b="0" i="0" kern="1200" dirty="0">
                <a:solidFill>
                  <a:schemeClr val="tx1"/>
                </a:solidFill>
                <a:effectLst/>
                <a:latin typeface="+mn-lt"/>
                <a:ea typeface="+mn-ea"/>
                <a:cs typeface="+mn-cs"/>
              </a:rPr>
              <a:t>I receive e-mail from customers with orders attached using an Excel sheet.</a:t>
            </a:r>
          </a:p>
          <a:p>
            <a:r>
              <a:rPr lang="en-US" sz="1200" b="0" i="0" kern="1200" dirty="0">
                <a:solidFill>
                  <a:schemeClr val="tx1"/>
                </a:solidFill>
                <a:effectLst/>
                <a:latin typeface="+mn-lt"/>
                <a:ea typeface="+mn-ea"/>
                <a:cs typeface="+mn-cs"/>
              </a:rPr>
              <a:t>I receive requests for quotes from sales staff</a:t>
            </a:r>
          </a:p>
          <a:p>
            <a:r>
              <a:rPr lang="en-US" sz="1200" b="0" i="0" kern="1200" dirty="0">
                <a:solidFill>
                  <a:schemeClr val="tx1"/>
                </a:solidFill>
                <a:effectLst/>
                <a:latin typeface="+mn-lt"/>
                <a:ea typeface="+mn-ea"/>
                <a:cs typeface="+mn-cs"/>
              </a:rPr>
              <a:t>I receive forecasts from sales and evaluate them</a:t>
            </a:r>
          </a:p>
          <a:p>
            <a:r>
              <a:rPr lang="en-US" sz="1200" b="0" i="0" kern="1200" dirty="0">
                <a:solidFill>
                  <a:schemeClr val="tx1"/>
                </a:solidFill>
                <a:effectLst/>
                <a:latin typeface="+mn-lt"/>
                <a:ea typeface="+mn-ea"/>
                <a:cs typeface="+mn-cs"/>
              </a:rPr>
              <a:t>I contact sales when an order can't be completed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Values, fears, and career aspirations</a:t>
            </a:r>
          </a:p>
          <a:p>
            <a:r>
              <a:rPr lang="en-US" sz="1200" b="0" i="0" kern="1200" dirty="0">
                <a:solidFill>
                  <a:schemeClr val="tx1"/>
                </a:solidFill>
                <a:effectLst/>
                <a:latin typeface="+mn-lt"/>
                <a:ea typeface="+mn-ea"/>
                <a:cs typeface="+mn-cs"/>
              </a:rPr>
              <a:t>He doesn't have management aspirations</a:t>
            </a: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Manufacturing software</a:t>
            </a:r>
          </a:p>
          <a:p>
            <a:r>
              <a:rPr lang="en-US" sz="1200" b="0" i="0" kern="1200" dirty="0">
                <a:solidFill>
                  <a:schemeClr val="tx1"/>
                </a:solidFill>
                <a:effectLst/>
                <a:latin typeface="+mn-lt"/>
                <a:ea typeface="+mn-ea"/>
                <a:cs typeface="+mn-cs"/>
              </a:rPr>
              <a:t>Reports in Access</a:t>
            </a:r>
          </a:p>
          <a:p>
            <a:r>
              <a:rPr lang="en-US" sz="1200" b="0" i="0" kern="1200" dirty="0">
                <a:solidFill>
                  <a:schemeClr val="tx1"/>
                </a:solidFill>
                <a:effectLst/>
                <a:latin typeface="+mn-lt"/>
                <a:ea typeface="+mn-ea"/>
                <a:cs typeface="+mn-cs"/>
              </a:rPr>
              <a:t>GANTT charts</a:t>
            </a:r>
          </a:p>
          <a:p>
            <a:r>
              <a:rPr lang="en-US" sz="1200" b="0" i="0" kern="1200" dirty="0">
                <a:solidFill>
                  <a:schemeClr val="tx1"/>
                </a:solidFill>
                <a:effectLst/>
                <a:latin typeface="+mn-lt"/>
                <a:ea typeface="+mn-ea"/>
                <a:cs typeface="+mn-cs"/>
              </a:rPr>
              <a:t>Excel</a:t>
            </a:r>
          </a:p>
          <a:p>
            <a:r>
              <a:rPr lang="en-US" sz="1200" b="0" i="0" kern="1200" dirty="0">
                <a:solidFill>
                  <a:schemeClr val="tx1"/>
                </a:solidFill>
                <a:effectLst/>
                <a:latin typeface="+mn-lt"/>
                <a:ea typeface="+mn-ea"/>
                <a:cs typeface="+mn-cs"/>
              </a:rPr>
              <a:t>KPIs for shop floor management and production efficiency</a:t>
            </a:r>
          </a:p>
          <a:p>
            <a:r>
              <a:rPr lang="en-US" sz="1200" b="0" i="0" kern="1200" dirty="0">
                <a:solidFill>
                  <a:schemeClr val="tx1"/>
                </a:solidFill>
                <a:effectLst/>
                <a:latin typeface="+mn-lt"/>
                <a:ea typeface="+mn-ea"/>
                <a:cs typeface="+mn-cs"/>
              </a:rPr>
              <a:t>Academic </a:t>
            </a:r>
            <a:r>
              <a:rPr lang="en-US" sz="1200" b="0" i="0" kern="1200" dirty="0" err="1">
                <a:solidFill>
                  <a:schemeClr val="tx1"/>
                </a:solidFill>
                <a:effectLst/>
                <a:latin typeface="+mn-lt"/>
                <a:ea typeface="+mn-ea"/>
                <a:cs typeface="+mn-cs"/>
              </a:rPr>
              <a:t>backgorund</a:t>
            </a:r>
            <a:r>
              <a:rPr lang="en-US" sz="1200" b="0" i="0" kern="1200" dirty="0">
                <a:solidFill>
                  <a:schemeClr val="tx1"/>
                </a:solidFill>
                <a:effectLst/>
                <a:latin typeface="+mn-lt"/>
                <a:ea typeface="+mn-ea"/>
                <a:cs typeface="+mn-cs"/>
              </a:rPr>
              <a:t> in production planning/engineering</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Computer</a:t>
            </a:r>
          </a:p>
          <a:p>
            <a:r>
              <a:rPr lang="en-US" sz="1200" b="0" i="0" kern="1200" dirty="0">
                <a:solidFill>
                  <a:schemeClr val="tx1"/>
                </a:solidFill>
                <a:effectLst/>
                <a:latin typeface="+mn-lt"/>
                <a:ea typeface="+mn-ea"/>
                <a:cs typeface="+mn-cs"/>
              </a:rPr>
              <a:t>Spreadsheets with forecasts and plans</a:t>
            </a:r>
          </a:p>
          <a:p>
            <a:r>
              <a:rPr lang="en-US" sz="1200" b="0" i="0" kern="1200" dirty="0">
                <a:solidFill>
                  <a:schemeClr val="tx1"/>
                </a:solidFill>
                <a:effectLst/>
                <a:latin typeface="+mn-lt"/>
                <a:ea typeface="+mn-ea"/>
                <a:cs typeface="+mn-cs"/>
              </a:rPr>
              <a:t>Planning board</a:t>
            </a:r>
          </a:p>
          <a:p>
            <a:r>
              <a:rPr lang="en-US" sz="1200" b="0" i="0" kern="1200" dirty="0">
                <a:solidFill>
                  <a:schemeClr val="tx1"/>
                </a:solidFill>
                <a:effectLst/>
                <a:latin typeface="+mn-lt"/>
                <a:ea typeface="+mn-ea"/>
                <a:cs typeface="+mn-cs"/>
              </a:rPr>
              <a:t>Cell phone essential as he spends </a:t>
            </a:r>
            <a:r>
              <a:rPr lang="en-US" sz="1200" b="0" i="0" kern="1200" dirty="0" err="1">
                <a:solidFill>
                  <a:schemeClr val="tx1"/>
                </a:solidFill>
                <a:effectLst/>
                <a:latin typeface="+mn-lt"/>
                <a:ea typeface="+mn-ea"/>
                <a:cs typeface="+mn-cs"/>
              </a:rPr>
              <a:t>alot</a:t>
            </a:r>
            <a:r>
              <a:rPr lang="en-US" sz="1200" b="0" i="0" kern="1200" dirty="0">
                <a:solidFill>
                  <a:schemeClr val="tx1"/>
                </a:solidFill>
                <a:effectLst/>
                <a:latin typeface="+mn-lt"/>
                <a:ea typeface="+mn-ea"/>
                <a:cs typeface="+mn-cs"/>
              </a:rPr>
              <a:t> of time on the production floor</a:t>
            </a:r>
          </a:p>
          <a:p>
            <a:r>
              <a:rPr lang="en-US" sz="1200" b="0" i="0" kern="1200" dirty="0">
                <a:solidFill>
                  <a:schemeClr val="tx1"/>
                </a:solidFill>
                <a:effectLst/>
                <a:latin typeface="+mn-lt"/>
                <a:ea typeface="+mn-ea"/>
                <a:cs typeface="+mn-cs"/>
              </a:rPr>
              <a:t>Learning strategies</a:t>
            </a:r>
          </a:p>
          <a:p>
            <a:r>
              <a:rPr lang="en-US" sz="1200" b="0" i="0" kern="1200" dirty="0">
                <a:solidFill>
                  <a:schemeClr val="tx1"/>
                </a:solidFill>
                <a:effectLst/>
                <a:latin typeface="+mn-lt"/>
                <a:ea typeface="+mn-ea"/>
                <a:cs typeface="+mn-cs"/>
              </a:rPr>
              <a:t>Academic degree in production engineering</a:t>
            </a:r>
          </a:p>
          <a:p>
            <a:r>
              <a:rPr lang="en-US" sz="1200" b="0" i="0" kern="1200" dirty="0">
                <a:solidFill>
                  <a:schemeClr val="tx1"/>
                </a:solidFill>
                <a:effectLst/>
                <a:latin typeface="+mn-lt"/>
                <a:ea typeface="+mn-ea"/>
                <a:cs typeface="+mn-cs"/>
              </a:rPr>
              <a:t>Training courses offered by the partner that they bought the ERP system from</a:t>
            </a:r>
          </a:p>
          <a:p>
            <a:r>
              <a:rPr lang="en-US" sz="1200" b="0" i="0" kern="1200" dirty="0">
                <a:solidFill>
                  <a:schemeClr val="tx1"/>
                </a:solidFill>
                <a:effectLst/>
                <a:latin typeface="+mn-lt"/>
                <a:ea typeface="+mn-ea"/>
                <a:cs typeface="+mn-cs"/>
              </a:rPr>
              <a:t>Took APICS courses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Eduardo</a:t>
            </a:r>
          </a:p>
          <a:p>
            <a:r>
              <a:rPr lang="en-US" sz="1200" b="0" i="0" kern="1200" dirty="0">
                <a:solidFill>
                  <a:schemeClr val="tx1"/>
                </a:solidFill>
                <a:effectLst/>
                <a:latin typeface="+mn-lt"/>
                <a:ea typeface="+mn-ea"/>
                <a:cs typeface="+mn-cs"/>
              </a:rPr>
              <a:t>Hi, I'm Eduardo. I'm a production planner at this furniture manufacturer. We're a pretty big outfit with around 100 people out in production, so that's a lot of capacity that I need to keep in mind when I'm making my plans. I actually started out working for a smaller manufacturer, where I was doing the planning, inventory control, and was the boss for our machine operators. I came here because I wanted to specialize a bit more.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you're a planner, it's tough to be popular. I've got to keep an eye on sales who promise their customers anything at </a:t>
            </a:r>
            <a:r>
              <a:rPr lang="en-US" sz="1200" b="0" i="0" kern="1200" dirty="0" err="1">
                <a:solidFill>
                  <a:schemeClr val="tx1"/>
                </a:solidFill>
                <a:effectLst/>
                <a:latin typeface="+mn-lt"/>
                <a:ea typeface="+mn-ea"/>
                <a:cs typeface="+mn-cs"/>
              </a:rPr>
              <a:t>anytime</a:t>
            </a:r>
            <a:r>
              <a:rPr lang="en-US" sz="1200" b="0" i="0" kern="1200" dirty="0">
                <a:solidFill>
                  <a:schemeClr val="tx1"/>
                </a:solidFill>
                <a:effectLst/>
                <a:latin typeface="+mn-lt"/>
                <a:ea typeface="+mn-ea"/>
                <a:cs typeface="+mn-cs"/>
              </a:rPr>
              <a:t>. I've got to deal with purchasing to make sure they're purchasing the items that I need to fulfill my plan on time. I've got to deal with the designers to make sure that their redesigns and prototypes don't require drastic changes won't result in high inventories. And then I have finance on my back when my plans require overtime or an additional shift. It's impossible to please everybody when you're a planner. I'm also one of the people involved in our make/buy decisions - should we produce it in-house or get a subcontractor to do it?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good day for me is when I feel like I have an overview of what's going on in production. When I have that then I can make a plan that meets our customers' needs. But there are so many fires to put out - a machine has gone down, a machine operator is sick, sales has made an impossible promise to a customer, and so on - that's it's not so easy to get that good day.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use the ERP system, but I don't think it's so great as a planning tool. For that I tend to use Excel or our planning board. It would be great if Gantt charts and production forecasts were part of the system, not to mention, if our field sales guys had access to the system to keep them under control.</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Having said all this, I'm glad I made the decision to specialize. It's an exciting job, where no two days are alike.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Has a cubicle on the shop floor</a:t>
            </a:r>
          </a:p>
          <a:p>
            <a:r>
              <a:rPr lang="en-US" sz="1200" b="0" i="0" kern="1200" dirty="0">
                <a:solidFill>
                  <a:schemeClr val="tx1"/>
                </a:solidFill>
                <a:effectLst/>
                <a:latin typeface="+mn-lt"/>
                <a:ea typeface="+mn-ea"/>
                <a:cs typeface="+mn-cs"/>
              </a:rPr>
              <a:t>Alternatively, he might be in a separate planning department away from production</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Have an overview of what's going on in production</a:t>
            </a:r>
          </a:p>
          <a:p>
            <a:r>
              <a:rPr lang="en-US" sz="1200" b="0" i="0" kern="1200" dirty="0">
                <a:solidFill>
                  <a:schemeClr val="tx1"/>
                </a:solidFill>
                <a:effectLst/>
                <a:latin typeface="+mn-lt"/>
                <a:ea typeface="+mn-ea"/>
                <a:cs typeface="+mn-cs"/>
              </a:rPr>
              <a:t>Make a plan that meets our customer's needs</a:t>
            </a:r>
          </a:p>
          <a:p>
            <a:r>
              <a:rPr lang="en-US" sz="1200" b="0" i="0" kern="1200" dirty="0">
                <a:solidFill>
                  <a:schemeClr val="tx1"/>
                </a:solidFill>
                <a:effectLst/>
                <a:latin typeface="+mn-lt"/>
                <a:ea typeface="+mn-ea"/>
                <a:cs typeface="+mn-cs"/>
              </a:rPr>
              <a:t>Keep sales people under control (depends on if the company has a sales focus or a production focus)</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Planner</a:t>
            </a:r>
          </a:p>
          <a:p>
            <a:r>
              <a:rPr lang="en-US" sz="1200" b="0" i="0" kern="1200" dirty="0">
                <a:solidFill>
                  <a:schemeClr val="tx1"/>
                </a:solidFill>
                <a:effectLst/>
                <a:latin typeface="+mn-lt"/>
                <a:ea typeface="+mn-ea"/>
                <a:cs typeface="+mn-cs"/>
              </a:rPr>
              <a:t>Firefighter</a:t>
            </a:r>
          </a:p>
          <a:p>
            <a:r>
              <a:rPr lang="en-US" sz="1200" b="0" i="0" kern="1200" dirty="0">
                <a:solidFill>
                  <a:schemeClr val="tx1"/>
                </a:solidFill>
                <a:effectLst/>
                <a:latin typeface="+mn-lt"/>
                <a:ea typeface="+mn-ea"/>
                <a:cs typeface="+mn-cs"/>
              </a:rPr>
              <a:t>Price quoter</a:t>
            </a:r>
          </a:p>
          <a:p>
            <a:r>
              <a:rPr lang="en-US" sz="1200" b="0" i="0" kern="1200" dirty="0">
                <a:solidFill>
                  <a:schemeClr val="tx1"/>
                </a:solidFill>
                <a:effectLst/>
                <a:latin typeface="+mn-lt"/>
                <a:ea typeface="+mn-ea"/>
                <a:cs typeface="+mn-cs"/>
              </a:rPr>
              <a:t>Status checker</a:t>
            </a:r>
          </a:p>
          <a:p>
            <a:r>
              <a:rPr lang="en-US" sz="1200" b="0" i="0" kern="1200" dirty="0">
                <a:solidFill>
                  <a:schemeClr val="tx1"/>
                </a:solidFill>
                <a:effectLst/>
                <a:latin typeface="+mn-lt"/>
                <a:ea typeface="+mn-ea"/>
                <a:cs typeface="+mn-cs"/>
              </a:rPr>
              <a:t>Coordinator</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Inventory controller</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Create and maintain the production plan in terms of material and capacity needs</a:t>
            </a:r>
          </a:p>
          <a:p>
            <a:r>
              <a:rPr lang="en-US" sz="1200" b="0" i="0" kern="1200" dirty="0">
                <a:solidFill>
                  <a:schemeClr val="tx1"/>
                </a:solidFill>
                <a:effectLst/>
                <a:latin typeface="+mn-lt"/>
                <a:ea typeface="+mn-ea"/>
                <a:cs typeface="+mn-cs"/>
              </a:rPr>
              <a:t>Talk with customer directly about production schedule and release dates</a:t>
            </a:r>
          </a:p>
          <a:p>
            <a:r>
              <a:rPr lang="en-US" sz="1200" b="0" i="0" kern="1200" dirty="0">
                <a:solidFill>
                  <a:schemeClr val="tx1"/>
                </a:solidFill>
                <a:effectLst/>
                <a:latin typeface="+mn-lt"/>
                <a:ea typeface="+mn-ea"/>
                <a:cs typeface="+mn-cs"/>
              </a:rPr>
              <a:t>Talk with customers indirectly through salespeople</a:t>
            </a:r>
          </a:p>
          <a:p>
            <a:r>
              <a:rPr lang="en-US" sz="1200" b="0" i="0" kern="1200" dirty="0">
                <a:solidFill>
                  <a:schemeClr val="tx1"/>
                </a:solidFill>
                <a:effectLst/>
                <a:latin typeface="+mn-lt"/>
                <a:ea typeface="+mn-ea"/>
                <a:cs typeface="+mn-cs"/>
              </a:rPr>
              <a:t>Validate order proposals</a:t>
            </a:r>
          </a:p>
          <a:p>
            <a:r>
              <a:rPr lang="en-US" sz="1200" b="0" i="0" kern="1200" dirty="0">
                <a:solidFill>
                  <a:schemeClr val="tx1"/>
                </a:solidFill>
                <a:effectLst/>
                <a:latin typeface="+mn-lt"/>
                <a:ea typeface="+mn-ea"/>
                <a:cs typeface="+mn-cs"/>
              </a:rPr>
              <a:t>Correct the misinformation sales gives to customers about delivery dates</a:t>
            </a:r>
          </a:p>
          <a:p>
            <a:r>
              <a:rPr lang="en-US" sz="1200" b="0" i="0" kern="1200" dirty="0">
                <a:solidFill>
                  <a:schemeClr val="tx1"/>
                </a:solidFill>
                <a:effectLst/>
                <a:latin typeface="+mn-lt"/>
                <a:ea typeface="+mn-ea"/>
                <a:cs typeface="+mn-cs"/>
              </a:rPr>
              <a:t>Collaborate with purchasing to get the right item at the right time</a:t>
            </a:r>
          </a:p>
          <a:p>
            <a:r>
              <a:rPr lang="en-US" sz="1200" b="0" i="0" kern="1200" dirty="0">
                <a:solidFill>
                  <a:schemeClr val="tx1"/>
                </a:solidFill>
                <a:effectLst/>
                <a:latin typeface="+mn-lt"/>
                <a:ea typeface="+mn-ea"/>
                <a:cs typeface="+mn-cs"/>
              </a:rPr>
              <a:t>Anticipate which sales orders will stretch machines beyond capacities</a:t>
            </a:r>
          </a:p>
          <a:p>
            <a:r>
              <a:rPr lang="en-US" sz="1200" b="0" i="0" kern="1200" dirty="0">
                <a:solidFill>
                  <a:schemeClr val="tx1"/>
                </a:solidFill>
                <a:effectLst/>
                <a:latin typeface="+mn-lt"/>
                <a:ea typeface="+mn-ea"/>
                <a:cs typeface="+mn-cs"/>
              </a:rPr>
              <a:t>Maintain MRP system</a:t>
            </a:r>
          </a:p>
          <a:p>
            <a:r>
              <a:rPr lang="en-US" sz="1200" b="0" i="0" kern="1200" dirty="0">
                <a:solidFill>
                  <a:schemeClr val="tx1"/>
                </a:solidFill>
                <a:effectLst/>
                <a:latin typeface="+mn-lt"/>
                <a:ea typeface="+mn-ea"/>
                <a:cs typeface="+mn-cs"/>
              </a:rPr>
              <a:t>Manage the BOM (depends on industry and company size)</a:t>
            </a:r>
          </a:p>
          <a:p>
            <a:r>
              <a:rPr lang="en-US" sz="1200" b="0" i="0" kern="1200" dirty="0">
                <a:solidFill>
                  <a:schemeClr val="tx1"/>
                </a:solidFill>
                <a:effectLst/>
                <a:latin typeface="+mn-lt"/>
                <a:ea typeface="+mn-ea"/>
                <a:cs typeface="+mn-cs"/>
              </a:rPr>
              <a:t>Update the master file for any changes to a job</a:t>
            </a:r>
          </a:p>
          <a:p>
            <a:r>
              <a:rPr lang="en-US" sz="1200" b="0" i="0" kern="1200" dirty="0">
                <a:solidFill>
                  <a:schemeClr val="tx1"/>
                </a:solidFill>
                <a:effectLst/>
                <a:latin typeface="+mn-lt"/>
                <a:ea typeface="+mn-ea"/>
                <a:cs typeface="+mn-cs"/>
              </a:rPr>
              <a:t>Determine the method of manufacturing</a:t>
            </a:r>
          </a:p>
          <a:p>
            <a:r>
              <a:rPr lang="en-US" sz="1200" b="0" i="0" kern="1200" dirty="0">
                <a:solidFill>
                  <a:schemeClr val="tx1"/>
                </a:solidFill>
                <a:effectLst/>
                <a:latin typeface="+mn-lt"/>
                <a:ea typeface="+mn-ea"/>
                <a:cs typeface="+mn-cs"/>
              </a:rPr>
              <a:t>Log quote specifics into Excel including part number</a:t>
            </a:r>
          </a:p>
          <a:p>
            <a:r>
              <a:rPr lang="en-US" sz="1200" b="0" i="0" kern="1200" dirty="0">
                <a:solidFill>
                  <a:schemeClr val="tx1"/>
                </a:solidFill>
                <a:effectLst/>
                <a:latin typeface="+mn-lt"/>
                <a:ea typeface="+mn-ea"/>
                <a:cs typeface="+mn-cs"/>
              </a:rPr>
              <a:t>Communicate maximum capacity levels to sales</a:t>
            </a:r>
          </a:p>
          <a:p>
            <a:r>
              <a:rPr lang="en-US" sz="1200" b="0" i="0" kern="1200" dirty="0">
                <a:solidFill>
                  <a:schemeClr val="tx1"/>
                </a:solidFill>
                <a:effectLst/>
                <a:latin typeface="+mn-lt"/>
                <a:ea typeface="+mn-ea"/>
                <a:cs typeface="+mn-cs"/>
              </a:rPr>
              <a:t>Keep inventory right</a:t>
            </a:r>
          </a:p>
          <a:p>
            <a:r>
              <a:rPr lang="en-US" sz="1200" b="0" i="0" kern="1200" dirty="0">
                <a:solidFill>
                  <a:schemeClr val="tx1"/>
                </a:solidFill>
                <a:effectLst/>
                <a:latin typeface="+mn-lt"/>
                <a:ea typeface="+mn-ea"/>
                <a:cs typeface="+mn-cs"/>
              </a:rPr>
              <a:t>Send quotes with new parts to engineering</a:t>
            </a:r>
          </a:p>
          <a:p>
            <a:r>
              <a:rPr lang="en-US" sz="1200" b="0" i="0" kern="1200" dirty="0">
                <a:solidFill>
                  <a:schemeClr val="tx1"/>
                </a:solidFill>
                <a:effectLst/>
                <a:latin typeface="+mn-lt"/>
                <a:ea typeface="+mn-ea"/>
                <a:cs typeface="+mn-cs"/>
              </a:rPr>
              <a:t>Coordinate with subcontractors to outsource operations</a:t>
            </a:r>
          </a:p>
          <a:p>
            <a:r>
              <a:rPr lang="en-US" sz="1200" b="0" i="0" kern="1200" dirty="0">
                <a:solidFill>
                  <a:schemeClr val="tx1"/>
                </a:solidFill>
                <a:effectLst/>
                <a:latin typeface="+mn-lt"/>
                <a:ea typeface="+mn-ea"/>
                <a:cs typeface="+mn-cs"/>
              </a:rPr>
              <a:t>Identify when the needed machines are going to be available for an existing or new job</a:t>
            </a:r>
          </a:p>
          <a:p>
            <a:r>
              <a:rPr lang="en-US" sz="1200" b="0" i="0" kern="1200" dirty="0">
                <a:solidFill>
                  <a:schemeClr val="tx1"/>
                </a:solidFill>
                <a:effectLst/>
                <a:latin typeface="+mn-lt"/>
                <a:ea typeface="+mn-ea"/>
                <a:cs typeface="+mn-cs"/>
              </a:rPr>
              <a:t>Notify engineering to finish entering order information</a:t>
            </a:r>
          </a:p>
          <a:p>
            <a:r>
              <a:rPr lang="en-US" sz="1200" b="0" i="0" kern="1200" dirty="0">
                <a:solidFill>
                  <a:schemeClr val="tx1"/>
                </a:solidFill>
                <a:effectLst/>
                <a:latin typeface="+mn-lt"/>
                <a:ea typeface="+mn-ea"/>
                <a:cs typeface="+mn-cs"/>
              </a:rPr>
              <a:t>Use the ERP system to manually prioritize orders and rearrange the plan</a:t>
            </a:r>
          </a:p>
          <a:p>
            <a:r>
              <a:rPr lang="en-US" sz="1200" b="0" i="0" kern="1200" dirty="0">
                <a:solidFill>
                  <a:schemeClr val="tx1"/>
                </a:solidFill>
                <a:effectLst/>
                <a:latin typeface="+mn-lt"/>
                <a:ea typeface="+mn-ea"/>
                <a:cs typeface="+mn-cs"/>
              </a:rPr>
              <a:t>Create production orders based on sales orders</a:t>
            </a:r>
          </a:p>
          <a:p>
            <a:r>
              <a:rPr lang="en-US" sz="1200" b="0" i="0" kern="1200" dirty="0">
                <a:solidFill>
                  <a:schemeClr val="tx1"/>
                </a:solidFill>
                <a:effectLst/>
                <a:latin typeface="+mn-lt"/>
                <a:ea typeface="+mn-ea"/>
                <a:cs typeface="+mn-cs"/>
              </a:rPr>
              <a:t>Use the ERP system to register output and consumption</a:t>
            </a:r>
          </a:p>
          <a:p>
            <a:r>
              <a:rPr lang="en-US" sz="1200" b="0" i="0" kern="1200" dirty="0">
                <a:solidFill>
                  <a:schemeClr val="tx1"/>
                </a:solidFill>
                <a:effectLst/>
                <a:latin typeface="+mn-lt"/>
                <a:ea typeface="+mn-ea"/>
                <a:cs typeface="+mn-cs"/>
              </a:rPr>
              <a:t>Use the ERP system to plan derived demand</a:t>
            </a:r>
          </a:p>
          <a:p>
            <a:r>
              <a:rPr lang="en-US" sz="1200" b="0" i="0" kern="1200" dirty="0">
                <a:solidFill>
                  <a:schemeClr val="tx1"/>
                </a:solidFill>
                <a:effectLst/>
                <a:latin typeface="+mn-lt"/>
                <a:ea typeface="+mn-ea"/>
                <a:cs typeface="+mn-cs"/>
              </a:rPr>
              <a:t>Establish realistic starting and ending dates</a:t>
            </a:r>
          </a:p>
          <a:p>
            <a:r>
              <a:rPr lang="en-US" sz="1200" b="0" i="0" kern="1200" dirty="0">
                <a:solidFill>
                  <a:schemeClr val="tx1"/>
                </a:solidFill>
                <a:effectLst/>
                <a:latin typeface="+mn-lt"/>
                <a:ea typeface="+mn-ea"/>
                <a:cs typeface="+mn-cs"/>
              </a:rPr>
              <a:t>Manage planning for multiple pieces of one product</a:t>
            </a:r>
          </a:p>
          <a:p>
            <a:r>
              <a:rPr lang="en-US" sz="1200" b="0" i="0" kern="1200" dirty="0">
                <a:solidFill>
                  <a:schemeClr val="tx1"/>
                </a:solidFill>
                <a:effectLst/>
                <a:latin typeface="+mn-lt"/>
                <a:ea typeface="+mn-ea"/>
                <a:cs typeface="+mn-cs"/>
              </a:rPr>
              <a:t>Compensate for limitations of MRP system with customized Excel planning sheets</a:t>
            </a:r>
          </a:p>
          <a:p>
            <a:r>
              <a:rPr lang="en-US" sz="1200" b="0" i="0" kern="1200" dirty="0">
                <a:solidFill>
                  <a:schemeClr val="tx1"/>
                </a:solidFill>
                <a:effectLst/>
                <a:latin typeface="+mn-lt"/>
                <a:ea typeface="+mn-ea"/>
                <a:cs typeface="+mn-cs"/>
              </a:rPr>
              <a:t>Research background of jobs when necessary, when they were produced and by who</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MRP system doesn't have phantom BOMs</a:t>
            </a:r>
          </a:p>
          <a:p>
            <a:r>
              <a:rPr lang="en-US" sz="1200" b="0" i="0" kern="1200" dirty="0">
                <a:solidFill>
                  <a:schemeClr val="tx1"/>
                </a:solidFill>
                <a:effectLst/>
                <a:latin typeface="+mn-lt"/>
                <a:ea typeface="+mn-ea"/>
                <a:cs typeface="+mn-cs"/>
              </a:rPr>
              <a:t>He can be annoyed with sales department for making promises they </a:t>
            </a:r>
            <a:r>
              <a:rPr lang="en-US" sz="1200" b="0" i="0" kern="1200" dirty="0" err="1">
                <a:solidFill>
                  <a:schemeClr val="tx1"/>
                </a:solidFill>
                <a:effectLst/>
                <a:latin typeface="+mn-lt"/>
                <a:ea typeface="+mn-ea"/>
                <a:cs typeface="+mn-cs"/>
              </a:rPr>
              <a:t>can�t</a:t>
            </a:r>
            <a:r>
              <a:rPr lang="en-US" sz="1200" b="0" i="0" kern="1200" dirty="0">
                <a:solidFill>
                  <a:schemeClr val="tx1"/>
                </a:solidFill>
                <a:effectLst/>
                <a:latin typeface="+mn-lt"/>
                <a:ea typeface="+mn-ea"/>
                <a:cs typeface="+mn-cs"/>
              </a:rPr>
              <a:t> deliver on</a:t>
            </a:r>
          </a:p>
          <a:p>
            <a:r>
              <a:rPr lang="en-US" sz="1200" b="0" i="0" kern="1200" dirty="0">
                <a:solidFill>
                  <a:schemeClr val="tx1"/>
                </a:solidFill>
                <a:effectLst/>
                <a:latin typeface="+mn-lt"/>
                <a:ea typeface="+mn-ea"/>
                <a:cs typeface="+mn-cs"/>
              </a:rPr>
              <a:t>Engineering change orders (ECOs) interfere with existing plans</a:t>
            </a:r>
          </a:p>
          <a:p>
            <a:r>
              <a:rPr lang="en-US" sz="1200" b="0" i="0" kern="1200" dirty="0">
                <a:solidFill>
                  <a:schemeClr val="tx1"/>
                </a:solidFill>
                <a:effectLst/>
                <a:latin typeface="+mn-lt"/>
                <a:ea typeface="+mn-ea"/>
                <a:cs typeface="+mn-cs"/>
              </a:rPr>
              <a:t>The system �chokes� when they generate a lot of MOs (manufacturing orders) from MPS.</a:t>
            </a:r>
          </a:p>
          <a:p>
            <a:r>
              <a:rPr lang="en-US" sz="1200" b="0" i="0" kern="1200" dirty="0">
                <a:solidFill>
                  <a:schemeClr val="tx1"/>
                </a:solidFill>
                <a:effectLst/>
                <a:latin typeface="+mn-lt"/>
                <a:ea typeface="+mn-ea"/>
                <a:cs typeface="+mn-cs"/>
              </a:rPr>
              <a:t>It is difficult to get a good overview of the production orders and the status of each.</a:t>
            </a:r>
          </a:p>
          <a:p>
            <a:r>
              <a:rPr lang="en-US" sz="1200" b="0" i="0" kern="1200" dirty="0">
                <a:solidFill>
                  <a:schemeClr val="tx1"/>
                </a:solidFill>
                <a:effectLst/>
                <a:latin typeface="+mn-lt"/>
                <a:ea typeface="+mn-ea"/>
                <a:cs typeface="+mn-cs"/>
              </a:rPr>
              <a:t>Need scanners for receiving so they can create a "receipt" when picking an item</a:t>
            </a:r>
          </a:p>
          <a:p>
            <a:r>
              <a:rPr lang="en-US" sz="1200" b="0" i="0" kern="1200" dirty="0">
                <a:solidFill>
                  <a:schemeClr val="tx1"/>
                </a:solidFill>
                <a:effectLst/>
                <a:latin typeface="+mn-lt"/>
                <a:ea typeface="+mn-ea"/>
                <a:cs typeface="+mn-cs"/>
              </a:rPr>
              <a:t>They need to be able to do an analysis on the number of defective parts per their annual usage.</a:t>
            </a:r>
          </a:p>
          <a:p>
            <a:r>
              <a:rPr lang="en-US" sz="1200" b="0" i="0" kern="1200" dirty="0">
                <a:solidFill>
                  <a:schemeClr val="tx1"/>
                </a:solidFill>
                <a:effectLst/>
                <a:latin typeface="+mn-lt"/>
                <a:ea typeface="+mn-ea"/>
                <a:cs typeface="+mn-cs"/>
              </a:rPr>
              <a:t>No integration to CAD.</a:t>
            </a:r>
          </a:p>
          <a:p>
            <a:r>
              <a:rPr lang="en-US" sz="1200" b="0" i="0" kern="1200" dirty="0">
                <a:solidFill>
                  <a:schemeClr val="tx1"/>
                </a:solidFill>
                <a:effectLst/>
                <a:latin typeface="+mn-lt"/>
                <a:ea typeface="+mn-ea"/>
                <a:cs typeface="+mn-cs"/>
              </a:rPr>
              <a:t>Order is worked up and then customer called back with estimate.</a:t>
            </a:r>
          </a:p>
          <a:p>
            <a:r>
              <a:rPr lang="en-US" sz="1200" b="0" i="0" kern="1200" dirty="0">
                <a:solidFill>
                  <a:schemeClr val="tx1"/>
                </a:solidFill>
                <a:effectLst/>
                <a:latin typeface="+mn-lt"/>
                <a:ea typeface="+mn-ea"/>
                <a:cs typeface="+mn-cs"/>
              </a:rPr>
              <a:t>Limited accounting set ups don't work when multiple products requiring multiple machine configurations have to be run</a:t>
            </a:r>
          </a:p>
          <a:p>
            <a:r>
              <a:rPr lang="en-US" sz="1200" b="0" i="0" kern="1200" dirty="0">
                <a:solidFill>
                  <a:schemeClr val="tx1"/>
                </a:solidFill>
                <a:effectLst/>
                <a:latin typeface="+mn-lt"/>
                <a:ea typeface="+mn-ea"/>
                <a:cs typeface="+mn-cs"/>
              </a:rPr>
              <a:t>Since employee turn-over can be high, needs a system showing workflow - something that's easy to learn, easy icons, and Help for training</a:t>
            </a:r>
          </a:p>
          <a:p>
            <a:r>
              <a:rPr lang="en-US" sz="1200" b="0" i="0" kern="1200" dirty="0">
                <a:solidFill>
                  <a:schemeClr val="tx1"/>
                </a:solidFill>
                <a:effectLst/>
                <a:latin typeface="+mn-lt"/>
                <a:ea typeface="+mn-ea"/>
                <a:cs typeface="+mn-cs"/>
              </a:rPr>
              <a:t>Once the work order has been released it's in the system. You can make changes but need to do the paperwork out on the floor and, even if you send the new one electronically, you have to be certain they're looking at the latest update.</a:t>
            </a:r>
          </a:p>
          <a:p>
            <a:r>
              <a:rPr lang="en-US" sz="1200" b="0" i="0" kern="1200" dirty="0">
                <a:solidFill>
                  <a:schemeClr val="tx1"/>
                </a:solidFill>
                <a:effectLst/>
                <a:latin typeface="+mn-lt"/>
                <a:ea typeface="+mn-ea"/>
                <a:cs typeface="+mn-cs"/>
              </a:rPr>
              <a:t>Being the company hero means that he can never go on a 3-week vacation</a:t>
            </a:r>
          </a:p>
          <a:p>
            <a:r>
              <a:rPr lang="en-US" sz="1200" b="0" i="0" kern="1200" dirty="0">
                <a:solidFill>
                  <a:schemeClr val="tx1"/>
                </a:solidFill>
                <a:effectLst/>
                <a:latin typeface="+mn-lt"/>
                <a:ea typeface="+mn-ea"/>
                <a:cs typeface="+mn-cs"/>
              </a:rPr>
              <a:t>Finding historical information for an order which is similar to a current order</a:t>
            </a:r>
          </a:p>
          <a:p>
            <a:r>
              <a:rPr lang="en-US" sz="1200" b="0" i="0" kern="1200" dirty="0">
                <a:solidFill>
                  <a:schemeClr val="tx1"/>
                </a:solidFill>
                <a:effectLst/>
                <a:latin typeface="+mn-lt"/>
                <a:ea typeface="+mn-ea"/>
                <a:cs typeface="+mn-cs"/>
              </a:rPr>
              <a:t>Bad data in the system causes too many false signals that takes him away from his work</a:t>
            </a:r>
          </a:p>
          <a:p>
            <a:r>
              <a:rPr lang="en-US" sz="1200" b="0" i="0" kern="1200" dirty="0">
                <a:solidFill>
                  <a:schemeClr val="tx1"/>
                </a:solidFill>
                <a:effectLst/>
                <a:latin typeface="+mn-lt"/>
                <a:ea typeface="+mn-ea"/>
                <a:cs typeface="+mn-cs"/>
              </a:rPr>
              <a:t>Persona variables</a:t>
            </a:r>
          </a:p>
          <a:p>
            <a:r>
              <a:rPr lang="en-US" sz="1200" b="0" i="0" kern="1200" dirty="0">
                <a:solidFill>
                  <a:schemeClr val="tx1"/>
                </a:solidFill>
                <a:effectLst/>
                <a:latin typeface="+mn-lt"/>
                <a:ea typeface="+mn-ea"/>
                <a:cs typeface="+mn-cs"/>
              </a:rPr>
              <a:t>Eduardo may report to Tony, the production manager in some companies and be close to the day-to-day life on the production floor</a:t>
            </a:r>
          </a:p>
          <a:p>
            <a:r>
              <a:rPr lang="en-US" sz="1200" b="0" i="0" kern="1200" dirty="0">
                <a:solidFill>
                  <a:schemeClr val="tx1"/>
                </a:solidFill>
                <a:effectLst/>
                <a:latin typeface="+mn-lt"/>
                <a:ea typeface="+mn-ea"/>
                <a:cs typeface="+mn-cs"/>
              </a:rPr>
              <a:t>In other companies, Eduardo may be in a separate planning department somewhat detached to the day-to-day life on the production floor</a:t>
            </a:r>
          </a:p>
          <a:p>
            <a:r>
              <a:rPr lang="en-US" sz="1200" b="0" i="0" kern="1200" dirty="0">
                <a:solidFill>
                  <a:schemeClr val="tx1"/>
                </a:solidFill>
                <a:effectLst/>
                <a:latin typeface="+mn-lt"/>
                <a:ea typeface="+mn-ea"/>
                <a:cs typeface="+mn-cs"/>
              </a:rPr>
              <a:t>In smaller companies, he might do the scheduling, otherwise, it will be Lars, the shop floor supervisor that will do that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Production planner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A 'Who's on First' report (for work prioritization) that can see all of the routings of a production order and can indicate if a production order is behind schedule</a:t>
            </a:r>
          </a:p>
          <a:p>
            <a:r>
              <a:rPr lang="en-US" sz="1200" b="0" i="0" kern="1200" dirty="0">
                <a:solidFill>
                  <a:schemeClr val="tx1"/>
                </a:solidFill>
                <a:effectLst/>
                <a:latin typeface="+mn-lt"/>
                <a:ea typeface="+mn-ea"/>
                <a:cs typeface="+mn-cs"/>
              </a:rPr>
              <a:t>There should not be performance problems when generating a large number of production orders from an MPS</a:t>
            </a:r>
          </a:p>
          <a:p>
            <a:r>
              <a:rPr lang="en-US" sz="1200" b="0" i="0" kern="1200" dirty="0">
                <a:solidFill>
                  <a:schemeClr val="tx1"/>
                </a:solidFill>
                <a:effectLst/>
                <a:latin typeface="+mn-lt"/>
                <a:ea typeface="+mn-ea"/>
                <a:cs typeface="+mn-cs"/>
              </a:rPr>
              <a:t>A customer-driven planning system. If a customer calls in, I would like to let them know instantly when that’s going to be — you know, what the next available slot is in our production schedule. In other words, I want to know when that can be delivered. So I think based on intelligent information in the system, you could come up with a relatively reasonable estimated delivery time.</a:t>
            </a:r>
          </a:p>
          <a:p>
            <a:r>
              <a:rPr lang="en-US" sz="1200" b="0" i="0" kern="1200" dirty="0">
                <a:solidFill>
                  <a:schemeClr val="tx1"/>
                </a:solidFill>
                <a:effectLst/>
                <a:latin typeface="+mn-lt"/>
                <a:ea typeface="+mn-ea"/>
                <a:cs typeface="+mn-cs"/>
              </a:rPr>
              <a:t>A order network tracking system to see which production orders are linked to an SO(s)</a:t>
            </a:r>
          </a:p>
          <a:p>
            <a:r>
              <a:rPr lang="en-US" sz="1200" b="0" i="0" kern="1200" dirty="0">
                <a:solidFill>
                  <a:schemeClr val="tx1"/>
                </a:solidFill>
                <a:effectLst/>
                <a:latin typeface="+mn-lt"/>
                <a:ea typeface="+mn-ea"/>
                <a:cs typeface="+mn-cs"/>
              </a:rPr>
              <a:t>A warning for sales when they've enter a size or quantity in the production order that the machine can't handle</a:t>
            </a:r>
          </a:p>
          <a:p>
            <a:r>
              <a:rPr lang="en-US" sz="1200" b="0" i="0" kern="1200" dirty="0">
                <a:solidFill>
                  <a:schemeClr val="tx1"/>
                </a:solidFill>
                <a:effectLst/>
                <a:latin typeface="+mn-lt"/>
                <a:ea typeface="+mn-ea"/>
                <a:cs typeface="+mn-cs"/>
              </a:rPr>
              <a:t>A UI which clearly shows the % of work orders completed to quickly answer a 'where is my order' enquiry</a:t>
            </a:r>
          </a:p>
          <a:p>
            <a:r>
              <a:rPr lang="en-US" sz="1200" b="0" i="0" kern="1200" dirty="0">
                <a:solidFill>
                  <a:schemeClr val="tx1"/>
                </a:solidFill>
                <a:effectLst/>
                <a:latin typeface="+mn-lt"/>
                <a:ea typeface="+mn-ea"/>
                <a:cs typeface="+mn-cs"/>
              </a:rPr>
              <a:t>Deleting an MPS forecast should result with the associated production orders getting deleted as well</a:t>
            </a:r>
          </a:p>
          <a:p>
            <a:r>
              <a:rPr lang="en-US" sz="1200" b="0" i="0" kern="1200" dirty="0">
                <a:solidFill>
                  <a:schemeClr val="tx1"/>
                </a:solidFill>
                <a:effectLst/>
                <a:latin typeface="+mn-lt"/>
                <a:ea typeface="+mn-ea"/>
                <a:cs typeface="+mn-cs"/>
              </a:rPr>
              <a:t>Providing Eduardo with a tool to easily find historical information that he can use for current work</a:t>
            </a:r>
          </a:p>
          <a:p>
            <a:r>
              <a:rPr lang="en-US" sz="1200" b="0" i="0" kern="1200" dirty="0">
                <a:solidFill>
                  <a:schemeClr val="tx1"/>
                </a:solidFill>
                <a:effectLst/>
                <a:latin typeface="+mn-lt"/>
                <a:ea typeface="+mn-ea"/>
                <a:cs typeface="+mn-cs"/>
              </a:rPr>
              <a:t>Would like to be able to tell a customer what the schedule is at the time the order is taken.</a:t>
            </a:r>
          </a:p>
          <a:p>
            <a:r>
              <a:rPr lang="en-US" sz="1200" b="0" i="0" kern="1200" dirty="0">
                <a:solidFill>
                  <a:schemeClr val="tx1"/>
                </a:solidFill>
                <a:effectLst/>
                <a:latin typeface="+mn-lt"/>
                <a:ea typeface="+mn-ea"/>
                <a:cs typeface="+mn-cs"/>
              </a:rPr>
              <a:t>Information Eduardo needs</a:t>
            </a:r>
          </a:p>
          <a:p>
            <a:r>
              <a:rPr lang="en-US" sz="1200" b="0" i="0" kern="1200" dirty="0">
                <a:solidFill>
                  <a:schemeClr val="tx1"/>
                </a:solidFill>
                <a:effectLst/>
                <a:latin typeface="+mn-lt"/>
                <a:ea typeface="+mn-ea"/>
                <a:cs typeface="+mn-cs"/>
              </a:rPr>
              <a:t>A clear linkage between what sales order(s) the production order is related to</a:t>
            </a:r>
          </a:p>
          <a:p>
            <a:r>
              <a:rPr lang="en-US" sz="1200" b="0" i="0" kern="1200" dirty="0">
                <a:solidFill>
                  <a:schemeClr val="tx1"/>
                </a:solidFill>
                <a:effectLst/>
                <a:latin typeface="+mn-lt"/>
                <a:ea typeface="+mn-ea"/>
                <a:cs typeface="+mn-cs"/>
              </a:rPr>
              <a:t>He needs to know if a pick list has been generated before closing a production order</a:t>
            </a:r>
          </a:p>
          <a:p>
            <a:r>
              <a:rPr lang="en-US" sz="1200" b="0" i="0" kern="1200" dirty="0">
                <a:solidFill>
                  <a:schemeClr val="tx1"/>
                </a:solidFill>
                <a:effectLst/>
                <a:latin typeface="+mn-lt"/>
                <a:ea typeface="+mn-ea"/>
                <a:cs typeface="+mn-cs"/>
              </a:rPr>
              <a:t>He needs to have the associated production orders deleted when they delete an MPS forecast</a:t>
            </a:r>
          </a:p>
          <a:p>
            <a:r>
              <a:rPr lang="en-US" sz="1200" b="0" i="0" kern="1200" dirty="0">
                <a:solidFill>
                  <a:schemeClr val="tx1"/>
                </a:solidFill>
                <a:effectLst/>
                <a:latin typeface="+mn-lt"/>
                <a:ea typeface="+mn-ea"/>
                <a:cs typeface="+mn-cs"/>
              </a:rPr>
              <a:t>He needs info about delays in production in order to make changes to his planning</a:t>
            </a:r>
          </a:p>
          <a:p>
            <a:r>
              <a:rPr lang="en-US" sz="1200" b="0" i="0" kern="1200" dirty="0">
                <a:solidFill>
                  <a:schemeClr val="tx1"/>
                </a:solidFill>
                <a:effectLst/>
                <a:latin typeface="+mn-lt"/>
                <a:ea typeface="+mn-ea"/>
                <a:cs typeface="+mn-cs"/>
              </a:rPr>
              <a:t>He needs a UI to be able to identify the bottlenecks in the production process</a:t>
            </a:r>
          </a:p>
          <a:p>
            <a:r>
              <a:rPr lang="en-US" sz="1200" b="0" i="0" kern="1200" dirty="0">
                <a:solidFill>
                  <a:schemeClr val="tx1"/>
                </a:solidFill>
                <a:effectLst/>
                <a:latin typeface="+mn-lt"/>
                <a:ea typeface="+mn-ea"/>
                <a:cs typeface="+mn-cs"/>
              </a:rPr>
              <a:t>He needs a report or form showing all process info for one production order</a:t>
            </a:r>
          </a:p>
          <a:p>
            <a:r>
              <a:rPr lang="en-US" sz="1200" b="0" i="0" kern="1200" dirty="0">
                <a:solidFill>
                  <a:schemeClr val="tx1"/>
                </a:solidFill>
                <a:effectLst/>
                <a:latin typeface="+mn-lt"/>
                <a:ea typeface="+mn-ea"/>
                <a:cs typeface="+mn-cs"/>
              </a:rPr>
              <a:t>He needs an order backlog report that's set up for production workers, not sales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"You issue sales orders and that is our work order, per se. In the system, it has the order date but when it is actually cut and put out on the floor it is totally different. I have a rush order in here now that I'm working on and it was taken a week and a half ago. I didn’t get it until last Friday. It is not a week and a half old to me. But it is to the customer. If it is not on the floor then it changes your priorities on the floor."</a:t>
            </a:r>
          </a:p>
          <a:p>
            <a:r>
              <a:rPr lang="en-US" sz="1200" b="0" i="0" kern="1200" dirty="0">
                <a:solidFill>
                  <a:schemeClr val="tx1"/>
                </a:solidFill>
                <a:effectLst/>
                <a:latin typeface="+mn-lt"/>
                <a:ea typeface="+mn-ea"/>
                <a:cs typeface="+mn-cs"/>
              </a:rPr>
              <a:t>"So this one valve I can’t give you confidential information but let’s just say you’re talking about upwards of 100 different processing steps that were involved through all of the different facets of receiving materials and processing components and put that thing on the shelf. That ought to be tracked."</a:t>
            </a:r>
          </a:p>
          <a:p>
            <a:r>
              <a:rPr lang="en-US" sz="1200" b="0" i="0" kern="1200" dirty="0">
                <a:solidFill>
                  <a:schemeClr val="tx1"/>
                </a:solidFill>
                <a:effectLst/>
                <a:latin typeface="+mn-lt"/>
                <a:ea typeface="+mn-ea"/>
                <a:cs typeface="+mn-cs"/>
              </a:rPr>
              <a:t>"To give you one calibration on it, integrating our ERP system....through and on the Web and then leveraging what we could do with Office. We took $70,000 out of our phone bill in one year. We have been able to reduce our overhead expenses so dramatically with this combination. "</a:t>
            </a:r>
          </a:p>
          <a:p>
            <a:r>
              <a:rPr lang="en-US" sz="1200" b="0" i="0" kern="1200" dirty="0">
                <a:solidFill>
                  <a:schemeClr val="tx1"/>
                </a:solidFill>
                <a:effectLst/>
                <a:latin typeface="+mn-lt"/>
                <a:ea typeface="+mn-ea"/>
                <a:cs typeface="+mn-cs"/>
              </a:rPr>
              <a:t>"Can you walk us through the process by which an order gets placed?" "Well, we get a napkin with a little drawing on it."</a:t>
            </a:r>
          </a:p>
          <a:p>
            <a:r>
              <a:rPr lang="en-US" sz="1200" b="0" i="0" kern="1200" dirty="0">
                <a:solidFill>
                  <a:schemeClr val="tx1"/>
                </a:solidFill>
                <a:effectLst/>
                <a:latin typeface="+mn-lt"/>
                <a:ea typeface="+mn-ea"/>
                <a:cs typeface="+mn-cs"/>
              </a:rPr>
              <a:t>"Our process now is we’ll take the order and we’ll call you back when we know how soon we can get it. So then you have your sales service people leaving their desk trying to hunt down production and [he'll] give them an estimated time and a lot of times will give them incorrect information just to get them off their back."</a:t>
            </a:r>
          </a:p>
          <a:p>
            <a:r>
              <a:rPr lang="en-US" sz="1200" b="0" i="0" kern="1200" dirty="0">
                <a:solidFill>
                  <a:schemeClr val="tx1"/>
                </a:solidFill>
                <a:effectLst/>
                <a:latin typeface="+mn-lt"/>
                <a:ea typeface="+mn-ea"/>
                <a:cs typeface="+mn-cs"/>
              </a:rPr>
              <a:t>"If they [sales reps] could actually place the order onsite, then through their cell phone or whatever, they can download that order right into the system. So now you’ve bypassed a routine transaction that sales service would normally have to do. But the sales rep would have to know onsite if there’s room in the production schedule to get that order done."</a:t>
            </a:r>
          </a:p>
          <a:p>
            <a:r>
              <a:rPr lang="en-US" sz="1200" b="0" i="0" kern="1200" dirty="0">
                <a:solidFill>
                  <a:schemeClr val="tx1"/>
                </a:solidFill>
                <a:effectLst/>
                <a:latin typeface="+mn-lt"/>
                <a:ea typeface="+mn-ea"/>
                <a:cs typeface="+mn-cs"/>
              </a:rPr>
              <a:t>"Most of the companies I have worked with recently would rather have a little bit of functionality and production quickly than try to get running and having it take longer. So fast ramp up."</a:t>
            </a:r>
          </a:p>
          <a:p>
            <a:r>
              <a:rPr lang="en-US" sz="1200" b="0" i="0" kern="1200" dirty="0">
                <a:solidFill>
                  <a:schemeClr val="tx1"/>
                </a:solidFill>
                <a:effectLst/>
                <a:latin typeface="+mn-lt"/>
                <a:ea typeface="+mn-ea"/>
                <a:cs typeface="+mn-cs"/>
              </a:rPr>
              <a:t>"One of the good things about this system is you are allowed, we had a system once that you couldn’t go and add steps, this system at least allows us if I’m going to add something to the process, if we have a part that fails testing and we have to go back and do other work, I can go into that work order, add the new steps and have a traveler. Some systems didn’t allow us to do that."</a:t>
            </a:r>
          </a:p>
          <a:p>
            <a:r>
              <a:rPr lang="en-US" sz="1200" b="0" i="0" kern="1200" dirty="0">
                <a:solidFill>
                  <a:schemeClr val="tx1"/>
                </a:solidFill>
                <a:effectLst/>
                <a:latin typeface="+mn-lt"/>
                <a:ea typeface="+mn-ea"/>
                <a:cs typeface="+mn-cs"/>
              </a:rPr>
              <a:t>"Currently our production planning is done on three levels. We have more of a global look that looks by like say product, wrong numbers per time bucket, which it’s usually a month and that’s usually an overview look for budget purposes and for manpower planning and things like that. Then there is that more overview production planning."</a:t>
            </a:r>
          </a:p>
          <a:p>
            <a:r>
              <a:rPr lang="en-US" sz="1200" b="0" i="0" kern="1200" dirty="0">
                <a:solidFill>
                  <a:schemeClr val="tx1"/>
                </a:solidFill>
                <a:effectLst/>
                <a:latin typeface="+mn-lt"/>
                <a:ea typeface="+mn-ea"/>
                <a:cs typeface="+mn-cs"/>
              </a:rPr>
              <a:t>"My job title is Scheduler, but right now I’m doing order entry and a little bit of everything. Scheduling is on the back burner right now, so I’m an unhappy person."</a:t>
            </a:r>
          </a:p>
          <a:p>
            <a:r>
              <a:rPr lang="en-US" sz="1200" b="0" i="0" kern="1200" dirty="0">
                <a:solidFill>
                  <a:schemeClr val="tx1"/>
                </a:solidFill>
                <a:effectLst/>
                <a:latin typeface="+mn-lt"/>
                <a:ea typeface="+mn-ea"/>
                <a:cs typeface="+mn-cs"/>
              </a:rPr>
              <a:t>"I... plan what’s going to happen in production in the next day, the next week, and the next three months. So, I’m looking out three months ahead."</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 UK</a:t>
            </a:r>
          </a:p>
          <a:p>
            <a:r>
              <a:rPr lang="en-US" sz="1200" b="0" i="0" kern="1200" dirty="0">
                <a:solidFill>
                  <a:schemeClr val="tx1"/>
                </a:solidFill>
                <a:effectLst/>
                <a:latin typeface="+mn-lt"/>
                <a:ea typeface="+mn-ea"/>
                <a:cs typeface="+mn-cs"/>
              </a:rPr>
              <a:t> Spain</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 The Netherlands</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If the company opens up overseas plants in Eastern Europe, Asia or elsewhere, Eduardo will be involved in the initial planning involved in producing these items abroad</a:t>
            </a:r>
          </a:p>
          <a:p>
            <a:r>
              <a:rPr lang="en-US" sz="1200" b="0" i="0" kern="1200" dirty="0">
                <a:solidFill>
                  <a:schemeClr val="tx1"/>
                </a:solidFill>
                <a:effectLst/>
                <a:latin typeface="+mn-lt"/>
                <a:ea typeface="+mn-ea"/>
                <a:cs typeface="+mn-cs"/>
              </a:rPr>
              <a:t>Eduardo is involved in make/buy decisions in terms of producing in house or having a subcontractor do it</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A bar chart showing delayed production</a:t>
            </a:r>
          </a:p>
          <a:p>
            <a:r>
              <a:rPr lang="en-US" sz="1200" b="0" i="0" kern="1200" dirty="0">
                <a:solidFill>
                  <a:schemeClr val="tx1"/>
                </a:solidFill>
                <a:effectLst/>
                <a:latin typeface="+mn-lt"/>
                <a:ea typeface="+mn-ea"/>
                <a:cs typeface="+mn-cs"/>
              </a:rPr>
              <a:t>Production and capacity planning are done in Excel</a:t>
            </a:r>
          </a:p>
          <a:p>
            <a:r>
              <a:rPr lang="en-US" sz="1200" b="0" i="0" kern="1200" dirty="0">
                <a:solidFill>
                  <a:schemeClr val="tx1"/>
                </a:solidFill>
                <a:effectLst/>
                <a:latin typeface="+mn-lt"/>
                <a:ea typeface="+mn-ea"/>
                <a:cs typeface="+mn-cs"/>
              </a:rPr>
              <a:t>He responds reactively to when critical problems or delays arise, which means he arranges for extra capacity after the fact</a:t>
            </a:r>
          </a:p>
          <a:p>
            <a:r>
              <a:rPr lang="en-US" sz="1200" b="0" i="0" kern="1200" dirty="0">
                <a:solidFill>
                  <a:schemeClr val="tx1"/>
                </a:solidFill>
                <a:effectLst/>
                <a:latin typeface="+mn-lt"/>
                <a:ea typeface="+mn-ea"/>
                <a:cs typeface="+mn-cs"/>
              </a:rPr>
              <a:t>Uses a color-coding system to indicate which work orders are late</a:t>
            </a:r>
          </a:p>
          <a:p>
            <a:r>
              <a:rPr lang="en-US" sz="1200" b="0" i="0" kern="1200" dirty="0">
                <a:solidFill>
                  <a:schemeClr val="tx1"/>
                </a:solidFill>
                <a:effectLst/>
                <a:latin typeface="+mn-lt"/>
                <a:ea typeface="+mn-ea"/>
                <a:cs typeface="+mn-cs"/>
              </a:rPr>
              <a:t>If an order for a new item arrives, the production planner will try to align it with an existing item type. If this is not possible, they send it to the engineer/designer who configures it and sets up the operations and route.</a:t>
            </a:r>
          </a:p>
        </p:txBody>
      </p:sp>
      <p:sp>
        <p:nvSpPr>
          <p:cNvPr id="4" name="Slide Number Placeholder 3"/>
          <p:cNvSpPr>
            <a:spLocks noGrp="1"/>
          </p:cNvSpPr>
          <p:nvPr>
            <p:ph type="sldNum" sz="quarter" idx="5"/>
          </p:nvPr>
        </p:nvSpPr>
        <p:spPr/>
        <p:txBody>
          <a:bodyPr/>
          <a:lstStyle/>
          <a:p>
            <a:fld id="{90C91C77-BD77-46DD-975C-A10BFBCE05E6}" type="slidenum">
              <a:rPr lang="en-US" smtClean="0"/>
              <a:t>22</a:t>
            </a:fld>
            <a:endParaRPr lang="en-US"/>
          </a:p>
        </p:txBody>
      </p:sp>
    </p:spTree>
    <p:extLst>
      <p:ext uri="{BB962C8B-B14F-4D97-AF65-F5344CB8AC3E}">
        <p14:creationId xmlns:p14="http://schemas.microsoft.com/office/powerpoint/2010/main" val="1705671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Pierre - Value Stream Manager</a:t>
            </a: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Pierre works at a lean manufacturing company and is responsible for the workings of a value stream and its cells. He is not only interested in what is going on in the cells of the value stream, but he is also focused on the external customer that is pulling from the value stream and on the external supplier whose raw materials are needed to feed the cells.</a:t>
            </a:r>
          </a:p>
          <a:p>
            <a:r>
              <a:rPr lang="en-US" sz="1200" b="0" i="0" kern="1200" dirty="0">
                <a:solidFill>
                  <a:schemeClr val="tx1"/>
                </a:solidFill>
                <a:effectLst/>
                <a:latin typeface="+mn-lt"/>
                <a:ea typeface="+mn-ea"/>
                <a:cs typeface="+mn-cs"/>
              </a:rPr>
              <a:t>A day in the life</a:t>
            </a:r>
          </a:p>
          <a:p>
            <a:r>
              <a:rPr lang="en-US" sz="1200" b="0" i="0" kern="1200" dirty="0">
                <a:solidFill>
                  <a:schemeClr val="tx1"/>
                </a:solidFill>
                <a:effectLst/>
                <a:latin typeface="+mn-lt"/>
                <a:ea typeface="+mn-ea"/>
                <a:cs typeface="+mn-cs"/>
              </a:rPr>
              <a:t>I'm the value stream manager. I've been at this company for many years, so I’ve seen a bit of everything here. Last year, we got a lean officer because the company needed to figure out some ways to both stay competitive and not move to China. So they took some of us shop floor supervisors and trained us to become value stream managers. We learned a lot of funny Japanese words, but we also learned how to identify waste and make big improvements in the ways that we do things. So instead of just thinking about the work centers that I used to be responsible for, I now need to think about the entire flow of product from supplier to customer. So during a typical day, I need to make sure we have enough raw materials coming from our suppliers to feed production cells so we can deliver to our customers on time. When I get here in the morning, I check to see if there are any fires to put out from yesterday. I'll walk through my cells to meet with the machine operators to talk about what needs to be done. We'll meet around the visual board to make sure everybody has a clear idea of what to do. I think visuals are great - it keeps everyone on the same page and constantly informed. I'll then go back to my office to read my emails. A little while later, the water spider may stop by telling me that we don't have enough raw materials for a customer order. So then I have to call the supplier to find out why they're late, and then I have to call the customer to see if they'll take a partial instead. In the old days, I didn't really have to contact vendors or customers, but our change to lean and my new role makes me think about the big picture instead. I like that! The lean officer (my boss) often stops by as well, so we can chat about the next area for improvement. As many of my guys are new to lean, I try to make things easier by documenting our processes and tasks so the guys can refer to them at any time next to their machines. That way they don't always have to bother me to help them with some sort of computer problem that they're having. That gives me a little more time to think about the next kaizen.</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Roles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Materials manager</a:t>
            </a:r>
            <a:br>
              <a:rPr lang="en-US" dirty="0"/>
            </a:br>
            <a:r>
              <a:rPr lang="en-US" sz="1200" b="0" i="0" u="none" strike="noStrike" kern="1200" dirty="0">
                <a:solidFill>
                  <a:schemeClr val="tx1"/>
                </a:solidFill>
                <a:effectLst/>
                <a:latin typeface="+mn-lt"/>
                <a:ea typeface="+mn-ea"/>
                <a:cs typeface="+mn-cs"/>
                <a:hlinkClick r:id="rId5"/>
              </a:rPr>
              <a:t>Production manager</a:t>
            </a:r>
            <a:br>
              <a:rPr lang="en-US" dirty="0"/>
            </a:br>
            <a:r>
              <a:rPr lang="en-US" sz="1200" b="0" i="0" u="none" strike="noStrike" kern="1200" dirty="0">
                <a:solidFill>
                  <a:schemeClr val="tx1"/>
                </a:solidFill>
                <a:effectLst/>
                <a:latin typeface="+mn-lt"/>
                <a:ea typeface="+mn-ea"/>
                <a:cs typeface="+mn-cs"/>
                <a:hlinkClick r:id="rId6"/>
              </a:rPr>
              <a:t>Buying agent</a:t>
            </a:r>
            <a:br>
              <a:rPr lang="en-US" dirty="0"/>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7"/>
              </a:rPr>
              <a:t>Employee</a:t>
            </a:r>
            <a:br>
              <a:rPr lang="en-US" dirty="0"/>
            </a:br>
            <a:r>
              <a:rPr lang="en-US" sz="1200" b="0" i="0" u="none" strike="noStrike" kern="1200" dirty="0">
                <a:solidFill>
                  <a:schemeClr val="tx1"/>
                </a:solidFill>
                <a:effectLst/>
                <a:latin typeface="+mn-lt"/>
                <a:ea typeface="+mn-ea"/>
                <a:cs typeface="+mn-cs"/>
                <a:hlinkClick r:id="rId8"/>
              </a:rPr>
              <a:t>System user</a:t>
            </a:r>
            <a:br>
              <a:rPr lang="en-US" dirty="0"/>
            </a:br>
            <a:r>
              <a:rPr lang="en-US" sz="1200" b="0" i="0" kern="1200" dirty="0">
                <a:solidFill>
                  <a:schemeClr val="tx1"/>
                </a:solidFill>
                <a:effectLst/>
                <a:latin typeface="+mn-lt"/>
                <a:ea typeface="+mn-ea"/>
                <a:cs typeface="+mn-cs"/>
              </a:rPr>
              <a:t>Activities and Tasks</a:t>
            </a:r>
          </a:p>
          <a:p>
            <a:r>
              <a:rPr lang="en-US" sz="1200" b="0" i="0" kern="1200" dirty="0">
                <a:solidFill>
                  <a:schemeClr val="tx1"/>
                </a:solidFill>
                <a:effectLst/>
                <a:latin typeface="+mn-lt"/>
                <a:ea typeface="+mn-ea"/>
                <a:cs typeface="+mn-cs"/>
              </a:rPr>
              <a:t>Most common</a:t>
            </a:r>
          </a:p>
          <a:p>
            <a:r>
              <a:rPr lang="en-US" sz="1200" b="0" i="0" kern="1200" dirty="0">
                <a:solidFill>
                  <a:schemeClr val="tx1"/>
                </a:solidFill>
                <a:effectLst/>
                <a:latin typeface="+mn-lt"/>
                <a:ea typeface="+mn-ea"/>
                <a:cs typeface="+mn-cs"/>
              </a:rPr>
              <a:t>Trains employees formally and informally</a:t>
            </a:r>
          </a:p>
          <a:p>
            <a:r>
              <a:rPr lang="en-US" sz="1200" b="0" i="0" kern="1200" dirty="0">
                <a:solidFill>
                  <a:schemeClr val="tx1"/>
                </a:solidFill>
                <a:effectLst/>
                <a:latin typeface="+mn-lt"/>
                <a:ea typeface="+mn-ea"/>
                <a:cs typeface="+mn-cs"/>
              </a:rPr>
              <a:t>Evaluates and restructures the manufacturing environment within his value stream</a:t>
            </a:r>
          </a:p>
          <a:p>
            <a:r>
              <a:rPr lang="en-US" sz="1200" b="0" i="0" kern="1200" dirty="0">
                <a:solidFill>
                  <a:schemeClr val="tx1"/>
                </a:solidFill>
                <a:effectLst/>
                <a:latin typeface="+mn-lt"/>
                <a:ea typeface="+mn-ea"/>
                <a:cs typeface="+mn-cs"/>
              </a:rPr>
              <a:t>Oversees quality, safety, on-time delivery and cost in his value stream</a:t>
            </a:r>
          </a:p>
          <a:p>
            <a:r>
              <a:rPr lang="en-US" sz="1200" b="0" i="0" kern="1200" dirty="0">
                <a:solidFill>
                  <a:schemeClr val="tx1"/>
                </a:solidFill>
                <a:effectLst/>
                <a:latin typeface="+mn-lt"/>
                <a:ea typeface="+mn-ea"/>
                <a:cs typeface="+mn-cs"/>
              </a:rPr>
              <a:t>Makes sure that appropriate machinery and equipment are available and maintained</a:t>
            </a:r>
          </a:p>
          <a:p>
            <a:r>
              <a:rPr lang="en-US" sz="1200" b="0" i="0" kern="1200" dirty="0">
                <a:solidFill>
                  <a:schemeClr val="tx1"/>
                </a:solidFill>
                <a:effectLst/>
                <a:latin typeface="+mn-lt"/>
                <a:ea typeface="+mn-ea"/>
                <a:cs typeface="+mn-cs"/>
              </a:rPr>
              <a:t>Monitors capacity levels to meet short and long-term requirements</a:t>
            </a:r>
          </a:p>
          <a:p>
            <a:r>
              <a:rPr lang="en-US" sz="1200" b="0" i="0" kern="1200" dirty="0">
                <a:solidFill>
                  <a:schemeClr val="tx1"/>
                </a:solidFill>
                <a:effectLst/>
                <a:latin typeface="+mn-lt"/>
                <a:ea typeface="+mn-ea"/>
                <a:cs typeface="+mn-cs"/>
              </a:rPr>
              <a:t>Looks at visuals to get overview of status in his value stream</a:t>
            </a:r>
          </a:p>
          <a:p>
            <a:r>
              <a:rPr lang="en-US" sz="1200" b="0" i="0" kern="1200" dirty="0">
                <a:solidFill>
                  <a:schemeClr val="tx1"/>
                </a:solidFill>
                <a:effectLst/>
                <a:latin typeface="+mn-lt"/>
                <a:ea typeface="+mn-ea"/>
                <a:cs typeface="+mn-cs"/>
              </a:rPr>
              <a:t>Somewhat Common</a:t>
            </a:r>
          </a:p>
          <a:p>
            <a:r>
              <a:rPr lang="en-US" sz="1200" b="0" i="0" kern="1200" dirty="0">
                <a:solidFill>
                  <a:schemeClr val="tx1"/>
                </a:solidFill>
                <a:effectLst/>
                <a:latin typeface="+mn-lt"/>
                <a:ea typeface="+mn-ea"/>
                <a:cs typeface="+mn-cs"/>
              </a:rPr>
              <a:t>Controls shop floor inventory</a:t>
            </a:r>
          </a:p>
          <a:p>
            <a:r>
              <a:rPr lang="en-US" sz="1200" b="0" i="0" kern="1200" dirty="0">
                <a:solidFill>
                  <a:schemeClr val="tx1"/>
                </a:solidFill>
                <a:effectLst/>
                <a:latin typeface="+mn-lt"/>
                <a:ea typeface="+mn-ea"/>
                <a:cs typeface="+mn-cs"/>
              </a:rPr>
              <a:t>Least common</a:t>
            </a:r>
          </a:p>
          <a:p>
            <a:r>
              <a:rPr lang="en-US" sz="1200" b="0" i="0" kern="1200" dirty="0">
                <a:solidFill>
                  <a:schemeClr val="tx1"/>
                </a:solidFill>
                <a:effectLst/>
                <a:latin typeface="+mn-lt"/>
                <a:ea typeface="+mn-ea"/>
                <a:cs typeface="+mn-cs"/>
              </a:rPr>
              <a:t>Changes tooling</a:t>
            </a:r>
          </a:p>
          <a:p>
            <a:r>
              <a:rPr lang="en-US" sz="1200" b="0" i="0" kern="1200" dirty="0">
                <a:solidFill>
                  <a:schemeClr val="tx1"/>
                </a:solidFill>
                <a:effectLst/>
                <a:latin typeface="+mn-lt"/>
                <a:ea typeface="+mn-ea"/>
                <a:cs typeface="+mn-cs"/>
              </a:rPr>
              <a:t>Contacts customers and/or vendors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Interactions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common</a:t>
            </a:r>
          </a:p>
          <a:p>
            <a:r>
              <a:rPr lang="en-US" sz="1200" b="0" i="0" kern="1200" dirty="0">
                <a:solidFill>
                  <a:schemeClr val="tx1"/>
                </a:solidFill>
                <a:effectLst/>
                <a:latin typeface="+mn-lt"/>
                <a:ea typeface="+mn-ea"/>
                <a:cs typeface="+mn-cs"/>
              </a:rPr>
              <a:t>Works closely with engineering when engineering changes need to be done for an item in one of his cells</a:t>
            </a:r>
          </a:p>
          <a:p>
            <a:r>
              <a:rPr lang="en-US" sz="1200" b="0" i="0" kern="1200" dirty="0">
                <a:solidFill>
                  <a:schemeClr val="tx1"/>
                </a:solidFill>
                <a:effectLst/>
                <a:latin typeface="+mn-lt"/>
                <a:ea typeface="+mn-ea"/>
                <a:cs typeface="+mn-cs"/>
              </a:rPr>
              <a:t>In contact with the lean officer to talk about potential kaizens or results of past kaizens</a:t>
            </a:r>
          </a:p>
          <a:p>
            <a:r>
              <a:rPr lang="en-US" sz="1200" b="0" i="0" kern="1200" dirty="0">
                <a:solidFill>
                  <a:schemeClr val="tx1"/>
                </a:solidFill>
                <a:effectLst/>
                <a:latin typeface="+mn-lt"/>
                <a:ea typeface="+mn-ea"/>
                <a:cs typeface="+mn-cs"/>
              </a:rPr>
              <a:t>Works closely with purchasing to determine what </a:t>
            </a:r>
            <a:r>
              <a:rPr lang="en-US" sz="1200" b="0" i="0" kern="1200" dirty="0" err="1">
                <a:solidFill>
                  <a:schemeClr val="tx1"/>
                </a:solidFill>
                <a:effectLst/>
                <a:latin typeface="+mn-lt"/>
                <a:ea typeface="+mn-ea"/>
                <a:cs typeface="+mn-cs"/>
              </a:rPr>
              <a:t>kanban</a:t>
            </a:r>
            <a:r>
              <a:rPr lang="en-US" sz="1200" b="0" i="0" kern="1200" dirty="0">
                <a:solidFill>
                  <a:schemeClr val="tx1"/>
                </a:solidFill>
                <a:effectLst/>
                <a:latin typeface="+mn-lt"/>
                <a:ea typeface="+mn-ea"/>
                <a:cs typeface="+mn-cs"/>
              </a:rPr>
              <a:t> purchase levels should be</a:t>
            </a:r>
          </a:p>
          <a:p>
            <a:r>
              <a:rPr lang="en-US" sz="1200" b="0" i="0" kern="1200" dirty="0">
                <a:solidFill>
                  <a:schemeClr val="tx1"/>
                </a:solidFill>
                <a:effectLst/>
                <a:latin typeface="+mn-lt"/>
                <a:ea typeface="+mn-ea"/>
                <a:cs typeface="+mn-cs"/>
              </a:rPr>
              <a:t>Works closely with his own team of operators</a:t>
            </a:r>
          </a:p>
          <a:p>
            <a:r>
              <a:rPr lang="en-US" sz="1200" b="0" i="0" kern="1200" dirty="0">
                <a:solidFill>
                  <a:schemeClr val="tx1"/>
                </a:solidFill>
                <a:effectLst/>
                <a:latin typeface="+mn-lt"/>
                <a:ea typeface="+mn-ea"/>
                <a:cs typeface="+mn-cs"/>
              </a:rPr>
              <a:t>Conducts daily value stream meetings at beginning of new shift</a:t>
            </a:r>
          </a:p>
          <a:p>
            <a:r>
              <a:rPr lang="en-US" sz="1200" b="0" i="0" kern="1200" dirty="0">
                <a:solidFill>
                  <a:schemeClr val="tx1"/>
                </a:solidFill>
                <a:effectLst/>
                <a:latin typeface="+mn-lt"/>
                <a:ea typeface="+mn-ea"/>
                <a:cs typeface="+mn-cs"/>
              </a:rPr>
              <a:t>Least common</a:t>
            </a:r>
          </a:p>
          <a:p>
            <a:r>
              <a:rPr lang="en-US" sz="1200" b="0" i="0" kern="1200" dirty="0">
                <a:solidFill>
                  <a:schemeClr val="tx1"/>
                </a:solidFill>
                <a:effectLst/>
                <a:latin typeface="+mn-lt"/>
                <a:ea typeface="+mn-ea"/>
                <a:cs typeface="+mn-cs"/>
              </a:rPr>
              <a:t>Contacts customers and suppliers with regards to delivery and shipment status, respectively, and other operational issues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Tools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common</a:t>
            </a:r>
          </a:p>
          <a:p>
            <a:r>
              <a:rPr lang="en-US" sz="1200" b="0" i="0" kern="1200" dirty="0">
                <a:solidFill>
                  <a:schemeClr val="tx1"/>
                </a:solidFill>
                <a:effectLst/>
                <a:latin typeface="+mn-lt"/>
                <a:ea typeface="+mn-ea"/>
                <a:cs typeface="+mn-cs"/>
              </a:rPr>
              <a:t>Kanban board</a:t>
            </a:r>
          </a:p>
          <a:p>
            <a:r>
              <a:rPr lang="en-US" sz="1200" b="0" i="0" kern="1200" dirty="0">
                <a:solidFill>
                  <a:schemeClr val="tx1"/>
                </a:solidFill>
                <a:effectLst/>
                <a:latin typeface="+mn-lt"/>
                <a:ea typeface="+mn-ea"/>
                <a:cs typeface="+mn-cs"/>
              </a:rPr>
              <a:t>Targeted vs. Actual output (hourly and cumulative)</a:t>
            </a:r>
          </a:p>
          <a:p>
            <a:r>
              <a:rPr lang="en-US" sz="1200" b="0" i="0" kern="1200" dirty="0">
                <a:solidFill>
                  <a:schemeClr val="tx1"/>
                </a:solidFill>
                <a:effectLst/>
                <a:latin typeface="+mn-lt"/>
                <a:ea typeface="+mn-ea"/>
                <a:cs typeface="+mn-cs"/>
              </a:rPr>
              <a:t>On-time delivery</a:t>
            </a:r>
          </a:p>
          <a:p>
            <a:r>
              <a:rPr lang="en-US" sz="1200" b="0" i="0" kern="1200" dirty="0">
                <a:solidFill>
                  <a:schemeClr val="tx1"/>
                </a:solidFill>
                <a:effectLst/>
                <a:latin typeface="+mn-lt"/>
                <a:ea typeface="+mn-ea"/>
                <a:cs typeface="+mn-cs"/>
              </a:rPr>
              <a:t>Value stream maps</a:t>
            </a:r>
          </a:p>
          <a:p>
            <a:r>
              <a:rPr lang="en-US" sz="1200" b="0" i="0" kern="1200" dirty="0">
                <a:solidFill>
                  <a:schemeClr val="tx1"/>
                </a:solidFill>
                <a:effectLst/>
                <a:latin typeface="+mn-lt"/>
                <a:ea typeface="+mn-ea"/>
                <a:cs typeface="+mn-cs"/>
              </a:rPr>
              <a:t>First time through % (problem free orders)</a:t>
            </a:r>
          </a:p>
          <a:p>
            <a:r>
              <a:rPr lang="en-US" sz="1200" b="0" i="0" kern="1200" dirty="0">
                <a:solidFill>
                  <a:schemeClr val="tx1"/>
                </a:solidFill>
                <a:effectLst/>
                <a:latin typeface="+mn-lt"/>
                <a:ea typeface="+mn-ea"/>
                <a:cs typeface="+mn-cs"/>
              </a:rPr>
              <a:t>Computer</a:t>
            </a:r>
          </a:p>
          <a:p>
            <a:r>
              <a:rPr lang="en-US" sz="1200" b="0" i="0" kern="1200" dirty="0">
                <a:solidFill>
                  <a:schemeClr val="tx1"/>
                </a:solidFill>
                <a:effectLst/>
                <a:latin typeface="+mn-lt"/>
                <a:ea typeface="+mn-ea"/>
                <a:cs typeface="+mn-cs"/>
              </a:rPr>
              <a:t>Lead time</a:t>
            </a:r>
          </a:p>
          <a:p>
            <a:r>
              <a:rPr lang="en-US" sz="1200" b="0" i="0" kern="1200" dirty="0">
                <a:solidFill>
                  <a:schemeClr val="tx1"/>
                </a:solidFill>
                <a:effectLst/>
                <a:latin typeface="+mn-lt"/>
                <a:ea typeface="+mn-ea"/>
                <a:cs typeface="+mn-cs"/>
              </a:rPr>
              <a:t>Inventory turns</a:t>
            </a:r>
          </a:p>
          <a:p>
            <a:r>
              <a:rPr lang="en-US" sz="1200" b="0" i="0" kern="1200" dirty="0">
                <a:solidFill>
                  <a:schemeClr val="tx1"/>
                </a:solidFill>
                <a:effectLst/>
                <a:latin typeface="+mn-lt"/>
                <a:ea typeface="+mn-ea"/>
                <a:cs typeface="+mn-cs"/>
              </a:rPr>
              <a:t>Statistical tools</a:t>
            </a:r>
          </a:p>
          <a:p>
            <a:r>
              <a:rPr lang="en-US" sz="1200" b="0" i="0" kern="1200" dirty="0">
                <a:solidFill>
                  <a:schemeClr val="tx1"/>
                </a:solidFill>
                <a:effectLst/>
                <a:latin typeface="+mn-lt"/>
                <a:ea typeface="+mn-ea"/>
                <a:cs typeface="+mn-cs"/>
              </a:rPr>
              <a:t>Least common</a:t>
            </a:r>
          </a:p>
          <a:p>
            <a:r>
              <a:rPr lang="en-US" sz="1200" b="0" i="0" kern="1200" dirty="0">
                <a:solidFill>
                  <a:schemeClr val="tx1"/>
                </a:solidFill>
                <a:effectLst/>
                <a:latin typeface="+mn-lt"/>
                <a:ea typeface="+mn-ea"/>
                <a:cs typeface="+mn-cs"/>
              </a:rPr>
              <a:t>Flat screens</a:t>
            </a:r>
          </a:p>
          <a:p>
            <a:r>
              <a:rPr lang="en-US" sz="1200" b="0" i="0" kern="1200" dirty="0">
                <a:solidFill>
                  <a:schemeClr val="tx1"/>
                </a:solidFill>
                <a:effectLst/>
                <a:latin typeface="+mn-lt"/>
                <a:ea typeface="+mn-ea"/>
                <a:cs typeface="+mn-cs"/>
              </a:rPr>
              <a:t>Visio, Word, Excel, and PowerPoint</a:t>
            </a:r>
          </a:p>
          <a:p>
            <a:r>
              <a:rPr lang="en-US" sz="1200" b="0" i="0" kern="1200" dirty="0">
                <a:solidFill>
                  <a:schemeClr val="tx1"/>
                </a:solidFill>
                <a:effectLst/>
                <a:latin typeface="+mn-lt"/>
                <a:ea typeface="+mn-ea"/>
                <a:cs typeface="+mn-cs"/>
              </a:rPr>
              <a:t>Somewhat Common</a:t>
            </a:r>
          </a:p>
          <a:p>
            <a:r>
              <a:rPr lang="en-US" sz="1200" b="0" i="0" kern="1200" dirty="0">
                <a:solidFill>
                  <a:schemeClr val="tx1"/>
                </a:solidFill>
                <a:effectLst/>
                <a:latin typeface="+mn-lt"/>
                <a:ea typeface="+mn-ea"/>
                <a:cs typeface="+mn-cs"/>
              </a:rPr>
              <a:t>Value stream analysis spreadsheets</a:t>
            </a:r>
          </a:p>
          <a:p>
            <a:r>
              <a:rPr lang="en-US" sz="1200" b="0" i="0" kern="1200" dirty="0">
                <a:solidFill>
                  <a:schemeClr val="tx1"/>
                </a:solidFill>
                <a:effectLst/>
                <a:latin typeface="+mn-lt"/>
                <a:ea typeface="+mn-ea"/>
                <a:cs typeface="+mn-cs"/>
              </a:rPr>
              <a:t>Whiteboards</a:t>
            </a:r>
          </a:p>
          <a:p>
            <a:r>
              <a:rPr lang="en-US" sz="1200" b="0" i="0" kern="1200" dirty="0">
                <a:solidFill>
                  <a:schemeClr val="tx1"/>
                </a:solidFill>
                <a:effectLst/>
                <a:latin typeface="+mn-lt"/>
                <a:ea typeface="+mn-ea"/>
                <a:cs typeface="+mn-cs"/>
              </a:rPr>
              <a:t>ERP solution with color coding</a:t>
            </a:r>
          </a:p>
          <a:p>
            <a:r>
              <a:rPr lang="en-US" sz="1200" b="0" i="0" kern="1200" dirty="0">
                <a:solidFill>
                  <a:schemeClr val="tx1"/>
                </a:solidFill>
                <a:effectLst/>
                <a:latin typeface="+mn-lt"/>
                <a:ea typeface="+mn-ea"/>
                <a:cs typeface="+mn-cs"/>
              </a:rPr>
              <a:t>Andon board with target vs. Actual info</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Goals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common</a:t>
            </a:r>
          </a:p>
          <a:p>
            <a:r>
              <a:rPr lang="en-US" sz="1200" b="0" i="0" kern="1200" dirty="0">
                <a:solidFill>
                  <a:schemeClr val="tx1"/>
                </a:solidFill>
                <a:effectLst/>
                <a:latin typeface="+mn-lt"/>
                <a:ea typeface="+mn-ea"/>
                <a:cs typeface="+mn-cs"/>
              </a:rPr>
              <a:t>Eliminate material and information waste</a:t>
            </a:r>
          </a:p>
          <a:p>
            <a:r>
              <a:rPr lang="en-US" sz="1200" b="0" i="0" kern="1200" dirty="0">
                <a:solidFill>
                  <a:schemeClr val="tx1"/>
                </a:solidFill>
                <a:effectLst/>
                <a:latin typeface="+mn-lt"/>
                <a:ea typeface="+mn-ea"/>
                <a:cs typeface="+mn-cs"/>
              </a:rPr>
              <a:t>Make things as visual as possible for his employees</a:t>
            </a:r>
          </a:p>
          <a:p>
            <a:r>
              <a:rPr lang="en-US" sz="1200" b="0" i="0" kern="1200" dirty="0">
                <a:solidFill>
                  <a:schemeClr val="tx1"/>
                </a:solidFill>
                <a:effectLst/>
                <a:latin typeface="+mn-lt"/>
                <a:ea typeface="+mn-ea"/>
                <a:cs typeface="+mn-cs"/>
              </a:rPr>
              <a:t>Empower his employees</a:t>
            </a:r>
          </a:p>
          <a:p>
            <a:r>
              <a:rPr lang="en-US" sz="1200" b="0" i="0" kern="1200" dirty="0">
                <a:solidFill>
                  <a:schemeClr val="tx1"/>
                </a:solidFill>
                <a:effectLst/>
                <a:latin typeface="+mn-lt"/>
                <a:ea typeface="+mn-ea"/>
                <a:cs typeface="+mn-cs"/>
              </a:rPr>
              <a:t>Improve customer response time</a:t>
            </a:r>
          </a:p>
          <a:p>
            <a:r>
              <a:rPr lang="en-US" sz="1200" b="0" i="0" kern="1200" dirty="0">
                <a:solidFill>
                  <a:schemeClr val="tx1"/>
                </a:solidFill>
                <a:effectLst/>
                <a:latin typeface="+mn-lt"/>
                <a:ea typeface="+mn-ea"/>
                <a:cs typeface="+mn-cs"/>
              </a:rPr>
              <a:t>Improve employee safety</a:t>
            </a:r>
          </a:p>
          <a:p>
            <a:r>
              <a:rPr lang="en-US" sz="1200" b="0" i="0" kern="1200" dirty="0">
                <a:solidFill>
                  <a:schemeClr val="tx1"/>
                </a:solidFill>
                <a:effectLst/>
                <a:latin typeface="+mn-lt"/>
                <a:ea typeface="+mn-ea"/>
                <a:cs typeface="+mn-cs"/>
              </a:rPr>
              <a:t>Reduce costs</a:t>
            </a:r>
          </a:p>
          <a:p>
            <a:r>
              <a:rPr lang="en-US" sz="1200" b="0" i="0" kern="1200" dirty="0">
                <a:solidFill>
                  <a:schemeClr val="tx1"/>
                </a:solidFill>
                <a:effectLst/>
                <a:latin typeface="+mn-lt"/>
                <a:ea typeface="+mn-ea"/>
                <a:cs typeface="+mn-cs"/>
              </a:rPr>
              <a:t>Minimize WIP</a:t>
            </a:r>
          </a:p>
          <a:p>
            <a:r>
              <a:rPr lang="en-US" sz="1200" b="0" i="0" kern="1200" dirty="0">
                <a:solidFill>
                  <a:schemeClr val="tx1"/>
                </a:solidFill>
                <a:effectLst/>
                <a:latin typeface="+mn-lt"/>
                <a:ea typeface="+mn-ea"/>
                <a:cs typeface="+mn-cs"/>
              </a:rPr>
              <a:t>Somewhat Common</a:t>
            </a:r>
          </a:p>
          <a:p>
            <a:r>
              <a:rPr lang="en-US" sz="1200" b="0" i="0" kern="1200" dirty="0">
                <a:solidFill>
                  <a:schemeClr val="tx1"/>
                </a:solidFill>
                <a:effectLst/>
                <a:latin typeface="+mn-lt"/>
                <a:ea typeface="+mn-ea"/>
                <a:cs typeface="+mn-cs"/>
              </a:rPr>
              <a:t>Reduce changeover times</a:t>
            </a:r>
          </a:p>
          <a:p>
            <a:r>
              <a:rPr lang="en-US" sz="1200" b="0" i="0" kern="1200" dirty="0">
                <a:solidFill>
                  <a:schemeClr val="tx1"/>
                </a:solidFill>
                <a:effectLst/>
                <a:latin typeface="+mn-lt"/>
                <a:ea typeface="+mn-ea"/>
                <a:cs typeface="+mn-cs"/>
              </a:rPr>
              <a:t>Work with smaller batch sizes</a:t>
            </a:r>
          </a:p>
          <a:p>
            <a:r>
              <a:rPr lang="en-US" sz="1200" b="0" i="0" kern="1200" dirty="0">
                <a:solidFill>
                  <a:schemeClr val="tx1"/>
                </a:solidFill>
                <a:effectLst/>
                <a:latin typeface="+mn-lt"/>
                <a:ea typeface="+mn-ea"/>
                <a:cs typeface="+mn-cs"/>
              </a:rPr>
              <a:t>Have visually driven material replenishment system</a:t>
            </a:r>
          </a:p>
          <a:p>
            <a:r>
              <a:rPr lang="en-US" sz="1200" b="0" i="0" kern="1200" dirty="0">
                <a:solidFill>
                  <a:schemeClr val="tx1"/>
                </a:solidFill>
                <a:effectLst/>
                <a:latin typeface="+mn-lt"/>
                <a:ea typeface="+mn-ea"/>
                <a:cs typeface="+mn-cs"/>
              </a:rPr>
              <a:t>Least common</a:t>
            </a:r>
          </a:p>
          <a:p>
            <a:r>
              <a:rPr lang="en-US" sz="1200" b="0" i="0" kern="1200" dirty="0">
                <a:solidFill>
                  <a:schemeClr val="tx1"/>
                </a:solidFill>
                <a:effectLst/>
                <a:latin typeface="+mn-lt"/>
                <a:ea typeface="+mn-ea"/>
                <a:cs typeface="+mn-cs"/>
              </a:rPr>
              <a:t>Add value for customers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Pain</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Most common</a:t>
            </a:r>
          </a:p>
          <a:p>
            <a:r>
              <a:rPr lang="en-US" sz="1200" b="0" i="0" kern="1200" dirty="0">
                <a:solidFill>
                  <a:schemeClr val="tx1"/>
                </a:solidFill>
                <a:effectLst/>
                <a:latin typeface="+mn-lt"/>
                <a:ea typeface="+mn-ea"/>
                <a:cs typeface="+mn-cs"/>
              </a:rPr>
              <a:t>All types of waste</a:t>
            </a:r>
          </a:p>
          <a:p>
            <a:r>
              <a:rPr lang="en-US" sz="1200" b="0" i="0" kern="1200" dirty="0">
                <a:solidFill>
                  <a:schemeClr val="tx1"/>
                </a:solidFill>
                <a:effectLst/>
                <a:latin typeface="+mn-lt"/>
                <a:ea typeface="+mn-ea"/>
                <a:cs typeface="+mn-cs"/>
              </a:rPr>
              <a:t>Somewhat Common</a:t>
            </a:r>
          </a:p>
          <a:p>
            <a:r>
              <a:rPr lang="en-US" sz="1200" b="0" i="0" kern="1200" dirty="0">
                <a:solidFill>
                  <a:schemeClr val="tx1"/>
                </a:solidFill>
                <a:effectLst/>
                <a:latin typeface="+mn-lt"/>
                <a:ea typeface="+mn-ea"/>
                <a:cs typeface="+mn-cs"/>
              </a:rPr>
              <a:t>Difficult getting an overview of workload or </a:t>
            </a:r>
            <a:r>
              <a:rPr lang="en-US" sz="1200" b="0" i="0" kern="1200" dirty="0" err="1">
                <a:solidFill>
                  <a:schemeClr val="tx1"/>
                </a:solidFill>
                <a:effectLst/>
                <a:latin typeface="+mn-lt"/>
                <a:ea typeface="+mn-ea"/>
                <a:cs typeface="+mn-cs"/>
              </a:rPr>
              <a:t>kanban</a:t>
            </a:r>
            <a:r>
              <a:rPr lang="en-US" sz="1200" b="0" i="0" kern="1200" dirty="0">
                <a:solidFill>
                  <a:schemeClr val="tx1"/>
                </a:solidFill>
                <a:effectLst/>
                <a:latin typeface="+mn-lt"/>
                <a:ea typeface="+mn-ea"/>
                <a:cs typeface="+mn-cs"/>
              </a:rPr>
              <a:t> situation at a cell</a:t>
            </a:r>
          </a:p>
          <a:p>
            <a:r>
              <a:rPr lang="en-US" sz="1200" b="0" i="0" kern="1200" dirty="0">
                <a:solidFill>
                  <a:schemeClr val="tx1"/>
                </a:solidFill>
                <a:effectLst/>
                <a:latin typeface="+mn-lt"/>
                <a:ea typeface="+mn-ea"/>
                <a:cs typeface="+mn-cs"/>
              </a:rPr>
              <a:t>Not having a tool to quickly prioritize what should be built first</a:t>
            </a:r>
          </a:p>
          <a:p>
            <a:r>
              <a:rPr lang="en-US" sz="1200" b="0" i="0" kern="1200" dirty="0">
                <a:solidFill>
                  <a:schemeClr val="tx1"/>
                </a:solidFill>
                <a:effectLst/>
                <a:latin typeface="+mn-lt"/>
                <a:ea typeface="+mn-ea"/>
                <a:cs typeface="+mn-cs"/>
              </a:rPr>
              <a:t>Running out of materials</a:t>
            </a:r>
          </a:p>
          <a:p>
            <a:r>
              <a:rPr lang="en-US" sz="1200" b="0" i="0" kern="1200" dirty="0">
                <a:solidFill>
                  <a:schemeClr val="tx1"/>
                </a:solidFill>
                <a:effectLst/>
                <a:latin typeface="+mn-lt"/>
                <a:ea typeface="+mn-ea"/>
                <a:cs typeface="+mn-cs"/>
              </a:rPr>
              <a:t>Too many ERP imposed process steps that add no value</a:t>
            </a:r>
          </a:p>
          <a:p>
            <a:r>
              <a:rPr lang="en-US" sz="1200" b="0" i="0" kern="1200" dirty="0">
                <a:solidFill>
                  <a:schemeClr val="tx1"/>
                </a:solidFill>
                <a:effectLst/>
                <a:latin typeface="+mn-lt"/>
                <a:ea typeface="+mn-ea"/>
                <a:cs typeface="+mn-cs"/>
              </a:rPr>
              <a:t>Too much information on the ERP forms</a:t>
            </a:r>
          </a:p>
          <a:p>
            <a:r>
              <a:rPr lang="en-US" sz="1200" b="0" i="0" kern="1200" dirty="0">
                <a:solidFill>
                  <a:schemeClr val="tx1"/>
                </a:solidFill>
                <a:effectLst/>
                <a:latin typeface="+mn-lt"/>
                <a:ea typeface="+mn-ea"/>
                <a:cs typeface="+mn-cs"/>
              </a:rPr>
              <a:t>Having digital visuals that he can write comments into, just like on the whiteboards</a:t>
            </a:r>
          </a:p>
          <a:p>
            <a:r>
              <a:rPr lang="en-US" sz="1200" b="0" i="0" kern="1200" dirty="0">
                <a:solidFill>
                  <a:schemeClr val="tx1"/>
                </a:solidFill>
                <a:effectLst/>
                <a:latin typeface="+mn-lt"/>
                <a:ea typeface="+mn-ea"/>
                <a:cs typeface="+mn-cs"/>
              </a:rPr>
              <a:t>Machine breakdowns</a:t>
            </a:r>
          </a:p>
          <a:p>
            <a:r>
              <a:rPr lang="en-US" sz="1200" b="0" i="0" kern="1200" dirty="0">
                <a:solidFill>
                  <a:schemeClr val="tx1"/>
                </a:solidFill>
                <a:effectLst/>
                <a:latin typeface="+mn-lt"/>
                <a:ea typeface="+mn-ea"/>
                <a:cs typeface="+mn-cs"/>
              </a:rPr>
              <a:t>Accounting dept requires traditional metrics, which is an extra workload for him and causes him to ask: "who's this for?"</a:t>
            </a:r>
          </a:p>
          <a:p>
            <a:r>
              <a:rPr lang="en-US" sz="1200" b="0" i="0" kern="1200" dirty="0">
                <a:solidFill>
                  <a:schemeClr val="tx1"/>
                </a:solidFill>
                <a:effectLst/>
                <a:latin typeface="+mn-lt"/>
                <a:ea typeface="+mn-ea"/>
                <a:cs typeface="+mn-cs"/>
              </a:rPr>
              <a:t>Least common</a:t>
            </a:r>
          </a:p>
          <a:p>
            <a:r>
              <a:rPr lang="en-US" sz="1200" b="0" i="0" kern="1200" dirty="0">
                <a:solidFill>
                  <a:schemeClr val="tx1"/>
                </a:solidFill>
                <a:effectLst/>
                <a:latin typeface="+mn-lt"/>
                <a:ea typeface="+mn-ea"/>
                <a:cs typeface="+mn-cs"/>
              </a:rPr>
              <a:t>Inability to digitize value stream system of record (for example, store and search for value stream-related documents)</a:t>
            </a:r>
          </a:p>
          <a:p>
            <a:r>
              <a:rPr lang="en-US" sz="1200" b="0" i="0" kern="1200" dirty="0">
                <a:solidFill>
                  <a:schemeClr val="tx1"/>
                </a:solidFill>
                <a:effectLst/>
                <a:latin typeface="+mn-lt"/>
                <a:ea typeface="+mn-ea"/>
                <a:cs typeface="+mn-cs"/>
              </a:rPr>
              <a:t>Training people</a:t>
            </a:r>
          </a:p>
          <a:p>
            <a:r>
              <a:rPr lang="en-US" sz="1200" b="0" i="0" kern="1200" dirty="0">
                <a:solidFill>
                  <a:schemeClr val="tx1"/>
                </a:solidFill>
                <a:effectLst/>
                <a:latin typeface="+mn-lt"/>
                <a:ea typeface="+mn-ea"/>
                <a:cs typeface="+mn-cs"/>
              </a:rPr>
              <a:t>Calculating </a:t>
            </a:r>
            <a:r>
              <a:rPr lang="en-US" sz="1200" b="0" i="0" kern="1200" dirty="0" err="1">
                <a:solidFill>
                  <a:schemeClr val="tx1"/>
                </a:solidFill>
                <a:effectLst/>
                <a:latin typeface="+mn-lt"/>
                <a:ea typeface="+mn-ea"/>
                <a:cs typeface="+mn-cs"/>
              </a:rPr>
              <a:t>kanbans</a:t>
            </a:r>
            <a:r>
              <a:rPr lang="en-US" sz="1200" b="0" i="0" kern="1200" dirty="0">
                <a:solidFill>
                  <a:schemeClr val="tx1"/>
                </a:solidFill>
                <a:effectLst/>
                <a:latin typeface="+mn-lt"/>
                <a:ea typeface="+mn-ea"/>
                <a:cs typeface="+mn-cs"/>
              </a:rPr>
              <a:t> to deal with fluctuations in demand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Business</a:t>
            </a:r>
            <a:r>
              <a:rPr lang="en-US" sz="1200" b="0" i="0" kern="1200" dirty="0">
                <a:solidFill>
                  <a:schemeClr val="tx1"/>
                </a:solidFill>
                <a:effectLst/>
                <a:latin typeface="+mn-lt"/>
                <a:ea typeface="+mn-ea"/>
                <a:cs typeface="+mn-cs"/>
              </a:rPr>
              <a:t> Intelligence</a:t>
            </a:r>
          </a:p>
          <a:p>
            <a:r>
              <a:rPr lang="en-US" sz="1200" b="0" i="0" kern="1200" dirty="0">
                <a:solidFill>
                  <a:schemeClr val="tx1"/>
                </a:solidFill>
                <a:effectLst/>
                <a:latin typeface="+mn-lt"/>
                <a:ea typeface="+mn-ea"/>
                <a:cs typeface="+mn-cs"/>
              </a:rPr>
              <a:t>Most common</a:t>
            </a:r>
          </a:p>
          <a:p>
            <a:r>
              <a:rPr lang="en-US" sz="1200" b="0" i="0" kern="1200" dirty="0">
                <a:solidFill>
                  <a:schemeClr val="tx1"/>
                </a:solidFill>
                <a:effectLst/>
                <a:latin typeface="+mn-lt"/>
                <a:ea typeface="+mn-ea"/>
                <a:cs typeface="+mn-cs"/>
              </a:rPr>
              <a:t>Targeted vs. Actual output (hourly and cumulative)</a:t>
            </a:r>
          </a:p>
          <a:p>
            <a:r>
              <a:rPr lang="en-US" sz="1200" b="0" i="0" kern="1200" dirty="0">
                <a:solidFill>
                  <a:schemeClr val="tx1"/>
                </a:solidFill>
                <a:effectLst/>
                <a:latin typeface="+mn-lt"/>
                <a:ea typeface="+mn-ea"/>
                <a:cs typeface="+mn-cs"/>
              </a:rPr>
              <a:t>Kanban board</a:t>
            </a:r>
          </a:p>
          <a:p>
            <a:r>
              <a:rPr lang="en-US" sz="1200" b="0" i="0" kern="1200" dirty="0">
                <a:solidFill>
                  <a:schemeClr val="tx1"/>
                </a:solidFill>
                <a:effectLst/>
                <a:latin typeface="+mn-lt"/>
                <a:ea typeface="+mn-ea"/>
                <a:cs typeface="+mn-cs"/>
              </a:rPr>
              <a:t>On-time delivery</a:t>
            </a:r>
          </a:p>
          <a:p>
            <a:r>
              <a:rPr lang="en-US" sz="1200" b="0" i="0" kern="1200" dirty="0">
                <a:solidFill>
                  <a:schemeClr val="tx1"/>
                </a:solidFill>
                <a:effectLst/>
                <a:latin typeface="+mn-lt"/>
                <a:ea typeface="+mn-ea"/>
                <a:cs typeface="+mn-cs"/>
              </a:rPr>
              <a:t>Value stream maps</a:t>
            </a:r>
          </a:p>
          <a:p>
            <a:r>
              <a:rPr lang="en-US" sz="1200" b="0" i="0" kern="1200" dirty="0">
                <a:solidFill>
                  <a:schemeClr val="tx1"/>
                </a:solidFill>
                <a:effectLst/>
                <a:latin typeface="+mn-lt"/>
                <a:ea typeface="+mn-ea"/>
                <a:cs typeface="+mn-cs"/>
              </a:rPr>
              <a:t>First time through % (problem free orders)</a:t>
            </a:r>
          </a:p>
          <a:p>
            <a:r>
              <a:rPr lang="en-US" sz="1200" b="0" i="0" kern="1200" dirty="0">
                <a:solidFill>
                  <a:schemeClr val="tx1"/>
                </a:solidFill>
                <a:effectLst/>
                <a:latin typeface="+mn-lt"/>
                <a:ea typeface="+mn-ea"/>
                <a:cs typeface="+mn-cs"/>
              </a:rPr>
              <a:t>Computer</a:t>
            </a:r>
          </a:p>
          <a:p>
            <a:r>
              <a:rPr lang="en-US" sz="1200" b="0" i="0" kern="1200" dirty="0">
                <a:solidFill>
                  <a:schemeClr val="tx1"/>
                </a:solidFill>
                <a:effectLst/>
                <a:latin typeface="+mn-lt"/>
                <a:ea typeface="+mn-ea"/>
                <a:cs typeface="+mn-cs"/>
              </a:rPr>
              <a:t>Lead time</a:t>
            </a:r>
          </a:p>
          <a:p>
            <a:r>
              <a:rPr lang="en-US" sz="1200" b="0" i="0" kern="1200" dirty="0">
                <a:solidFill>
                  <a:schemeClr val="tx1"/>
                </a:solidFill>
                <a:effectLst/>
                <a:latin typeface="+mn-lt"/>
                <a:ea typeface="+mn-ea"/>
                <a:cs typeface="+mn-cs"/>
              </a:rPr>
              <a:t>Inventory turns</a:t>
            </a:r>
          </a:p>
          <a:p>
            <a:r>
              <a:rPr lang="en-US" sz="1200" b="0" i="0" kern="1200" dirty="0">
                <a:solidFill>
                  <a:schemeClr val="tx1"/>
                </a:solidFill>
                <a:effectLst/>
                <a:latin typeface="+mn-lt"/>
                <a:ea typeface="+mn-ea"/>
                <a:cs typeface="+mn-cs"/>
              </a:rPr>
              <a:t>Least common</a:t>
            </a:r>
          </a:p>
          <a:p>
            <a:r>
              <a:rPr lang="en-US" sz="1200" b="0" i="0" kern="1200" dirty="0">
                <a:solidFill>
                  <a:schemeClr val="tx1"/>
                </a:solidFill>
                <a:effectLst/>
                <a:latin typeface="+mn-lt"/>
                <a:ea typeface="+mn-ea"/>
                <a:cs typeface="+mn-cs"/>
              </a:rPr>
              <a:t>Product costs</a:t>
            </a:r>
          </a:p>
          <a:p>
            <a:r>
              <a:rPr lang="en-US" sz="1200" b="0" i="0" kern="1200" dirty="0">
                <a:solidFill>
                  <a:schemeClr val="tx1"/>
                </a:solidFill>
                <a:effectLst/>
                <a:latin typeface="+mn-lt"/>
                <a:ea typeface="+mn-ea"/>
                <a:cs typeface="+mn-cs"/>
              </a:rPr>
              <a:t>QCDS (quality, cost, delivery, service) board</a:t>
            </a:r>
          </a:p>
          <a:p>
            <a:r>
              <a:rPr lang="en-US" sz="1200" b="0" i="0" kern="1200" dirty="0">
                <a:solidFill>
                  <a:schemeClr val="tx1"/>
                </a:solidFill>
                <a:effectLst/>
                <a:latin typeface="+mn-lt"/>
                <a:ea typeface="+mn-ea"/>
                <a:cs typeface="+mn-cs"/>
              </a:rPr>
              <a:t>Box score data</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Education</a:t>
            </a:r>
            <a:r>
              <a:rPr lang="en-US" sz="1200" b="0" i="0" kern="1200" dirty="0">
                <a:solidFill>
                  <a:schemeClr val="tx1"/>
                </a:solidFill>
                <a:effectLst/>
                <a:latin typeface="+mn-lt"/>
                <a:ea typeface="+mn-ea"/>
                <a:cs typeface="+mn-cs"/>
              </a:rPr>
              <a:t>, background, and job requirements</a:t>
            </a:r>
          </a:p>
          <a:p>
            <a:r>
              <a:rPr lang="en-US" sz="1200" b="0" i="0" kern="1200" dirty="0">
                <a:solidFill>
                  <a:schemeClr val="tx1"/>
                </a:solidFill>
                <a:effectLst/>
                <a:latin typeface="+mn-lt"/>
                <a:ea typeface="+mn-ea"/>
                <a:cs typeface="+mn-cs"/>
              </a:rPr>
              <a:t>Most common</a:t>
            </a:r>
          </a:p>
          <a:p>
            <a:r>
              <a:rPr lang="en-US" sz="1200" b="0" i="0" kern="1200" dirty="0">
                <a:solidFill>
                  <a:schemeClr val="tx1"/>
                </a:solidFill>
                <a:effectLst/>
                <a:latin typeface="+mn-lt"/>
                <a:ea typeface="+mn-ea"/>
                <a:cs typeface="+mn-cs"/>
              </a:rPr>
              <a:t>Interpersonal skills in order to work with others</a:t>
            </a:r>
          </a:p>
          <a:p>
            <a:r>
              <a:rPr lang="en-US" sz="1200" b="0" i="0" kern="1200" dirty="0">
                <a:solidFill>
                  <a:schemeClr val="tx1"/>
                </a:solidFill>
                <a:effectLst/>
                <a:latin typeface="+mn-lt"/>
                <a:ea typeface="+mn-ea"/>
                <a:cs typeface="+mn-cs"/>
              </a:rPr>
              <a:t>Understanding of lean manufacturing concepts</a:t>
            </a:r>
          </a:p>
          <a:p>
            <a:r>
              <a:rPr lang="en-US" sz="1200" b="0" i="0" kern="1200" dirty="0">
                <a:solidFill>
                  <a:schemeClr val="tx1"/>
                </a:solidFill>
                <a:effectLst/>
                <a:latin typeface="+mn-lt"/>
                <a:ea typeface="+mn-ea"/>
                <a:cs typeface="+mn-cs"/>
              </a:rPr>
              <a:t>Good written and oral communication skills</a:t>
            </a:r>
          </a:p>
          <a:p>
            <a:r>
              <a:rPr lang="en-US" sz="1200" b="0" i="0" kern="1200" dirty="0">
                <a:solidFill>
                  <a:schemeClr val="tx1"/>
                </a:solidFill>
                <a:effectLst/>
                <a:latin typeface="+mn-lt"/>
                <a:ea typeface="+mn-ea"/>
                <a:cs typeface="+mn-cs"/>
              </a:rPr>
              <a:t>Thorough understanding of manufacturing, materials, and information processes</a:t>
            </a:r>
          </a:p>
          <a:p>
            <a:r>
              <a:rPr lang="en-US" sz="1200" b="0" i="0" kern="1200" dirty="0">
                <a:solidFill>
                  <a:schemeClr val="tx1"/>
                </a:solidFill>
                <a:effectLst/>
                <a:latin typeface="+mn-lt"/>
                <a:ea typeface="+mn-ea"/>
                <a:cs typeface="+mn-cs"/>
              </a:rPr>
              <a:t>Supervisory background</a:t>
            </a:r>
          </a:p>
          <a:p>
            <a:r>
              <a:rPr lang="en-US" sz="1200" b="0" i="0" kern="1200" dirty="0">
                <a:solidFill>
                  <a:schemeClr val="tx1"/>
                </a:solidFill>
                <a:effectLst/>
                <a:latin typeface="+mn-lt"/>
                <a:ea typeface="+mn-ea"/>
                <a:cs typeface="+mn-cs"/>
              </a:rPr>
              <a:t>Somewhat Common</a:t>
            </a:r>
          </a:p>
          <a:p>
            <a:r>
              <a:rPr lang="en-US" sz="1200" b="0" i="0" kern="1200" dirty="0">
                <a:solidFill>
                  <a:schemeClr val="tx1"/>
                </a:solidFill>
                <a:effectLst/>
                <a:latin typeface="+mn-lt"/>
                <a:ea typeface="+mn-ea"/>
                <a:cs typeface="+mn-cs"/>
              </a:rPr>
              <a:t>Engineering or technical education background</a:t>
            </a:r>
          </a:p>
          <a:p>
            <a:r>
              <a:rPr lang="en-US" sz="1200" b="0" i="0" kern="1200" dirty="0">
                <a:solidFill>
                  <a:schemeClr val="tx1"/>
                </a:solidFill>
                <a:effectLst/>
                <a:latin typeface="+mn-lt"/>
                <a:ea typeface="+mn-ea"/>
                <a:cs typeface="+mn-cs"/>
              </a:rPr>
              <a:t>Least common</a:t>
            </a:r>
          </a:p>
          <a:p>
            <a:r>
              <a:rPr lang="en-US" sz="1200" b="0" i="0" kern="1200" dirty="0">
                <a:solidFill>
                  <a:schemeClr val="tx1"/>
                </a:solidFill>
                <a:effectLst/>
                <a:latin typeface="+mn-lt"/>
                <a:ea typeface="+mn-ea"/>
                <a:cs typeface="+mn-cs"/>
              </a:rPr>
              <a:t>Good knowledge about computer applications and other technologies</a:t>
            </a:r>
          </a:p>
        </p:txBody>
      </p:sp>
      <p:sp>
        <p:nvSpPr>
          <p:cNvPr id="4" name="Slide Number Placeholder 3"/>
          <p:cNvSpPr>
            <a:spLocks noGrp="1"/>
          </p:cNvSpPr>
          <p:nvPr>
            <p:ph type="sldNum" sz="quarter" idx="5"/>
          </p:nvPr>
        </p:nvSpPr>
        <p:spPr/>
        <p:txBody>
          <a:bodyPr/>
          <a:lstStyle/>
          <a:p>
            <a:fld id="{90C91C77-BD77-46DD-975C-A10BFBCE05E6}" type="slidenum">
              <a:rPr lang="en-US" smtClean="0"/>
              <a:t>23</a:t>
            </a:fld>
            <a:endParaRPr lang="en-US"/>
          </a:p>
        </p:txBody>
      </p:sp>
    </p:spTree>
    <p:extLst>
      <p:ext uri="{BB962C8B-B14F-4D97-AF65-F5344CB8AC3E}">
        <p14:creationId xmlns:p14="http://schemas.microsoft.com/office/powerpoint/2010/main" val="3852036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Shannon - Machine Operator</a:t>
            </a:r>
          </a:p>
          <a:p>
            <a:r>
              <a:rPr lang="en-US" sz="1200" b="0" i="1" kern="1200" dirty="0">
                <a:solidFill>
                  <a:schemeClr val="tx1"/>
                </a:solidFill>
                <a:effectLst/>
                <a:latin typeface="+mn-lt"/>
                <a:ea typeface="+mn-ea"/>
                <a:cs typeface="+mn-cs"/>
              </a:rPr>
              <a:t>"I work on the shop floor and this machine is how I make my living."</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Shannon is trained to work specific machines, tools, or assemblies. When getting information about her work or giving feedback about her assigned jobs, she either uses paper or a manufacturing execution system.</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42-years old;</a:t>
            </a:r>
          </a:p>
          <a:p>
            <a:r>
              <a:rPr lang="en-US" sz="1200" b="0" i="0" kern="1200" dirty="0">
                <a:solidFill>
                  <a:schemeClr val="tx1"/>
                </a:solidFill>
                <a:effectLst/>
                <a:latin typeface="+mn-lt"/>
                <a:ea typeface="+mn-ea"/>
                <a:cs typeface="+mn-cs"/>
              </a:rPr>
              <a:t>2 years of community college trade classes</a:t>
            </a:r>
          </a:p>
          <a:p>
            <a:r>
              <a:rPr lang="en-US" sz="1200" b="0" i="0" kern="1200" dirty="0">
                <a:solidFill>
                  <a:schemeClr val="tx1"/>
                </a:solidFill>
                <a:effectLst/>
                <a:latin typeface="+mn-lt"/>
                <a:ea typeface="+mn-ea"/>
                <a:cs typeface="+mn-cs"/>
              </a:rPr>
              <a:t>Apprenticed for 4 years</a:t>
            </a:r>
          </a:p>
          <a:p>
            <a:r>
              <a:rPr lang="en-US" sz="1200" b="0" i="0" kern="1200" dirty="0">
                <a:solidFill>
                  <a:schemeClr val="tx1"/>
                </a:solidFill>
                <a:effectLst/>
                <a:latin typeface="+mn-lt"/>
                <a:ea typeface="+mn-ea"/>
                <a:cs typeface="+mn-cs"/>
              </a:rPr>
              <a:t>Been a machine operator with the company for 11 years</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There could be many machine operators at a manufacturing company, so providing a UI for her would greatly increase the footprint of the ERP application</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7:00 - 9:15amPunch in</a:t>
            </a:r>
          </a:p>
          <a:p>
            <a:r>
              <a:rPr lang="en-US" sz="1200" b="0" i="0" kern="1200" dirty="0">
                <a:solidFill>
                  <a:schemeClr val="tx1"/>
                </a:solidFill>
                <a:effectLst/>
                <a:latin typeface="+mn-lt"/>
                <a:ea typeface="+mn-ea"/>
                <a:cs typeface="+mn-cs"/>
              </a:rPr>
              <a:t>7:00 - 9:15amGet the work orders and any special instructions from the shop supervisor</a:t>
            </a:r>
          </a:p>
          <a:p>
            <a:r>
              <a:rPr lang="en-US" sz="1200" b="0" i="0" kern="1200" dirty="0">
                <a:solidFill>
                  <a:schemeClr val="tx1"/>
                </a:solidFill>
                <a:effectLst/>
                <a:latin typeface="+mn-lt"/>
                <a:ea typeface="+mn-ea"/>
                <a:cs typeface="+mn-cs"/>
              </a:rPr>
              <a:t>7:00 - 9:15amCheck the machine to make sure everything's in order</a:t>
            </a:r>
          </a:p>
          <a:p>
            <a:r>
              <a:rPr lang="en-US" sz="1200" b="0" i="0" kern="1200" dirty="0">
                <a:solidFill>
                  <a:schemeClr val="tx1"/>
                </a:solidFill>
                <a:effectLst/>
                <a:latin typeface="+mn-lt"/>
                <a:ea typeface="+mn-ea"/>
                <a:cs typeface="+mn-cs"/>
              </a:rPr>
              <a:t>7:00 - 9:15amCheck in the first piece</a:t>
            </a:r>
          </a:p>
          <a:p>
            <a:r>
              <a:rPr lang="en-US" sz="1200" b="0" i="0" kern="1200" dirty="0">
                <a:solidFill>
                  <a:schemeClr val="tx1"/>
                </a:solidFill>
                <a:effectLst/>
                <a:latin typeface="+mn-lt"/>
                <a:ea typeface="+mn-ea"/>
                <a:cs typeface="+mn-cs"/>
              </a:rPr>
              <a:t>9:15 -9:30amBreak</a:t>
            </a:r>
          </a:p>
          <a:p>
            <a:r>
              <a:rPr lang="en-US" sz="1200" b="0" i="0" kern="1200" dirty="0">
                <a:solidFill>
                  <a:schemeClr val="tx1"/>
                </a:solidFill>
                <a:effectLst/>
                <a:latin typeface="+mn-lt"/>
                <a:ea typeface="+mn-ea"/>
                <a:cs typeface="+mn-cs"/>
              </a:rPr>
              <a:t>9:30 - 11:30amOperate my machine</a:t>
            </a:r>
          </a:p>
          <a:p>
            <a:r>
              <a:rPr lang="en-US" sz="1200" b="0" i="0" kern="1200" dirty="0">
                <a:solidFill>
                  <a:schemeClr val="tx1"/>
                </a:solidFill>
                <a:effectLst/>
                <a:latin typeface="+mn-lt"/>
                <a:ea typeface="+mn-ea"/>
                <a:cs typeface="+mn-cs"/>
              </a:rPr>
              <a:t>11:30 - 12:30amLunch</a:t>
            </a:r>
          </a:p>
          <a:p>
            <a:r>
              <a:rPr lang="en-US" sz="1200" b="0" i="0" kern="1200" dirty="0">
                <a:solidFill>
                  <a:schemeClr val="tx1"/>
                </a:solidFill>
                <a:effectLst/>
                <a:latin typeface="+mn-lt"/>
                <a:ea typeface="+mn-ea"/>
                <a:cs typeface="+mn-cs"/>
              </a:rPr>
              <a:t>12:30 - 2:00pmOperate my machine (On Fridays, we may go home early)</a:t>
            </a:r>
          </a:p>
          <a:p>
            <a:r>
              <a:rPr lang="en-US" sz="1200" b="0" i="0" kern="1200" dirty="0">
                <a:solidFill>
                  <a:schemeClr val="tx1"/>
                </a:solidFill>
                <a:effectLst/>
                <a:latin typeface="+mn-lt"/>
                <a:ea typeface="+mn-ea"/>
                <a:cs typeface="+mn-cs"/>
              </a:rPr>
              <a:t>2:00 - 2:15amBreak</a:t>
            </a:r>
          </a:p>
          <a:p>
            <a:r>
              <a:rPr lang="en-US" sz="1200" b="0" i="0" kern="1200" dirty="0">
                <a:solidFill>
                  <a:schemeClr val="tx1"/>
                </a:solidFill>
                <a:effectLst/>
                <a:latin typeface="+mn-lt"/>
                <a:ea typeface="+mn-ea"/>
                <a:cs typeface="+mn-cs"/>
              </a:rPr>
              <a:t>2:00 - 3:00pmSet my machine up for a new job</a:t>
            </a:r>
          </a:p>
          <a:p>
            <a:r>
              <a:rPr lang="en-US" sz="1200" b="0" i="0" kern="1200" dirty="0">
                <a:solidFill>
                  <a:schemeClr val="tx1"/>
                </a:solidFill>
                <a:effectLst/>
                <a:latin typeface="+mn-lt"/>
                <a:ea typeface="+mn-ea"/>
                <a:cs typeface="+mn-cs"/>
              </a:rPr>
              <a:t>3:00 - 3:30pmStart the new job</a:t>
            </a:r>
          </a:p>
          <a:p>
            <a:r>
              <a:rPr lang="en-US" sz="1200" b="0" i="0" kern="1200" dirty="0">
                <a:solidFill>
                  <a:schemeClr val="tx1"/>
                </a:solidFill>
                <a:effectLst/>
                <a:latin typeface="+mn-lt"/>
                <a:ea typeface="+mn-ea"/>
                <a:cs typeface="+mn-cs"/>
              </a:rPr>
              <a:t>3:30pmClock out, take a shower, and head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Relationships</a:t>
            </a:r>
          </a:p>
          <a:p>
            <a:r>
              <a:rPr lang="en-US" sz="1200" b="0" i="0" kern="1200" dirty="0">
                <a:solidFill>
                  <a:schemeClr val="tx1"/>
                </a:solidFill>
                <a:effectLst/>
                <a:latin typeface="+mn-lt"/>
                <a:ea typeface="+mn-ea"/>
                <a:cs typeface="+mn-cs"/>
              </a:rPr>
              <a:t>Clarify a work order with the production manager</a:t>
            </a:r>
          </a:p>
          <a:p>
            <a:r>
              <a:rPr lang="en-US" sz="1200" b="0" i="0" kern="1200" dirty="0">
                <a:solidFill>
                  <a:schemeClr val="tx1"/>
                </a:solidFill>
                <a:effectLst/>
                <a:latin typeface="+mn-lt"/>
                <a:ea typeface="+mn-ea"/>
                <a:cs typeface="+mn-cs"/>
              </a:rPr>
              <a:t>Communicate breakdowns to production manager, shop supervisor, or production planner</a:t>
            </a:r>
          </a:p>
          <a:p>
            <a:r>
              <a:rPr lang="en-US" sz="1200" b="0" i="0" kern="1200" dirty="0">
                <a:solidFill>
                  <a:schemeClr val="tx1"/>
                </a:solidFill>
                <a:effectLst/>
                <a:latin typeface="+mn-lt"/>
                <a:ea typeface="+mn-ea"/>
                <a:cs typeface="+mn-cs"/>
              </a:rPr>
              <a:t>Communicate job status to next machine operator</a:t>
            </a:r>
          </a:p>
          <a:p>
            <a:r>
              <a:rPr lang="en-US" sz="1200" b="0" i="0" kern="1200" dirty="0">
                <a:solidFill>
                  <a:schemeClr val="tx1"/>
                </a:solidFill>
                <a:effectLst/>
                <a:latin typeface="+mn-lt"/>
                <a:ea typeface="+mn-ea"/>
                <a:cs typeface="+mn-cs"/>
              </a:rPr>
              <a:t>Communicate quality control issues to QA manager</a:t>
            </a:r>
          </a:p>
          <a:p>
            <a:r>
              <a:rPr lang="en-US" sz="1200" b="0" i="0" kern="1200" dirty="0">
                <a:solidFill>
                  <a:schemeClr val="tx1"/>
                </a:solidFill>
                <a:effectLst/>
                <a:latin typeface="+mn-lt"/>
                <a:ea typeface="+mn-ea"/>
                <a:cs typeface="+mn-cs"/>
              </a:rPr>
              <a:t>Train new machine operators</a:t>
            </a:r>
          </a:p>
          <a:p>
            <a:r>
              <a:rPr lang="en-US" sz="1200" b="0" i="0" kern="1200" dirty="0">
                <a:solidFill>
                  <a:schemeClr val="tx1"/>
                </a:solidFill>
                <a:effectLst/>
                <a:latin typeface="+mn-lt"/>
                <a:ea typeface="+mn-ea"/>
                <a:cs typeface="+mn-cs"/>
              </a:rPr>
              <a:t>Report a misalignment of items to machine settings to production manager</a:t>
            </a:r>
          </a:p>
          <a:p>
            <a:r>
              <a:rPr lang="en-US" sz="1200" b="0" i="0" kern="1200" dirty="0">
                <a:solidFill>
                  <a:schemeClr val="tx1"/>
                </a:solidFill>
                <a:effectLst/>
                <a:latin typeface="+mn-lt"/>
                <a:ea typeface="+mn-ea"/>
                <a:cs typeface="+mn-cs"/>
              </a:rPr>
              <a:t>I report shop data in real time</a:t>
            </a:r>
          </a:p>
          <a:p>
            <a:r>
              <a:rPr lang="en-US" sz="1200" b="0" i="0" kern="1200" dirty="0">
                <a:solidFill>
                  <a:schemeClr val="tx1"/>
                </a:solidFill>
                <a:effectLst/>
                <a:latin typeface="+mn-lt"/>
                <a:ea typeface="+mn-ea"/>
                <a:cs typeface="+mn-cs"/>
              </a:rPr>
              <a:t>Give feedback to the product planner as to when machine time is available</a:t>
            </a:r>
          </a:p>
          <a:p>
            <a:r>
              <a:rPr lang="en-US" sz="1200" b="0" i="0" kern="1200" dirty="0">
                <a:solidFill>
                  <a:schemeClr val="tx1"/>
                </a:solidFill>
                <a:effectLst/>
                <a:latin typeface="+mn-lt"/>
                <a:ea typeface="+mn-ea"/>
                <a:cs typeface="+mn-cs"/>
              </a:rPr>
              <a:t>Inform the shop supervisor or the warehouse that she is running low on parts</a:t>
            </a:r>
          </a:p>
          <a:p>
            <a:r>
              <a:rPr lang="en-US" sz="1200" b="0" i="0" kern="1200" dirty="0">
                <a:solidFill>
                  <a:schemeClr val="tx1"/>
                </a:solidFill>
                <a:effectLst/>
                <a:latin typeface="+mn-lt"/>
                <a:ea typeface="+mn-ea"/>
                <a:cs typeface="+mn-cs"/>
              </a:rPr>
              <a:t>Communication and style</a:t>
            </a:r>
          </a:p>
          <a:p>
            <a:r>
              <a:rPr lang="en-US" sz="1200" b="0" i="0" kern="1200" dirty="0">
                <a:solidFill>
                  <a:schemeClr val="tx1"/>
                </a:solidFill>
                <a:effectLst/>
                <a:latin typeface="+mn-lt"/>
                <a:ea typeface="+mn-ea"/>
                <a:cs typeface="+mn-cs"/>
              </a:rPr>
              <a:t>She's not afraid to say what's on her mind</a:t>
            </a:r>
          </a:p>
          <a:p>
            <a:r>
              <a:rPr lang="en-US" sz="1200" b="0" i="0" kern="1200" dirty="0">
                <a:solidFill>
                  <a:schemeClr val="tx1"/>
                </a:solidFill>
                <a:effectLst/>
                <a:latin typeface="+mn-lt"/>
                <a:ea typeface="+mn-ea"/>
                <a:cs typeface="+mn-cs"/>
              </a:rPr>
              <a:t>She has a good relationship with the shop floor supervisor</a:t>
            </a:r>
          </a:p>
          <a:p>
            <a:r>
              <a:rPr lang="en-US" sz="1200" b="0" i="0" kern="1200" dirty="0">
                <a:solidFill>
                  <a:schemeClr val="tx1"/>
                </a:solidFill>
                <a:effectLst/>
                <a:latin typeface="+mn-lt"/>
                <a:ea typeface="+mn-ea"/>
                <a:cs typeface="+mn-cs"/>
              </a:rPr>
              <a:t>Span of control</a:t>
            </a:r>
          </a:p>
          <a:p>
            <a:r>
              <a:rPr lang="en-US" sz="1200" b="0" i="0" kern="1200" dirty="0">
                <a:solidFill>
                  <a:schemeClr val="tx1"/>
                </a:solidFill>
                <a:effectLst/>
                <a:latin typeface="+mn-lt"/>
                <a:ea typeface="+mn-ea"/>
                <a:cs typeface="+mn-cs"/>
              </a:rPr>
              <a:t>Working in production cells gives a greater sense of responsibility and pride in my work</a:t>
            </a:r>
          </a:p>
          <a:p>
            <a:r>
              <a:rPr lang="en-US" sz="1200" b="0" i="0" kern="1200" dirty="0">
                <a:solidFill>
                  <a:schemeClr val="tx1"/>
                </a:solidFill>
                <a:effectLst/>
                <a:latin typeface="+mn-lt"/>
                <a:ea typeface="+mn-ea"/>
                <a:cs typeface="+mn-cs"/>
              </a:rPr>
              <a:t>When I have a problem with a particular production order, I contact another operator, the supervisor (Lars) or the production manager (Tony)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Data entry into stand-alone work stations/terminals</a:t>
            </a:r>
          </a:p>
          <a:p>
            <a:r>
              <a:rPr lang="en-US" sz="1200" b="0" i="0" kern="1200" dirty="0">
                <a:solidFill>
                  <a:schemeClr val="tx1"/>
                </a:solidFill>
                <a:effectLst/>
                <a:latin typeface="+mn-lt"/>
                <a:ea typeface="+mn-ea"/>
                <a:cs typeface="+mn-cs"/>
              </a:rPr>
              <a:t>Works with menu-driven applications</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Work orders/job cards</a:t>
            </a:r>
          </a:p>
          <a:p>
            <a:r>
              <a:rPr lang="en-US" sz="1200" b="0" i="0" kern="1200" dirty="0">
                <a:solidFill>
                  <a:schemeClr val="tx1"/>
                </a:solidFill>
                <a:effectLst/>
                <a:latin typeface="+mn-lt"/>
                <a:ea typeface="+mn-ea"/>
                <a:cs typeface="+mn-cs"/>
              </a:rPr>
              <a:t>Bar code reader with printed production orders</a:t>
            </a:r>
          </a:p>
          <a:p>
            <a:r>
              <a:rPr lang="en-US" sz="1200" b="0" i="0" kern="1200" dirty="0">
                <a:solidFill>
                  <a:schemeClr val="tx1"/>
                </a:solidFill>
                <a:effectLst/>
                <a:latin typeface="+mn-lt"/>
                <a:ea typeface="+mn-ea"/>
                <a:cs typeface="+mn-cs"/>
              </a:rPr>
              <a:t>Work styles</a:t>
            </a:r>
          </a:p>
          <a:p>
            <a:r>
              <a:rPr lang="en-US" sz="1200" b="0" i="0" kern="1200" dirty="0">
                <a:solidFill>
                  <a:schemeClr val="tx1"/>
                </a:solidFill>
                <a:effectLst/>
                <a:latin typeface="+mn-lt"/>
                <a:ea typeface="+mn-ea"/>
                <a:cs typeface="+mn-cs"/>
              </a:rPr>
              <a:t>If I need help, I'll ask another machine operator, the supervisor (Lars) or the Production manager (Tony)</a:t>
            </a:r>
          </a:p>
          <a:p>
            <a:r>
              <a:rPr lang="en-US" sz="1200" b="0" i="0" kern="1200" dirty="0">
                <a:solidFill>
                  <a:schemeClr val="tx1"/>
                </a:solidFill>
                <a:effectLst/>
                <a:latin typeface="+mn-lt"/>
                <a:ea typeface="+mn-ea"/>
                <a:cs typeface="+mn-cs"/>
              </a:rPr>
              <a:t>Learning strategies</a:t>
            </a:r>
          </a:p>
          <a:p>
            <a:r>
              <a:rPr lang="en-US" sz="1200" b="0" i="0" kern="1200" dirty="0">
                <a:solidFill>
                  <a:schemeClr val="tx1"/>
                </a:solidFill>
                <a:effectLst/>
                <a:latin typeface="+mn-lt"/>
                <a:ea typeface="+mn-ea"/>
                <a:cs typeface="+mn-cs"/>
              </a:rPr>
              <a:t>Lars or Tony will show me how to use the machine or the computer.</a:t>
            </a:r>
          </a:p>
          <a:p>
            <a:r>
              <a:rPr lang="en-US" sz="1200" b="0" i="0" kern="1200" dirty="0">
                <a:solidFill>
                  <a:schemeClr val="tx1"/>
                </a:solidFill>
                <a:effectLst/>
                <a:latin typeface="+mn-lt"/>
                <a:ea typeface="+mn-ea"/>
                <a:cs typeface="+mn-cs"/>
              </a:rPr>
              <a:t>I won't use a manual to learn.</a:t>
            </a:r>
          </a:p>
          <a:p>
            <a:r>
              <a:rPr lang="en-US" sz="1200" b="0" i="0" kern="1200" dirty="0">
                <a:solidFill>
                  <a:schemeClr val="tx1"/>
                </a:solidFill>
                <a:effectLst/>
                <a:latin typeface="+mn-lt"/>
                <a:ea typeface="+mn-ea"/>
                <a:cs typeface="+mn-cs"/>
              </a:rPr>
              <a:t>Shannon has been certified to do special tasks, like welding</a:t>
            </a:r>
          </a:p>
          <a:p>
            <a:r>
              <a:rPr lang="en-US" sz="1200" b="0" i="0" kern="1200" dirty="0">
                <a:solidFill>
                  <a:schemeClr val="tx1"/>
                </a:solidFill>
                <a:effectLst/>
                <a:latin typeface="+mn-lt"/>
                <a:ea typeface="+mn-ea"/>
                <a:cs typeface="+mn-cs"/>
              </a:rPr>
              <a:t>Certification could be from on-the-job training or from courses outside the company</a:t>
            </a:r>
          </a:p>
          <a:p>
            <a:r>
              <a:rPr lang="en-US" sz="1200" b="0" i="0" kern="1200" dirty="0">
                <a:solidFill>
                  <a:schemeClr val="tx1"/>
                </a:solidFill>
                <a:effectLst/>
                <a:latin typeface="+mn-lt"/>
                <a:ea typeface="+mn-ea"/>
                <a:cs typeface="+mn-cs"/>
              </a:rPr>
              <a:t>Attitudes towards technology</a:t>
            </a:r>
          </a:p>
          <a:p>
            <a:r>
              <a:rPr lang="en-US" sz="1200" b="0" i="0" kern="1200" dirty="0">
                <a:solidFill>
                  <a:schemeClr val="tx1"/>
                </a:solidFill>
                <a:effectLst/>
                <a:latin typeface="+mn-lt"/>
                <a:ea typeface="+mn-ea"/>
                <a:cs typeface="+mn-cs"/>
              </a:rPr>
              <a:t>App is simplistic - software doesn't really do what you need it to do</a:t>
            </a:r>
          </a:p>
          <a:p>
            <a:r>
              <a:rPr lang="en-US" sz="1200" b="0" i="0" kern="1200" dirty="0">
                <a:solidFill>
                  <a:schemeClr val="tx1"/>
                </a:solidFill>
                <a:effectLst/>
                <a:latin typeface="+mn-lt"/>
                <a:ea typeface="+mn-ea"/>
                <a:cs typeface="+mn-cs"/>
              </a:rPr>
              <a:t>It's faster just to fill in the timesheet manually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I'm Shannon. There are people that live to work, and there are people that work to live. To give you an idea about who I am, I belong to the group of people that work to live.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 usual our machine shop is very busy and they're driving us to finish this last big job. The customer's wanting to know where it is. It's a great situation - we need to get it out fast but all of our performance is judged on the basis of whether we produce work that can pass quality control standards. This particular job has been a real pain - we're having constant work stoppages and our software was designed for the "ideal" manufacturing scenario so the whole thing is screwed up. We always tend to be a little behind schedule.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 pretty mouthy when it comes to giving the production planner a hard time - my shop supervisor makes recommendations but us machine operators have to live with the end result. Our supervisor's actually pretty good. He seems to know what our real capacity is and makes adjustments to the overall plan. Today's a typical juggling act. They ran out of a part for our 163-piece assembly so the whole thing's been tabled and we're setting up for another job. That means I have to go through and re-set the entire machine. I already know that we're going to have to find a substitute piece since my settings are off just a bit. Our purchasing agent will love that when she finds out!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One thing I like about the system we have is that I can input my time on a single terminal screen. I used to keep sheaves of paper for each job and shuffle them as we moved on and off jobs. Now I just bar code the time and we have a record of it.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Even though I grumble, I don't really mind when we switch jobs. The tough days are when I'm running the machine on the same job all day long. It takes a lot of concentration to keep things moving without sloppy work or defects, but it can be pretty mind-numbing at the same time.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By the time the end of the day comes and I punch out, I just want a quiet spot to rest where I can put my feet up and watch the swelling go down.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It's noisy and the lighting isn't so great</a:t>
            </a:r>
          </a:p>
          <a:p>
            <a:r>
              <a:rPr lang="en-US" sz="1200" b="0" i="0" kern="1200" dirty="0">
                <a:solidFill>
                  <a:schemeClr val="tx1"/>
                </a:solidFill>
                <a:effectLst/>
                <a:latin typeface="+mn-lt"/>
                <a:ea typeface="+mn-ea"/>
                <a:cs typeface="+mn-cs"/>
              </a:rPr>
              <a:t>There are scattered parts all over the place</a:t>
            </a:r>
          </a:p>
          <a:p>
            <a:r>
              <a:rPr lang="en-US" sz="1200" b="0" i="0" kern="1200" dirty="0">
                <a:solidFill>
                  <a:schemeClr val="tx1"/>
                </a:solidFill>
                <a:effectLst/>
                <a:latin typeface="+mn-lt"/>
                <a:ea typeface="+mn-ea"/>
                <a:cs typeface="+mn-cs"/>
              </a:rPr>
              <a:t>Paper-based work orders are used by the machine operators</a:t>
            </a:r>
          </a:p>
          <a:p>
            <a:r>
              <a:rPr lang="en-US" sz="1200" b="0" i="0" kern="1200" dirty="0">
                <a:solidFill>
                  <a:schemeClr val="tx1"/>
                </a:solidFill>
                <a:effectLst/>
                <a:latin typeface="+mn-lt"/>
                <a:ea typeface="+mn-ea"/>
                <a:cs typeface="+mn-cs"/>
              </a:rPr>
              <a:t>There are some computer terminals to register the status of work orders</a:t>
            </a:r>
          </a:p>
          <a:p>
            <a:r>
              <a:rPr lang="en-US" sz="1200" b="0" i="0" kern="1200" dirty="0">
                <a:solidFill>
                  <a:schemeClr val="tx1"/>
                </a:solidFill>
                <a:effectLst/>
                <a:latin typeface="+mn-lt"/>
                <a:ea typeface="+mn-ea"/>
                <a:cs typeface="+mn-cs"/>
              </a:rPr>
              <a:t>The air quality isn't always so good.</a:t>
            </a:r>
          </a:p>
          <a:p>
            <a:r>
              <a:rPr lang="en-US" sz="1200" b="0" i="0" kern="1200" dirty="0">
                <a:solidFill>
                  <a:schemeClr val="tx1"/>
                </a:solidFill>
                <a:effectLst/>
                <a:latin typeface="+mn-lt"/>
                <a:ea typeface="+mn-ea"/>
                <a:cs typeface="+mn-cs"/>
              </a:rPr>
              <a:t>There is no privacy as people are working in open work centers</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Earn money for myself</a:t>
            </a:r>
          </a:p>
          <a:p>
            <a:r>
              <a:rPr lang="en-US" sz="1200" b="0" i="0" kern="1200" dirty="0">
                <a:solidFill>
                  <a:schemeClr val="tx1"/>
                </a:solidFill>
                <a:effectLst/>
                <a:latin typeface="+mn-lt"/>
                <a:ea typeface="+mn-ea"/>
                <a:cs typeface="+mn-cs"/>
              </a:rPr>
              <a:t>Meet my production goals to get a bonus</a:t>
            </a:r>
          </a:p>
          <a:p>
            <a:r>
              <a:rPr lang="en-US" sz="1200" b="0" i="0" kern="1200" dirty="0">
                <a:solidFill>
                  <a:schemeClr val="tx1"/>
                </a:solidFill>
                <a:effectLst/>
                <a:latin typeface="+mn-lt"/>
                <a:ea typeface="+mn-ea"/>
                <a:cs typeface="+mn-cs"/>
              </a:rPr>
              <a:t>Precision work</a:t>
            </a:r>
          </a:p>
          <a:p>
            <a:r>
              <a:rPr lang="en-US" sz="1200" b="0" i="0" kern="1200" dirty="0">
                <a:solidFill>
                  <a:schemeClr val="tx1"/>
                </a:solidFill>
                <a:effectLst/>
                <a:latin typeface="+mn-lt"/>
                <a:ea typeface="+mn-ea"/>
                <a:cs typeface="+mn-cs"/>
              </a:rPr>
              <a:t>Produce products that make it through inspection</a:t>
            </a:r>
          </a:p>
          <a:p>
            <a:r>
              <a:rPr lang="en-US" sz="1200" b="0" i="0" kern="1200" dirty="0">
                <a:solidFill>
                  <a:schemeClr val="tx1"/>
                </a:solidFill>
                <a:effectLst/>
                <a:latin typeface="+mn-lt"/>
                <a:ea typeface="+mn-ea"/>
                <a:cs typeface="+mn-cs"/>
              </a:rPr>
              <a:t>Competitively push as much product through as possible</a:t>
            </a:r>
          </a:p>
          <a:p>
            <a:r>
              <a:rPr lang="en-US" sz="1200" b="0" i="0" kern="1200" dirty="0">
                <a:solidFill>
                  <a:schemeClr val="tx1"/>
                </a:solidFill>
                <a:effectLst/>
                <a:latin typeface="+mn-lt"/>
                <a:ea typeface="+mn-ea"/>
                <a:cs typeface="+mn-cs"/>
              </a:rPr>
              <a:t>Minimize breakage and breakdowns</a:t>
            </a:r>
          </a:p>
          <a:p>
            <a:r>
              <a:rPr lang="en-US" sz="1200" b="0" i="0" kern="1200" dirty="0">
                <a:solidFill>
                  <a:schemeClr val="tx1"/>
                </a:solidFill>
                <a:effectLst/>
                <a:latin typeface="+mn-lt"/>
                <a:ea typeface="+mn-ea"/>
                <a:cs typeface="+mn-cs"/>
              </a:rPr>
              <a:t>Maximize quality control and efficiency</a:t>
            </a:r>
          </a:p>
          <a:p>
            <a:r>
              <a:rPr lang="en-US" sz="1200" b="0" i="0" kern="1200" dirty="0">
                <a:solidFill>
                  <a:schemeClr val="tx1"/>
                </a:solidFill>
                <a:effectLst/>
                <a:latin typeface="+mn-lt"/>
                <a:ea typeface="+mn-ea"/>
                <a:cs typeface="+mn-cs"/>
              </a:rPr>
              <a:t>Produce a quality product with the others in my production cell</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Skilled Producer</a:t>
            </a:r>
          </a:p>
          <a:p>
            <a:r>
              <a:rPr lang="en-US" sz="1200" b="0" i="0" kern="1200" dirty="0">
                <a:solidFill>
                  <a:schemeClr val="tx1"/>
                </a:solidFill>
                <a:effectLst/>
                <a:latin typeface="+mn-lt"/>
                <a:ea typeface="+mn-ea"/>
                <a:cs typeface="+mn-cs"/>
              </a:rPr>
              <a:t>Equipment manager</a:t>
            </a:r>
          </a:p>
          <a:p>
            <a:r>
              <a:rPr lang="en-US" sz="1200" b="0" i="0" kern="1200" dirty="0">
                <a:solidFill>
                  <a:schemeClr val="tx1"/>
                </a:solidFill>
                <a:effectLst/>
                <a:latin typeface="+mn-lt"/>
                <a:ea typeface="+mn-ea"/>
                <a:cs typeface="+mn-cs"/>
              </a:rPr>
              <a:t>Sentinel</a:t>
            </a:r>
          </a:p>
          <a:p>
            <a:r>
              <a:rPr lang="en-US" sz="1200" b="0" i="0" kern="1200" dirty="0">
                <a:solidFill>
                  <a:schemeClr val="tx1"/>
                </a:solidFill>
                <a:effectLst/>
                <a:latin typeface="+mn-lt"/>
                <a:ea typeface="+mn-ea"/>
                <a:cs typeface="+mn-cs"/>
              </a:rPr>
              <a:t>Resolution Seeker</a:t>
            </a:r>
          </a:p>
          <a:p>
            <a:r>
              <a:rPr lang="en-US" sz="1200" b="0" i="0" kern="1200" dirty="0">
                <a:solidFill>
                  <a:schemeClr val="tx1"/>
                </a:solidFill>
                <a:effectLst/>
                <a:latin typeface="+mn-lt"/>
                <a:ea typeface="+mn-ea"/>
                <a:cs typeface="+mn-cs"/>
              </a:rPr>
              <a:t>Quality Controller</a:t>
            </a:r>
          </a:p>
          <a:p>
            <a:r>
              <a:rPr lang="en-US" sz="1200" b="0" i="0" kern="1200" dirty="0">
                <a:solidFill>
                  <a:schemeClr val="tx1"/>
                </a:solidFill>
                <a:effectLst/>
                <a:latin typeface="+mn-lt"/>
                <a:ea typeface="+mn-ea"/>
                <a:cs typeface="+mn-cs"/>
              </a:rPr>
              <a:t>Mitigator</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Work on special items</a:t>
            </a:r>
          </a:p>
          <a:p>
            <a:r>
              <a:rPr lang="en-US" sz="1200" b="0" i="0" kern="1200" dirty="0">
                <a:solidFill>
                  <a:schemeClr val="tx1"/>
                </a:solidFill>
                <a:effectLst/>
                <a:latin typeface="+mn-lt"/>
                <a:ea typeface="+mn-ea"/>
                <a:cs typeface="+mn-cs"/>
              </a:rPr>
              <a:t>Work on routine items</a:t>
            </a:r>
          </a:p>
          <a:p>
            <a:r>
              <a:rPr lang="en-US" sz="1200" b="0" i="0" kern="1200" dirty="0">
                <a:solidFill>
                  <a:schemeClr val="tx1"/>
                </a:solidFill>
                <a:effectLst/>
                <a:latin typeface="+mn-lt"/>
                <a:ea typeface="+mn-ea"/>
                <a:cs typeface="+mn-cs"/>
              </a:rPr>
              <a:t>Rotate to different work centers</a:t>
            </a:r>
          </a:p>
          <a:p>
            <a:r>
              <a:rPr lang="en-US" sz="1200" b="0" i="0" kern="1200" dirty="0">
                <a:solidFill>
                  <a:schemeClr val="tx1"/>
                </a:solidFill>
                <a:effectLst/>
                <a:latin typeface="+mn-lt"/>
                <a:ea typeface="+mn-ea"/>
                <a:cs typeface="+mn-cs"/>
              </a:rPr>
              <a:t>Remain in the same work center</a:t>
            </a:r>
          </a:p>
          <a:p>
            <a:r>
              <a:rPr lang="en-US" sz="1200" b="0" i="0" kern="1200" dirty="0">
                <a:solidFill>
                  <a:schemeClr val="tx1"/>
                </a:solidFill>
                <a:effectLst/>
                <a:latin typeface="+mn-lt"/>
                <a:ea typeface="+mn-ea"/>
                <a:cs typeface="+mn-cs"/>
              </a:rPr>
              <a:t>Steps in as lead shop manager</a:t>
            </a:r>
          </a:p>
          <a:p>
            <a:r>
              <a:rPr lang="en-US" sz="1200" b="0" i="0" kern="1200" dirty="0">
                <a:solidFill>
                  <a:schemeClr val="tx1"/>
                </a:solidFill>
                <a:effectLst/>
                <a:latin typeface="+mn-lt"/>
                <a:ea typeface="+mn-ea"/>
                <a:cs typeface="+mn-cs"/>
              </a:rPr>
              <a:t>Contacts warehouse when their open shop floor bins are running low</a:t>
            </a:r>
          </a:p>
          <a:p>
            <a:r>
              <a:rPr lang="en-US" sz="1200" b="0" i="0" kern="1200" dirty="0">
                <a:solidFill>
                  <a:schemeClr val="tx1"/>
                </a:solidFill>
                <a:effectLst/>
                <a:latin typeface="+mn-lt"/>
                <a:ea typeface="+mn-ea"/>
                <a:cs typeface="+mn-cs"/>
              </a:rPr>
              <a:t>Works in production cells</a:t>
            </a:r>
          </a:p>
          <a:p>
            <a:r>
              <a:rPr lang="en-US" sz="1200" b="0" i="0" kern="1200" dirty="0">
                <a:solidFill>
                  <a:schemeClr val="tx1"/>
                </a:solidFill>
                <a:effectLst/>
                <a:latin typeface="+mn-lt"/>
                <a:ea typeface="+mn-ea"/>
                <a:cs typeface="+mn-cs"/>
              </a:rPr>
              <a:t>Uses a bar code scanner for production orders</a:t>
            </a:r>
          </a:p>
          <a:p>
            <a:r>
              <a:rPr lang="en-US" sz="1200" b="0" i="0" kern="1200" dirty="0">
                <a:solidFill>
                  <a:schemeClr val="tx1"/>
                </a:solidFill>
                <a:effectLst/>
                <a:latin typeface="+mn-lt"/>
                <a:ea typeface="+mn-ea"/>
                <a:cs typeface="+mn-cs"/>
              </a:rPr>
              <a:t>Receives bonuses for items passing quality control</a:t>
            </a:r>
          </a:p>
          <a:p>
            <a:r>
              <a:rPr lang="en-US" sz="1200" b="0" i="0" kern="1200" dirty="0">
                <a:solidFill>
                  <a:schemeClr val="tx1"/>
                </a:solidFill>
                <a:effectLst/>
                <a:latin typeface="+mn-lt"/>
                <a:ea typeface="+mn-ea"/>
                <a:cs typeface="+mn-cs"/>
              </a:rPr>
              <a:t>Work with shop floor manager on scheduling adjustments</a:t>
            </a:r>
          </a:p>
          <a:p>
            <a:r>
              <a:rPr lang="en-US" sz="1200" b="0" i="0" kern="1200" dirty="0">
                <a:solidFill>
                  <a:schemeClr val="tx1"/>
                </a:solidFill>
                <a:effectLst/>
                <a:latin typeface="+mn-lt"/>
                <a:ea typeface="+mn-ea"/>
                <a:cs typeface="+mn-cs"/>
              </a:rPr>
              <a:t>Keep machinery in good shape</a:t>
            </a:r>
          </a:p>
          <a:p>
            <a:r>
              <a:rPr lang="en-US" sz="1200" b="0" i="0" kern="1200" dirty="0">
                <a:solidFill>
                  <a:schemeClr val="tx1"/>
                </a:solidFill>
                <a:effectLst/>
                <a:latin typeface="+mn-lt"/>
                <a:ea typeface="+mn-ea"/>
                <a:cs typeface="+mn-cs"/>
              </a:rPr>
              <a:t>Call on production manager for help with broken machinery</a:t>
            </a:r>
          </a:p>
          <a:p>
            <a:r>
              <a:rPr lang="en-US" sz="1200" b="0" i="0" kern="1200" dirty="0">
                <a:solidFill>
                  <a:schemeClr val="tx1"/>
                </a:solidFill>
                <a:effectLst/>
                <a:latin typeface="+mn-lt"/>
                <a:ea typeface="+mn-ea"/>
                <a:cs typeface="+mn-cs"/>
              </a:rPr>
              <a:t>Communicate any maintenance needs to the production manager</a:t>
            </a:r>
          </a:p>
          <a:p>
            <a:r>
              <a:rPr lang="en-US" sz="1200" b="0" i="0" kern="1200" dirty="0">
                <a:solidFill>
                  <a:schemeClr val="tx1"/>
                </a:solidFill>
                <a:effectLst/>
                <a:latin typeface="+mn-lt"/>
                <a:ea typeface="+mn-ea"/>
                <a:cs typeface="+mn-cs"/>
              </a:rPr>
              <a:t>Bring malfunctions to production manager's attention</a:t>
            </a:r>
          </a:p>
          <a:p>
            <a:r>
              <a:rPr lang="en-US" sz="1200" b="0" i="0" kern="1200" dirty="0">
                <a:solidFill>
                  <a:schemeClr val="tx1"/>
                </a:solidFill>
                <a:effectLst/>
                <a:latin typeface="+mn-lt"/>
                <a:ea typeface="+mn-ea"/>
                <a:cs typeface="+mn-cs"/>
              </a:rPr>
              <a:t>Stamp item numbers and traceability information</a:t>
            </a:r>
          </a:p>
          <a:p>
            <a:r>
              <a:rPr lang="en-US" sz="1200" b="0" i="0" kern="1200" dirty="0">
                <a:solidFill>
                  <a:schemeClr val="tx1"/>
                </a:solidFill>
                <a:effectLst/>
                <a:latin typeface="+mn-lt"/>
                <a:ea typeface="+mn-ea"/>
                <a:cs typeface="+mn-cs"/>
              </a:rPr>
              <a:t>Enter traceability information into log</a:t>
            </a:r>
          </a:p>
          <a:p>
            <a:r>
              <a:rPr lang="en-US" sz="1200" b="0" i="0" kern="1200" dirty="0">
                <a:solidFill>
                  <a:schemeClr val="tx1"/>
                </a:solidFill>
                <a:effectLst/>
                <a:latin typeface="+mn-lt"/>
                <a:ea typeface="+mn-ea"/>
                <a:cs typeface="+mn-cs"/>
              </a:rPr>
              <a:t>Clock operation in and out</a:t>
            </a:r>
          </a:p>
          <a:p>
            <a:r>
              <a:rPr lang="en-US" sz="1200" b="0" i="0" kern="1200" dirty="0">
                <a:solidFill>
                  <a:schemeClr val="tx1"/>
                </a:solidFill>
                <a:effectLst/>
                <a:latin typeface="+mn-lt"/>
                <a:ea typeface="+mn-ea"/>
                <a:cs typeface="+mn-cs"/>
              </a:rPr>
              <a:t>Record time for a job</a:t>
            </a:r>
          </a:p>
          <a:p>
            <a:r>
              <a:rPr lang="en-US" sz="1200" b="0" i="0" kern="1200" dirty="0">
                <a:solidFill>
                  <a:schemeClr val="tx1"/>
                </a:solidFill>
                <a:effectLst/>
                <a:latin typeface="+mn-lt"/>
                <a:ea typeface="+mn-ea"/>
                <a:cs typeface="+mn-cs"/>
              </a:rPr>
              <a:t>Process a job card</a:t>
            </a:r>
          </a:p>
          <a:p>
            <a:r>
              <a:rPr lang="en-US" sz="1200" b="0" i="0" kern="1200" dirty="0">
                <a:solidFill>
                  <a:schemeClr val="tx1"/>
                </a:solidFill>
                <a:effectLst/>
                <a:latin typeface="+mn-lt"/>
                <a:ea typeface="+mn-ea"/>
                <a:cs typeface="+mn-cs"/>
              </a:rPr>
              <a:t>Register scrap, consumption and output</a:t>
            </a:r>
          </a:p>
          <a:p>
            <a:r>
              <a:rPr lang="en-US" sz="1200" b="0" i="0" kern="1200" dirty="0">
                <a:solidFill>
                  <a:schemeClr val="tx1"/>
                </a:solidFill>
                <a:effectLst/>
                <a:latin typeface="+mn-lt"/>
                <a:ea typeface="+mn-ea"/>
                <a:cs typeface="+mn-cs"/>
              </a:rPr>
              <a:t>Set up a job at a work center</a:t>
            </a:r>
          </a:p>
          <a:p>
            <a:r>
              <a:rPr lang="en-US" sz="1200" b="0" i="0" kern="1200" dirty="0">
                <a:solidFill>
                  <a:schemeClr val="tx1"/>
                </a:solidFill>
                <a:effectLst/>
                <a:latin typeface="+mn-lt"/>
                <a:ea typeface="+mn-ea"/>
                <a:cs typeface="+mn-cs"/>
              </a:rPr>
              <a:t>Receive production orders from the production manager</a:t>
            </a:r>
          </a:p>
          <a:p>
            <a:r>
              <a:rPr lang="en-US" sz="1200" b="0" i="0" kern="1200" dirty="0">
                <a:solidFill>
                  <a:schemeClr val="tx1"/>
                </a:solidFill>
                <a:effectLst/>
                <a:latin typeface="+mn-lt"/>
                <a:ea typeface="+mn-ea"/>
                <a:cs typeface="+mn-cs"/>
              </a:rPr>
              <a:t>Be flexible in their tasks and in functioning as leaders</a:t>
            </a:r>
          </a:p>
          <a:p>
            <a:r>
              <a:rPr lang="en-US" sz="1200" b="0" i="0" kern="1200" dirty="0">
                <a:solidFill>
                  <a:schemeClr val="tx1"/>
                </a:solidFill>
                <a:effectLst/>
                <a:latin typeface="+mn-lt"/>
                <a:ea typeface="+mn-ea"/>
                <a:cs typeface="+mn-cs"/>
              </a:rPr>
              <a:t>Record job hours on timesheet</a:t>
            </a:r>
          </a:p>
          <a:p>
            <a:r>
              <a:rPr lang="en-US" sz="1200" b="0" i="0" kern="1200" dirty="0">
                <a:solidFill>
                  <a:schemeClr val="tx1"/>
                </a:solidFill>
                <a:effectLst/>
                <a:latin typeface="+mn-lt"/>
                <a:ea typeface="+mn-ea"/>
                <a:cs typeface="+mn-cs"/>
              </a:rPr>
              <a:t>Forward work order to next work center</a:t>
            </a:r>
          </a:p>
          <a:p>
            <a:r>
              <a:rPr lang="en-US" sz="1200" b="0" i="0" kern="1200" dirty="0">
                <a:solidFill>
                  <a:schemeClr val="tx1"/>
                </a:solidFill>
                <a:effectLst/>
                <a:latin typeface="+mn-lt"/>
                <a:ea typeface="+mn-ea"/>
                <a:cs typeface="+mn-cs"/>
              </a:rPr>
              <a:t>Check off each completed item on the work order</a:t>
            </a:r>
          </a:p>
          <a:p>
            <a:r>
              <a:rPr lang="en-US" sz="1200" b="0" i="0" kern="1200" dirty="0">
                <a:solidFill>
                  <a:schemeClr val="tx1"/>
                </a:solidFill>
                <a:effectLst/>
                <a:latin typeface="+mn-lt"/>
                <a:ea typeface="+mn-ea"/>
                <a:cs typeface="+mn-cs"/>
              </a:rPr>
              <a:t>Determine machine's settings</a:t>
            </a:r>
          </a:p>
          <a:p>
            <a:r>
              <a:rPr lang="en-US" sz="1200" b="0" i="0" kern="1200" dirty="0">
                <a:solidFill>
                  <a:schemeClr val="tx1"/>
                </a:solidFill>
                <a:effectLst/>
                <a:latin typeface="+mn-lt"/>
                <a:ea typeface="+mn-ea"/>
                <a:cs typeface="+mn-cs"/>
              </a:rPr>
              <a:t>Align machine to an existing item type, when possible</a:t>
            </a:r>
          </a:p>
          <a:p>
            <a:r>
              <a:rPr lang="en-US" sz="1200" b="0" i="0" kern="1200" dirty="0">
                <a:solidFill>
                  <a:schemeClr val="tx1"/>
                </a:solidFill>
                <a:effectLst/>
                <a:latin typeface="+mn-lt"/>
                <a:ea typeface="+mn-ea"/>
                <a:cs typeface="+mn-cs"/>
              </a:rPr>
              <a:t>Repair machinery</a:t>
            </a:r>
          </a:p>
          <a:p>
            <a:r>
              <a:rPr lang="en-US" sz="1200" b="0" i="0" kern="1200" dirty="0">
                <a:solidFill>
                  <a:schemeClr val="tx1"/>
                </a:solidFill>
                <a:effectLst/>
                <a:latin typeface="+mn-lt"/>
                <a:ea typeface="+mn-ea"/>
                <a:cs typeface="+mn-cs"/>
              </a:rPr>
              <a:t>Assemble the finished parts</a:t>
            </a:r>
          </a:p>
          <a:p>
            <a:r>
              <a:rPr lang="en-US" sz="1200" b="0" i="0" kern="1200" dirty="0">
                <a:solidFill>
                  <a:schemeClr val="tx1"/>
                </a:solidFill>
                <a:effectLst/>
                <a:latin typeface="+mn-lt"/>
                <a:ea typeface="+mn-ea"/>
                <a:cs typeface="+mn-cs"/>
              </a:rPr>
              <a:t>"Unstop" bottlenecks</a:t>
            </a:r>
          </a:p>
          <a:p>
            <a:r>
              <a:rPr lang="en-US" sz="1200" b="0" i="0" kern="1200" dirty="0">
                <a:solidFill>
                  <a:schemeClr val="tx1"/>
                </a:solidFill>
                <a:effectLst/>
                <a:latin typeface="+mn-lt"/>
                <a:ea typeface="+mn-ea"/>
                <a:cs typeface="+mn-cs"/>
              </a:rPr>
              <a:t>Assemble parts into finished product</a:t>
            </a:r>
          </a:p>
          <a:p>
            <a:r>
              <a:rPr lang="en-US" sz="1200" b="0" i="0" kern="1200" dirty="0">
                <a:solidFill>
                  <a:schemeClr val="tx1"/>
                </a:solidFill>
                <a:effectLst/>
                <a:latin typeface="+mn-lt"/>
                <a:ea typeface="+mn-ea"/>
                <a:cs typeface="+mn-cs"/>
              </a:rPr>
              <a:t>Throw scrap away, into recycling bin if possible</a:t>
            </a:r>
          </a:p>
          <a:p>
            <a:r>
              <a:rPr lang="en-US" sz="1200" b="0" i="0" kern="1200" dirty="0">
                <a:solidFill>
                  <a:schemeClr val="tx1"/>
                </a:solidFill>
                <a:effectLst/>
                <a:latin typeface="+mn-lt"/>
                <a:ea typeface="+mn-ea"/>
                <a:cs typeface="+mn-cs"/>
              </a:rPr>
              <a:t>Use machinery to either create or assemble product, package, label, or transport</a:t>
            </a:r>
          </a:p>
          <a:p>
            <a:r>
              <a:rPr lang="en-US" sz="1200" b="0" i="0" kern="1200" dirty="0">
                <a:solidFill>
                  <a:schemeClr val="tx1"/>
                </a:solidFill>
                <a:effectLst/>
                <a:latin typeface="+mn-lt"/>
                <a:ea typeface="+mn-ea"/>
                <a:cs typeface="+mn-cs"/>
              </a:rPr>
              <a:t>Manually record any information that system does not handle</a:t>
            </a:r>
          </a:p>
          <a:p>
            <a:r>
              <a:rPr lang="en-US" sz="1200" b="0" i="0" kern="1200" dirty="0">
                <a:solidFill>
                  <a:schemeClr val="tx1"/>
                </a:solidFill>
                <a:effectLst/>
                <a:latin typeface="+mn-lt"/>
                <a:ea typeface="+mn-ea"/>
                <a:cs typeface="+mn-cs"/>
              </a:rPr>
              <a:t>May occasionally go to the warehouse to pick items herself</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Keeping up with technological changes</a:t>
            </a:r>
          </a:p>
          <a:p>
            <a:r>
              <a:rPr lang="en-US" sz="1200" b="0" i="0" kern="1200" dirty="0">
                <a:solidFill>
                  <a:schemeClr val="tx1"/>
                </a:solidFill>
                <a:effectLst/>
                <a:latin typeface="+mn-lt"/>
                <a:ea typeface="+mn-ea"/>
                <a:cs typeface="+mn-cs"/>
              </a:rPr>
              <a:t>Using delivery dates as metrics</a:t>
            </a:r>
          </a:p>
          <a:p>
            <a:r>
              <a:rPr lang="en-US" sz="1200" b="0" i="0" kern="1200" dirty="0">
                <a:solidFill>
                  <a:schemeClr val="tx1"/>
                </a:solidFill>
                <a:effectLst/>
                <a:latin typeface="+mn-lt"/>
                <a:ea typeface="+mn-ea"/>
                <a:cs typeface="+mn-cs"/>
              </a:rPr>
              <a:t>Not using software to its fullest potential</a:t>
            </a:r>
          </a:p>
          <a:p>
            <a:r>
              <a:rPr lang="en-US" sz="1200" b="0" i="0" kern="1200" dirty="0">
                <a:solidFill>
                  <a:schemeClr val="tx1"/>
                </a:solidFill>
                <a:effectLst/>
                <a:latin typeface="+mn-lt"/>
                <a:ea typeface="+mn-ea"/>
                <a:cs typeface="+mn-cs"/>
              </a:rPr>
              <a:t>Better work flow down the line</a:t>
            </a:r>
          </a:p>
          <a:p>
            <a:r>
              <a:rPr lang="en-US" sz="1200" b="0" i="0" kern="1200" dirty="0">
                <a:solidFill>
                  <a:schemeClr val="tx1"/>
                </a:solidFill>
                <a:effectLst/>
                <a:latin typeface="+mn-lt"/>
                <a:ea typeface="+mn-ea"/>
                <a:cs typeface="+mn-cs"/>
              </a:rPr>
              <a:t>Broken machinery</a:t>
            </a:r>
          </a:p>
          <a:p>
            <a:r>
              <a:rPr lang="en-US" sz="1200" b="0" i="0" kern="1200" dirty="0">
                <a:solidFill>
                  <a:schemeClr val="tx1"/>
                </a:solidFill>
                <a:effectLst/>
                <a:latin typeface="+mn-lt"/>
                <a:ea typeface="+mn-ea"/>
                <a:cs typeface="+mn-cs"/>
              </a:rPr>
              <a:t>Not getting the bonus that I expected</a:t>
            </a:r>
          </a:p>
          <a:p>
            <a:r>
              <a:rPr lang="en-US" sz="1200" b="0" i="0" kern="1200" dirty="0">
                <a:solidFill>
                  <a:schemeClr val="tx1"/>
                </a:solidFill>
                <a:effectLst/>
                <a:latin typeface="+mn-lt"/>
                <a:ea typeface="+mn-ea"/>
                <a:cs typeface="+mn-cs"/>
              </a:rPr>
              <a:t>Temporarily switching from one production job to another when inventory runs out</a:t>
            </a:r>
          </a:p>
          <a:p>
            <a:r>
              <a:rPr lang="en-US" sz="1200" b="0" i="0" kern="1200" dirty="0">
                <a:solidFill>
                  <a:schemeClr val="tx1"/>
                </a:solidFill>
                <a:effectLst/>
                <a:latin typeface="+mn-lt"/>
                <a:ea typeface="+mn-ea"/>
                <a:cs typeface="+mn-cs"/>
              </a:rPr>
              <a:t>Hard to handle customers’ request for changed delivery time or quantity (poor overview)</a:t>
            </a:r>
          </a:p>
          <a:p>
            <a:r>
              <a:rPr lang="en-US" sz="1200" b="0" i="0" kern="1200" dirty="0">
                <a:solidFill>
                  <a:schemeClr val="tx1"/>
                </a:solidFill>
                <a:effectLst/>
                <a:latin typeface="+mn-lt"/>
                <a:ea typeface="+mn-ea"/>
                <a:cs typeface="+mn-cs"/>
              </a:rPr>
              <a:t>Shipping is driven by the least amount of inventory for any given assembly piece</a:t>
            </a:r>
          </a:p>
          <a:p>
            <a:r>
              <a:rPr lang="en-US" sz="1200" b="0" i="0" kern="1200" dirty="0">
                <a:solidFill>
                  <a:schemeClr val="tx1"/>
                </a:solidFill>
                <a:effectLst/>
                <a:latin typeface="+mn-lt"/>
                <a:ea typeface="+mn-ea"/>
                <a:cs typeface="+mn-cs"/>
              </a:rPr>
              <a:t>Promised product piece for assembly doesn't fit machine specifications</a:t>
            </a:r>
          </a:p>
          <a:p>
            <a:r>
              <a:rPr lang="en-US" sz="1200" b="0" i="0" kern="1200" dirty="0">
                <a:solidFill>
                  <a:schemeClr val="tx1"/>
                </a:solidFill>
                <a:effectLst/>
                <a:latin typeface="+mn-lt"/>
                <a:ea typeface="+mn-ea"/>
                <a:cs typeface="+mn-cs"/>
              </a:rPr>
              <a:t>Working on the same job all day long</a:t>
            </a:r>
          </a:p>
          <a:p>
            <a:r>
              <a:rPr lang="en-US" sz="1200" b="0" i="0" kern="1200" dirty="0">
                <a:solidFill>
                  <a:schemeClr val="tx1"/>
                </a:solidFill>
                <a:effectLst/>
                <a:latin typeface="+mn-lt"/>
                <a:ea typeface="+mn-ea"/>
                <a:cs typeface="+mn-cs"/>
              </a:rPr>
              <a:t>Last minute changes to an order when I've already started to set up the machine</a:t>
            </a:r>
          </a:p>
          <a:p>
            <a:r>
              <a:rPr lang="en-US" sz="1200" b="0" i="0" kern="1200" dirty="0">
                <a:solidFill>
                  <a:schemeClr val="tx1"/>
                </a:solidFill>
                <a:effectLst/>
                <a:latin typeface="+mn-lt"/>
                <a:ea typeface="+mn-ea"/>
                <a:cs typeface="+mn-cs"/>
              </a:rPr>
              <a:t>Persona variables</a:t>
            </a:r>
          </a:p>
          <a:p>
            <a:r>
              <a:rPr lang="en-US" sz="1200" b="0" i="0" kern="1200" dirty="0">
                <a:solidFill>
                  <a:schemeClr val="tx1"/>
                </a:solidFill>
                <a:effectLst/>
                <a:latin typeface="+mn-lt"/>
                <a:ea typeface="+mn-ea"/>
                <a:cs typeface="+mn-cs"/>
              </a:rPr>
              <a:t>Some machine operators stay on the same machine for many years - specialization - while other companies encourage them to rotate in order to learn how to use a variety of machines - octopus</a:t>
            </a:r>
          </a:p>
          <a:p>
            <a:r>
              <a:rPr lang="en-US" sz="1200" b="0" i="0" kern="1200" dirty="0">
                <a:solidFill>
                  <a:schemeClr val="tx1"/>
                </a:solidFill>
                <a:effectLst/>
                <a:latin typeface="+mn-lt"/>
                <a:ea typeface="+mn-ea"/>
                <a:cs typeface="+mn-cs"/>
              </a:rPr>
              <a:t>Some machine operators may be allowed to post scrap, consumption, and output</a:t>
            </a:r>
          </a:p>
          <a:p>
            <a:r>
              <a:rPr lang="en-US" sz="1200" b="0" i="0" kern="1200" dirty="0">
                <a:solidFill>
                  <a:schemeClr val="tx1"/>
                </a:solidFill>
                <a:effectLst/>
                <a:latin typeface="+mn-lt"/>
                <a:ea typeface="+mn-ea"/>
                <a:cs typeface="+mn-cs"/>
              </a:rPr>
              <a:t>Some may be considered very key so they can configure a CAD machine</a:t>
            </a:r>
          </a:p>
          <a:p>
            <a:r>
              <a:rPr lang="en-US" sz="1200" b="0" i="0" kern="1200" dirty="0">
                <a:solidFill>
                  <a:schemeClr val="tx1"/>
                </a:solidFill>
                <a:effectLst/>
                <a:latin typeface="+mn-lt"/>
                <a:ea typeface="+mn-ea"/>
                <a:cs typeface="+mn-cs"/>
              </a:rPr>
              <a:t>In a smaller company with fewer machine operators, Shannon may be trained to use different machines</a:t>
            </a:r>
          </a:p>
          <a:p>
            <a:r>
              <a:rPr lang="en-US" sz="1200" b="0" i="0" kern="1200" dirty="0">
                <a:solidFill>
                  <a:schemeClr val="tx1"/>
                </a:solidFill>
                <a:effectLst/>
                <a:latin typeface="+mn-lt"/>
                <a:ea typeface="+mn-ea"/>
                <a:cs typeface="+mn-cs"/>
              </a:rPr>
              <a:t>In a larger company, with many machine operators, Shannon may be more specialized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Machine operator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Simple way to register things like scrap, output and consumption</a:t>
            </a:r>
          </a:p>
          <a:p>
            <a:r>
              <a:rPr lang="en-US" sz="1200" b="0" i="0" kern="1200" dirty="0">
                <a:solidFill>
                  <a:schemeClr val="tx1"/>
                </a:solidFill>
                <a:effectLst/>
                <a:latin typeface="+mn-lt"/>
                <a:ea typeface="+mn-ea"/>
                <a:cs typeface="+mn-cs"/>
              </a:rPr>
              <a:t>Quick registration and minimal data entry of work order status</a:t>
            </a:r>
          </a:p>
          <a:p>
            <a:r>
              <a:rPr lang="en-US" sz="1200" b="0" i="0" kern="1200" dirty="0">
                <a:solidFill>
                  <a:schemeClr val="tx1"/>
                </a:solidFill>
                <a:effectLst/>
                <a:latin typeface="+mn-lt"/>
                <a:ea typeface="+mn-ea"/>
                <a:cs typeface="+mn-cs"/>
              </a:rPr>
              <a:t>Periodic re-fresh on shop floor would be helpful so worker can track changes</a:t>
            </a:r>
          </a:p>
          <a:p>
            <a:r>
              <a:rPr lang="en-US" sz="1200" b="0" i="0" kern="1200" dirty="0">
                <a:solidFill>
                  <a:schemeClr val="tx1"/>
                </a:solidFill>
                <a:effectLst/>
                <a:latin typeface="+mn-lt"/>
                <a:ea typeface="+mn-ea"/>
                <a:cs typeface="+mn-cs"/>
              </a:rPr>
              <a:t>Provide Shannon with on-screen work instructions</a:t>
            </a:r>
          </a:p>
          <a:p>
            <a:r>
              <a:rPr lang="en-US" sz="1200" b="0" i="0" kern="1200" dirty="0">
                <a:solidFill>
                  <a:schemeClr val="tx1"/>
                </a:solidFill>
                <a:effectLst/>
                <a:latin typeface="+mn-lt"/>
                <a:ea typeface="+mn-ea"/>
                <a:cs typeface="+mn-cs"/>
              </a:rPr>
              <a:t>Show drawings on screen</a:t>
            </a:r>
          </a:p>
          <a:p>
            <a:r>
              <a:rPr lang="en-US" sz="1200" b="0" i="0" kern="1200" dirty="0">
                <a:solidFill>
                  <a:schemeClr val="tx1"/>
                </a:solidFill>
                <a:effectLst/>
                <a:latin typeface="+mn-lt"/>
                <a:ea typeface="+mn-ea"/>
                <a:cs typeface="+mn-cs"/>
              </a:rPr>
              <a:t>Bar code capabilities</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Overview of the work that I need to do</a:t>
            </a:r>
          </a:p>
          <a:p>
            <a:r>
              <a:rPr lang="en-US" sz="1200" b="0" i="0" kern="1200" dirty="0">
                <a:solidFill>
                  <a:schemeClr val="tx1"/>
                </a:solidFill>
                <a:effectLst/>
                <a:latin typeface="+mn-lt"/>
                <a:ea typeface="+mn-ea"/>
                <a:cs typeface="+mn-cs"/>
              </a:rPr>
              <a:t>Overview of throughput time for an item that I need to produce</a:t>
            </a:r>
          </a:p>
          <a:p>
            <a:r>
              <a:rPr lang="en-US" sz="1200" b="0" i="0" kern="1200" dirty="0">
                <a:solidFill>
                  <a:schemeClr val="tx1"/>
                </a:solidFill>
                <a:effectLst/>
                <a:latin typeface="+mn-lt"/>
                <a:ea typeface="+mn-ea"/>
                <a:cs typeface="+mn-cs"/>
              </a:rPr>
              <a:t>Quality specs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“It takes no time to make a 100 stamps with errors on it”</a:t>
            </a:r>
          </a:p>
          <a:p>
            <a:r>
              <a:rPr lang="en-US" sz="1200" b="0" i="0" kern="1200" dirty="0">
                <a:solidFill>
                  <a:schemeClr val="tx1"/>
                </a:solidFill>
                <a:effectLst/>
                <a:latin typeface="+mn-lt"/>
                <a:ea typeface="+mn-ea"/>
                <a:cs typeface="+mn-cs"/>
              </a:rPr>
              <a:t>"I receive bonuses for the number of items that get approved, not just what I produce."</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Some European countries have a stronger tradition to let Shannon work with others in production cells, which gives her a greater sense of responsibility and pride in her work</a:t>
            </a:r>
          </a:p>
          <a:p>
            <a:r>
              <a:rPr lang="en-US" sz="1200" b="0" i="0" kern="1200" dirty="0">
                <a:solidFill>
                  <a:schemeClr val="tx1"/>
                </a:solidFill>
                <a:effectLst/>
                <a:latin typeface="+mn-lt"/>
                <a:ea typeface="+mn-ea"/>
                <a:cs typeface="+mn-cs"/>
              </a:rPr>
              <a:t>In other countries, like the US and southern Europe, it's more hierarchical, so Shannon is disempowered and more likely to be in it for the money</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At one site there was a rotation of jobs among the machine operators. The idea was to give them variation in their work</a:t>
            </a:r>
          </a:p>
          <a:p>
            <a:r>
              <a:rPr lang="en-US" sz="1200" b="0" i="0" kern="1200" dirty="0">
                <a:solidFill>
                  <a:schemeClr val="tx1"/>
                </a:solidFill>
                <a:effectLst/>
                <a:latin typeface="+mn-lt"/>
                <a:ea typeface="+mn-ea"/>
                <a:cs typeface="+mn-cs"/>
              </a:rPr>
              <a:t>At one site, machine operators were put into production cells and were given bonuses on a monthly basis based on their output and the quality of that output.</a:t>
            </a:r>
          </a:p>
          <a:p>
            <a:r>
              <a:rPr lang="en-US" sz="1200" b="0" i="0" kern="1200" dirty="0">
                <a:solidFill>
                  <a:schemeClr val="tx1"/>
                </a:solidFill>
                <a:effectLst/>
                <a:latin typeface="+mn-lt"/>
                <a:ea typeface="+mn-ea"/>
                <a:cs typeface="+mn-cs"/>
              </a:rPr>
              <a:t>At one site, a freelance ISO consultant trained the machine operators in quality and process issues</a:t>
            </a:r>
          </a:p>
          <a:p>
            <a:r>
              <a:rPr lang="en-US" sz="1200" b="0" i="0" kern="1200" dirty="0">
                <a:solidFill>
                  <a:schemeClr val="tx1"/>
                </a:solidFill>
                <a:effectLst/>
                <a:latin typeface="+mn-lt"/>
                <a:ea typeface="+mn-ea"/>
                <a:cs typeface="+mn-cs"/>
              </a:rPr>
              <a:t>The machine operator enters the order and operation number when she starts a job and registers when she finishes a job</a:t>
            </a:r>
          </a:p>
          <a:p>
            <a:r>
              <a:rPr lang="en-US" sz="1200" b="0" i="0" u="none" strike="noStrike" kern="1200" dirty="0">
                <a:solidFill>
                  <a:schemeClr val="tx1"/>
                </a:solidFill>
                <a:effectLst/>
                <a:latin typeface="+mn-lt"/>
                <a:ea typeface="+mn-ea"/>
                <a:cs typeface="+mn-cs"/>
                <a:hlinkClick r:id="rId3"/>
              </a:rPr>
              <a:t>Back to Top</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0C91C77-BD77-46DD-975C-A10BFBCE05E6}" type="slidenum">
              <a:rPr lang="en-US" smtClean="0"/>
              <a:t>25</a:t>
            </a:fld>
            <a:endParaRPr lang="en-US"/>
          </a:p>
        </p:txBody>
      </p:sp>
    </p:spTree>
    <p:extLst>
      <p:ext uri="{BB962C8B-B14F-4D97-AF65-F5344CB8AC3E}">
        <p14:creationId xmlns:p14="http://schemas.microsoft.com/office/powerpoint/2010/main" val="336277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June</a:t>
            </a:r>
          </a:p>
          <a:p>
            <a:r>
              <a:rPr lang="en-US" sz="1200" b="0" i="0" kern="1200" dirty="0">
                <a:solidFill>
                  <a:schemeClr val="tx1"/>
                </a:solidFill>
                <a:effectLst/>
                <a:latin typeface="+mn-lt"/>
                <a:ea typeface="+mn-ea"/>
                <a:cs typeface="+mn-cs"/>
              </a:rPr>
              <a:t>Product Division Manager</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"I ensure efficiency, consistency, and a high degree of customer satisfaction in project delivery while maximizing the profitability of my practice.”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June manages her practice and tracks its performance to ensure it is profitable, growing, and delivering projects that delight customers. She sets the financial and business goals for her practice. She also develops the strategy to grow her practice. She is ultimately responsible for revenue goals, project completion, and customer satisfaction for all service engagements delivered.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42 years old</a:t>
            </a:r>
          </a:p>
          <a:p>
            <a:r>
              <a:rPr lang="en-US" sz="1200" b="0" i="0" kern="1200" dirty="0">
                <a:solidFill>
                  <a:schemeClr val="tx1"/>
                </a:solidFill>
                <a:effectLst/>
                <a:latin typeface="+mn-lt"/>
                <a:ea typeface="+mn-ea"/>
                <a:cs typeface="+mn-cs"/>
              </a:rPr>
              <a:t>MS Computer Science or MBA</a:t>
            </a:r>
          </a:p>
          <a:p>
            <a:r>
              <a:rPr lang="en-US" sz="1200" b="0" i="0" kern="1200" dirty="0">
                <a:solidFill>
                  <a:schemeClr val="tx1"/>
                </a:solidFill>
                <a:effectLst/>
                <a:latin typeface="+mn-lt"/>
                <a:ea typeface="+mn-ea"/>
                <a:cs typeface="+mn-cs"/>
              </a:rPr>
              <a:t>16 </a:t>
            </a:r>
            <a:r>
              <a:rPr lang="en-US" sz="1200" b="0" i="0" kern="1200" dirty="0" err="1">
                <a:solidFill>
                  <a:schemeClr val="tx1"/>
                </a:solidFill>
                <a:effectLst/>
                <a:latin typeface="+mn-lt"/>
                <a:ea typeface="+mn-ea"/>
                <a:cs typeface="+mn-cs"/>
              </a:rPr>
              <a:t>years experience</a:t>
            </a:r>
            <a:r>
              <a:rPr lang="en-US" sz="1200" b="0" i="0" kern="1200" dirty="0">
                <a:solidFill>
                  <a:schemeClr val="tx1"/>
                </a:solidFill>
                <a:effectLst/>
                <a:latin typeface="+mn-lt"/>
                <a:ea typeface="+mn-ea"/>
                <a:cs typeface="+mn-cs"/>
              </a:rPr>
              <a:t>, 12 years as a consultant</a:t>
            </a:r>
          </a:p>
          <a:p>
            <a:r>
              <a:rPr lang="en-US" sz="1200" b="0" i="0" kern="1200" dirty="0">
                <a:solidFill>
                  <a:schemeClr val="tx1"/>
                </a:solidFill>
                <a:effectLst/>
                <a:latin typeface="+mn-lt"/>
                <a:ea typeface="+mn-ea"/>
                <a:cs typeface="+mn-cs"/>
              </a:rPr>
              <a:t>4 years of management experience</a:t>
            </a:r>
          </a:p>
          <a:p>
            <a:br>
              <a:rPr lang="en-US" dirty="0"/>
            </a:br>
            <a:r>
              <a:rPr lang="en-US" b="1" dirty="0"/>
              <a:t>A </a:t>
            </a:r>
            <a:r>
              <a:rPr lang="en-US" sz="1200" b="1" i="0" kern="1200" dirty="0">
                <a:solidFill>
                  <a:schemeClr val="tx1"/>
                </a:solidFill>
                <a:effectLst/>
                <a:latin typeface="+mn-lt"/>
                <a:ea typeface="+mn-ea"/>
                <a:cs typeface="+mn-cs"/>
              </a:rPr>
              <a:t>day in the life</a:t>
            </a:r>
          </a:p>
          <a:p>
            <a:r>
              <a:rPr lang="en-US" sz="1200" b="0" i="0" kern="1200" dirty="0">
                <a:solidFill>
                  <a:schemeClr val="tx1"/>
                </a:solidFill>
                <a:effectLst/>
                <a:latin typeface="+mn-lt"/>
                <a:ea typeface="+mn-ea"/>
                <a:cs typeface="+mn-cs"/>
              </a:rPr>
              <a:t>June’s days are usually filled with numerous problems. She accepts this because it comes with the position. A good day for her is one that allows her enough time for lunch.</a:t>
            </a:r>
            <a:br>
              <a:rPr lang="en-US" dirty="0"/>
            </a:br>
            <a:br>
              <a:rPr lang="en-US" dirty="0"/>
            </a:br>
            <a:r>
              <a:rPr lang="en-US" sz="1200" b="0" i="0" kern="1200" dirty="0">
                <a:solidFill>
                  <a:schemeClr val="tx1"/>
                </a:solidFill>
                <a:effectLst/>
                <a:latin typeface="+mn-lt"/>
                <a:ea typeface="+mn-ea"/>
                <a:cs typeface="+mn-cs"/>
              </a:rPr>
              <a:t>June came to work at 7:00 A.M. this morning She had a phone call from a client the night before. A customer is concerned about the level of effort they are expending on a project. They feel they are not a priority and that the resources assigned to the project do not have enough experience to deliver on time and within budget. She spends an hour on the phone to discuss ways and means of improving the output from his project manager’s group on particular problems, and the timeliness for turning those problems around. She decides that it will be necessary to meet with management from the customer next week to show that she is concerned. She calls Charlie to discuss and asks Prakash to be available for a site visit the next Tuesday.</a:t>
            </a:r>
            <a:br>
              <a:rPr lang="en-US" dirty="0"/>
            </a:br>
            <a:br>
              <a:rPr lang="en-US" dirty="0"/>
            </a:br>
            <a:r>
              <a:rPr lang="en-US" sz="1200" b="0" i="0" kern="1200" dirty="0">
                <a:solidFill>
                  <a:schemeClr val="tx1"/>
                </a:solidFill>
                <a:effectLst/>
                <a:latin typeface="+mn-lt"/>
                <a:ea typeface="+mn-ea"/>
                <a:cs typeface="+mn-cs"/>
              </a:rPr>
              <a:t>At 9:30 A.M., she has a meeting with Nancy, a sales representative, to discuss the final content of a proposal on a project in Seattle that she must present tomorrow morning.</a:t>
            </a:r>
            <a:br>
              <a:rPr lang="en-US" dirty="0"/>
            </a:br>
            <a:br>
              <a:rPr lang="en-US" dirty="0"/>
            </a:br>
            <a:r>
              <a:rPr lang="en-US" sz="1200" b="0" i="0" kern="1200" dirty="0">
                <a:solidFill>
                  <a:schemeClr val="tx1"/>
                </a:solidFill>
                <a:effectLst/>
                <a:latin typeface="+mn-lt"/>
                <a:ea typeface="+mn-ea"/>
                <a:cs typeface="+mn-cs"/>
              </a:rPr>
              <a:t>At 11:00 A.M., June is briefed on two outstanding resumes for two senior security engineers that they need to hire. At 1:00 P.M., she drives on-site to another project to meet the project manager. There are two upcoming milestones that are coming due next week and she is concerned that time is running short. She leaves the meeting feeling that Prakash has the work under control but could use an additional resource to assist with documentation. She calls Reina on the ride back to Seattle and they determine that Tricia will be able to start on the project the next day.</a:t>
            </a:r>
            <a:br>
              <a:rPr lang="en-US" dirty="0"/>
            </a:br>
            <a:br>
              <a:rPr lang="en-US" dirty="0"/>
            </a:br>
            <a:r>
              <a:rPr lang="en-US" sz="1200" b="0" i="0" kern="1200" dirty="0">
                <a:solidFill>
                  <a:schemeClr val="tx1"/>
                </a:solidFill>
                <a:effectLst/>
                <a:latin typeface="+mn-lt"/>
                <a:ea typeface="+mn-ea"/>
                <a:cs typeface="+mn-cs"/>
              </a:rPr>
              <a:t>At 4:00 P.M., she receives a call from Reina. She wants her to take a look at the latest resume submissions. She scans through the resumes and identifies the project managers who also need to review them.</a:t>
            </a:r>
            <a:br>
              <a:rPr lang="en-US" dirty="0"/>
            </a:br>
            <a:br>
              <a:rPr lang="en-US" dirty="0"/>
            </a:br>
            <a:r>
              <a:rPr lang="en-US" sz="1200" b="0" i="0" kern="1200" dirty="0">
                <a:solidFill>
                  <a:schemeClr val="tx1"/>
                </a:solidFill>
                <a:effectLst/>
                <a:latin typeface="+mn-lt"/>
                <a:ea typeface="+mn-ea"/>
                <a:cs typeface="+mn-cs"/>
              </a:rPr>
              <a:t>Lastly, she reviews six project invoices from the accounting department that have to be sent to customers that evening for an amount in the vicinity of $750,000. Project Managers normally review them but because this is a large project, she does an additional review.</a:t>
            </a:r>
            <a:br>
              <a:rPr lang="en-US" dirty="0"/>
            </a:br>
            <a:br>
              <a:rPr lang="en-US" dirty="0"/>
            </a:br>
            <a:r>
              <a:rPr lang="en-US" sz="1200" b="1" i="0" kern="1200" dirty="0">
                <a:solidFill>
                  <a:schemeClr val="tx1"/>
                </a:solidFill>
                <a:effectLst/>
                <a:latin typeface="+mn-lt"/>
                <a:ea typeface="+mn-ea"/>
                <a:cs typeface="+mn-cs"/>
              </a:rPr>
              <a:t>Relationships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Charlie (President)</a:t>
            </a:r>
          </a:p>
          <a:p>
            <a:r>
              <a:rPr lang="en-US" sz="1200" b="0" i="0" kern="1200" dirty="0">
                <a:solidFill>
                  <a:schemeClr val="tx1"/>
                </a:solidFill>
                <a:effectLst/>
                <a:latin typeface="+mn-lt"/>
                <a:ea typeface="+mn-ea"/>
                <a:cs typeface="+mn-cs"/>
              </a:rPr>
              <a:t>Reina (Resource Manager)</a:t>
            </a:r>
          </a:p>
          <a:p>
            <a:r>
              <a:rPr lang="en-US" sz="1200" b="0" i="0" kern="1200" dirty="0">
                <a:solidFill>
                  <a:schemeClr val="tx1"/>
                </a:solidFill>
                <a:effectLst/>
                <a:latin typeface="+mn-lt"/>
                <a:ea typeface="+mn-ea"/>
                <a:cs typeface="+mn-cs"/>
              </a:rPr>
              <a:t>Prakash (Project Manager) reports to me</a:t>
            </a:r>
          </a:p>
          <a:p>
            <a:endParaRPr lang="en-US" sz="1200" b="0" i="0" u="none" strike="noStrike"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Tools</a:t>
            </a:r>
          </a:p>
          <a:p>
            <a:r>
              <a:rPr lang="en-US" sz="1200" b="0" i="0" kern="1200" dirty="0">
                <a:solidFill>
                  <a:schemeClr val="tx1"/>
                </a:solidFill>
                <a:effectLst/>
                <a:latin typeface="+mn-lt"/>
                <a:ea typeface="+mn-ea"/>
                <a:cs typeface="+mn-cs"/>
              </a:rPr>
              <a:t>Microsoft Excel</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June manages the project management team within the organization. She is responsible for driving project management processes and optimizing the performance of project teams through “best practices.” She continuously evaluates project schedules and progress, especially at the portfolio level. She strives to ensure the maximum utilization of project team members and works to ensure that the right people with the right skills will be available to work on future projects and project phases. June works with the Ken the Controller to determine optimal billing rates and contract terms and constantly evaluates project status to determine the best ways to increase profitability.</a:t>
            </a:r>
          </a:p>
          <a:p>
            <a:r>
              <a:rPr lang="en-US" sz="1200" b="0" i="0" kern="1200" dirty="0">
                <a:solidFill>
                  <a:schemeClr val="tx1"/>
                </a:solidFill>
                <a:effectLst/>
                <a:latin typeface="+mn-lt"/>
                <a:ea typeface="+mn-ea"/>
                <a:cs typeface="+mn-cs"/>
              </a:rPr>
              <a:t>June is roughly equivalent to the Office 12 personas Bob Lewis (Director, Program Manager) and Lee Ettinger (Team Lead).</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Sell project work and resources to customers after sales has established contact</a:t>
            </a:r>
          </a:p>
          <a:p>
            <a:r>
              <a:rPr lang="en-US" sz="1200" b="0" i="0" kern="1200" dirty="0">
                <a:solidFill>
                  <a:schemeClr val="tx1"/>
                </a:solidFill>
                <a:effectLst/>
                <a:latin typeface="+mn-lt"/>
                <a:ea typeface="+mn-ea"/>
                <a:cs typeface="+mn-cs"/>
              </a:rPr>
              <a:t>Product proposals, very high level, initial meeting involvement, up to project managers to run with it later.</a:t>
            </a:r>
          </a:p>
          <a:p>
            <a:r>
              <a:rPr lang="en-US" sz="1200" b="0" i="0" kern="1200" dirty="0">
                <a:solidFill>
                  <a:schemeClr val="tx1"/>
                </a:solidFill>
                <a:effectLst/>
                <a:latin typeface="+mn-lt"/>
                <a:ea typeface="+mn-ea"/>
                <a:cs typeface="+mn-cs"/>
              </a:rPr>
              <a:t>Assign project managers and aids Reina in building a project team</a:t>
            </a:r>
          </a:p>
          <a:p>
            <a:r>
              <a:rPr lang="en-US" sz="1200" b="0" i="0" kern="1200" dirty="0">
                <a:solidFill>
                  <a:schemeClr val="tx1"/>
                </a:solidFill>
                <a:effectLst/>
                <a:latin typeface="+mn-lt"/>
                <a:ea typeface="+mn-ea"/>
                <a:cs typeface="+mn-cs"/>
              </a:rPr>
              <a:t>Ensure that work is completed with a high degree of customer satisfaction</a:t>
            </a:r>
          </a:p>
          <a:p>
            <a:r>
              <a:rPr lang="en-US" sz="1200" b="0" i="0" kern="1200" dirty="0">
                <a:solidFill>
                  <a:schemeClr val="tx1"/>
                </a:solidFill>
                <a:effectLst/>
                <a:latin typeface="+mn-lt"/>
                <a:ea typeface="+mn-ea"/>
                <a:cs typeface="+mn-cs"/>
              </a:rPr>
              <a:t>Achieve revenue goals</a:t>
            </a:r>
          </a:p>
          <a:p>
            <a:r>
              <a:rPr lang="en-US" sz="1200" b="0" i="0" kern="1200" dirty="0">
                <a:solidFill>
                  <a:schemeClr val="tx1"/>
                </a:solidFill>
                <a:effectLst/>
                <a:latin typeface="+mn-lt"/>
                <a:ea typeface="+mn-ea"/>
                <a:cs typeface="+mn-cs"/>
              </a:rPr>
              <a:t>Hire high quality employees in time to facilitate training for assignment to projects that will soon exit the sales pipeline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Project </a:t>
            </a:r>
            <a:r>
              <a:rPr lang="en-US" sz="1200" b="0" i="0" u="none" strike="noStrike" kern="1200" dirty="0" err="1">
                <a:solidFill>
                  <a:schemeClr val="tx1"/>
                </a:solidFill>
                <a:effectLst/>
                <a:latin typeface="+mn-lt"/>
                <a:ea typeface="+mn-ea"/>
                <a:cs typeface="+mn-cs"/>
                <a:hlinkClick r:id="rId4"/>
              </a:rPr>
              <a:t>supervisor</a:t>
            </a:r>
            <a:r>
              <a:rPr lang="en-US" sz="1200" b="0" i="0" kern="1200" dirty="0" err="1">
                <a:solidFill>
                  <a:schemeClr val="tx1"/>
                </a:solidFill>
                <a:effectLst/>
                <a:latin typeface="+mn-lt"/>
                <a:ea typeface="+mn-ea"/>
                <a:cs typeface="+mn-cs"/>
              </a:rPr>
              <a:t>Approve</a:t>
            </a:r>
            <a:r>
              <a:rPr lang="en-US" sz="1200" b="0" i="0" kern="1200" dirty="0">
                <a:solidFill>
                  <a:schemeClr val="tx1"/>
                </a:solidFill>
                <a:effectLst/>
                <a:latin typeface="+mn-lt"/>
                <a:ea typeface="+mn-ea"/>
                <a:cs typeface="+mn-cs"/>
              </a:rPr>
              <a:t> the contract</a:t>
            </a:r>
          </a:p>
          <a:p>
            <a:br>
              <a:rPr lang="en-US" dirty="0"/>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dirty="0"/>
            </a:br>
            <a:r>
              <a:rPr lang="en-US" sz="1200" b="0" i="0" u="none" strike="noStrike" kern="1200" dirty="0">
                <a:solidFill>
                  <a:schemeClr val="tx1"/>
                </a:solidFill>
                <a:effectLst/>
                <a:latin typeface="+mn-lt"/>
                <a:ea typeface="+mn-ea"/>
                <a:cs typeface="+mn-cs"/>
                <a:hlinkClick r:id="rId6"/>
              </a:rPr>
              <a:t>System user</a:t>
            </a:r>
            <a:br>
              <a:rPr lang="en-US" dirty="0"/>
            </a:br>
            <a:r>
              <a:rPr lang="en-US" sz="1200" b="0" i="0" kern="1200" dirty="0">
                <a:solidFill>
                  <a:schemeClr val="tx1"/>
                </a:solidFill>
                <a:effectLst/>
                <a:latin typeface="+mn-lt"/>
                <a:ea typeface="+mn-ea"/>
                <a:cs typeface="+mn-cs"/>
              </a:rPr>
              <a:t>Escalation and Delegation</a:t>
            </a:r>
          </a:p>
          <a:p>
            <a:r>
              <a:rPr lang="en-US" sz="1200" b="0" i="0" kern="1200" dirty="0">
                <a:solidFill>
                  <a:schemeClr val="tx1"/>
                </a:solidFill>
                <a:effectLst/>
                <a:latin typeface="+mn-lt"/>
                <a:ea typeface="+mn-ea"/>
                <a:cs typeface="+mn-cs"/>
              </a:rPr>
              <a:t>I delegate the detailed project planning to Prakash and often look at budgets and project plans only to ensure that they are reasonable and achievable</a:t>
            </a:r>
          </a:p>
          <a:p>
            <a:r>
              <a:rPr lang="en-US" sz="1200" b="0" i="0" kern="1200" dirty="0">
                <a:solidFill>
                  <a:schemeClr val="tx1"/>
                </a:solidFill>
                <a:effectLst/>
                <a:latin typeface="+mn-lt"/>
                <a:ea typeface="+mn-ea"/>
                <a:cs typeface="+mn-cs"/>
              </a:rPr>
              <a:t>I often escalate resource requirements to Reina who is always able to help me out in a pinch</a:t>
            </a:r>
          </a:p>
          <a:p>
            <a:r>
              <a:rPr lang="en-US" sz="1200" b="0" i="0" kern="1200" dirty="0">
                <a:solidFill>
                  <a:schemeClr val="tx1"/>
                </a:solidFill>
                <a:effectLst/>
                <a:latin typeface="+mn-lt"/>
                <a:ea typeface="+mn-ea"/>
                <a:cs typeface="+mn-cs"/>
              </a:rPr>
              <a:t>When I have customer issues that may become escalated I call Charlie to ensure that we can resolve it before it becomes a bigger problem</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United States</a:t>
            </a:r>
          </a:p>
          <a:p>
            <a:r>
              <a:rPr lang="en-US" sz="1200" b="0" i="0" kern="1200" dirty="0">
                <a:solidFill>
                  <a:schemeClr val="tx1"/>
                </a:solidFill>
                <a:effectLst/>
                <a:latin typeface="+mn-lt"/>
                <a:ea typeface="+mn-ea"/>
                <a:cs typeface="+mn-cs"/>
              </a:rPr>
              <a:t>Pains</a:t>
            </a:r>
          </a:p>
          <a:p>
            <a:r>
              <a:rPr lang="en-US" sz="1200" b="0" i="0" kern="1200" dirty="0">
                <a:solidFill>
                  <a:schemeClr val="tx1"/>
                </a:solidFill>
                <a:effectLst/>
                <a:latin typeface="+mn-lt"/>
                <a:ea typeface="+mn-ea"/>
                <a:cs typeface="+mn-cs"/>
              </a:rPr>
              <a:t>I need to access project status reports, budget, and contract information in real time. I want to easily and quickly look at the overall performance of my practice.</a:t>
            </a:r>
          </a:p>
          <a:p>
            <a:r>
              <a:rPr lang="en-US" sz="1200" b="0" i="0" kern="1200" dirty="0">
                <a:solidFill>
                  <a:schemeClr val="tx1"/>
                </a:solidFill>
                <a:effectLst/>
                <a:latin typeface="+mn-lt"/>
                <a:ea typeface="+mn-ea"/>
                <a:cs typeface="+mn-cs"/>
              </a:rPr>
              <a:t>I want to see the complete invoice and payment history for my customers whenever I need it</a:t>
            </a:r>
          </a:p>
          <a:p>
            <a:r>
              <a:rPr lang="en-US" sz="1200" b="0" i="0" kern="1200" dirty="0">
                <a:solidFill>
                  <a:schemeClr val="tx1"/>
                </a:solidFill>
                <a:effectLst/>
                <a:latin typeface="+mn-lt"/>
                <a:ea typeface="+mn-ea"/>
                <a:cs typeface="+mn-cs"/>
              </a:rPr>
              <a:t>I require an accurate sales forecast and pipeline report so that I can plan hiring and staffing requirements. Today my information is outdated as soon as I receive it.</a:t>
            </a:r>
          </a:p>
          <a:p>
            <a:r>
              <a:rPr lang="en-US" sz="1200" b="0" i="0" kern="1200" dirty="0">
                <a:solidFill>
                  <a:schemeClr val="tx1"/>
                </a:solidFill>
                <a:effectLst/>
                <a:latin typeface="+mn-lt"/>
                <a:ea typeface="+mn-ea"/>
                <a:cs typeface="+mn-cs"/>
              </a:rPr>
              <a:t>I don’t want to have to ask someone, like the CFO or Controller, for information; I should be able to access enough information to do lightweight analysis.</a:t>
            </a:r>
          </a:p>
          <a:p>
            <a:r>
              <a:rPr lang="en-US" sz="1200" b="0" i="0" kern="1200" dirty="0">
                <a:solidFill>
                  <a:schemeClr val="tx1"/>
                </a:solidFill>
                <a:effectLst/>
                <a:latin typeface="+mn-lt"/>
                <a:ea typeface="+mn-ea"/>
                <a:cs typeface="+mn-cs"/>
              </a:rPr>
              <a:t>Wish list</a:t>
            </a:r>
          </a:p>
          <a:p>
            <a:r>
              <a:rPr lang="en-US" sz="1200" b="0" i="0" kern="1200" dirty="0">
                <a:solidFill>
                  <a:schemeClr val="tx1"/>
                </a:solidFill>
                <a:effectLst/>
                <a:latin typeface="+mn-lt"/>
                <a:ea typeface="+mn-ea"/>
                <a:cs typeface="+mn-cs"/>
              </a:rPr>
              <a:t>The ability to view my sales pipeline, project budgets, resource assignments, and revenue targets from one integrated CRM, Financial, and Project solution</a:t>
            </a:r>
          </a:p>
        </p:txBody>
      </p:sp>
      <p:sp>
        <p:nvSpPr>
          <p:cNvPr id="4" name="Slide Number Placeholder 3"/>
          <p:cNvSpPr>
            <a:spLocks noGrp="1"/>
          </p:cNvSpPr>
          <p:nvPr>
            <p:ph type="sldNum" sz="quarter" idx="5"/>
          </p:nvPr>
        </p:nvSpPr>
        <p:spPr/>
        <p:txBody>
          <a:bodyPr/>
          <a:lstStyle/>
          <a:p>
            <a:fld id="{90C91C77-BD77-46DD-975C-A10BFBCE05E6}" type="slidenum">
              <a:rPr lang="en-US" smtClean="0"/>
              <a:t>4</a:t>
            </a:fld>
            <a:endParaRPr lang="en-US"/>
          </a:p>
        </p:txBody>
      </p:sp>
    </p:spTree>
    <p:extLst>
      <p:ext uri="{BB962C8B-B14F-4D97-AF65-F5344CB8AC3E}">
        <p14:creationId xmlns:p14="http://schemas.microsoft.com/office/powerpoint/2010/main" val="2582360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Ellen - Warehouse Manager</a:t>
            </a:r>
          </a:p>
          <a:p>
            <a:r>
              <a:rPr lang="en-US" sz="1200" b="0" i="1" kern="1200" dirty="0">
                <a:solidFill>
                  <a:schemeClr val="tx1"/>
                </a:solidFill>
                <a:effectLst/>
                <a:latin typeface="+mn-lt"/>
                <a:ea typeface="+mn-ea"/>
                <a:cs typeface="+mn-cs"/>
              </a:rPr>
              <a:t>"I don't like to go home when there's a messy warehouse"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Ellen ensures that inventory levels are accurate and that periodic physical inventory counts occur. She optimizes warehouse operations and focuses on employee turnover rate reduction.</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56 years old</a:t>
            </a:r>
          </a:p>
          <a:p>
            <a:r>
              <a:rPr lang="en-US" sz="1200" b="0" i="0" kern="1200" dirty="0" err="1">
                <a:solidFill>
                  <a:schemeClr val="tx1"/>
                </a:solidFill>
                <a:effectLst/>
                <a:latin typeface="+mn-lt"/>
                <a:ea typeface="+mn-ea"/>
                <a:cs typeface="+mn-cs"/>
              </a:rPr>
              <a:t>Bachelors</a:t>
            </a:r>
            <a:r>
              <a:rPr lang="en-US" sz="1200" b="0" i="0" kern="1200" dirty="0">
                <a:solidFill>
                  <a:schemeClr val="tx1"/>
                </a:solidFill>
                <a:effectLst/>
                <a:latin typeface="+mn-lt"/>
                <a:ea typeface="+mn-ea"/>
                <a:cs typeface="+mn-cs"/>
              </a:rPr>
              <a:t> Degree in Business Administration</a:t>
            </a:r>
          </a:p>
          <a:p>
            <a:r>
              <a:rPr lang="en-US" sz="1200" b="0" i="0" kern="1200" dirty="0">
                <a:solidFill>
                  <a:schemeClr val="tx1"/>
                </a:solidFill>
                <a:effectLst/>
                <a:latin typeface="+mn-lt"/>
                <a:ea typeface="+mn-ea"/>
                <a:cs typeface="+mn-cs"/>
              </a:rPr>
              <a:t>Married with two full-grown daughters and four grandkids</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Ellen will look at the warehouse management module when determining which ERP system the company should buy</a:t>
            </a:r>
          </a:p>
          <a:p>
            <a:r>
              <a:rPr lang="en-US" sz="1200" b="0" i="0" kern="1200" dirty="0">
                <a:solidFill>
                  <a:schemeClr val="tx1"/>
                </a:solidFill>
                <a:effectLst/>
                <a:latin typeface="+mn-lt"/>
                <a:ea typeface="+mn-ea"/>
                <a:cs typeface="+mn-cs"/>
              </a:rPr>
              <a:t>Ellen typically has a number of employees working for her that don't traditionally use an ERP system, but rely on paperwork. A UI for John, and Sammy for that matter, which requires little training, could convince Ellen that her employees should have licenses as well</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7:00 - 8:00 </a:t>
            </a:r>
            <a:r>
              <a:rPr lang="en-US" sz="1200" b="0" i="0" kern="1200" dirty="0" err="1">
                <a:solidFill>
                  <a:schemeClr val="tx1"/>
                </a:solidFill>
                <a:effectLst/>
                <a:latin typeface="+mn-lt"/>
                <a:ea typeface="+mn-ea"/>
                <a:cs typeface="+mn-cs"/>
              </a:rPr>
              <a:t>amPick</a:t>
            </a:r>
            <a:r>
              <a:rPr lang="en-US" sz="1200" b="0" i="0" kern="1200" dirty="0">
                <a:solidFill>
                  <a:schemeClr val="tx1"/>
                </a:solidFill>
                <a:effectLst/>
                <a:latin typeface="+mn-lt"/>
                <a:ea typeface="+mn-ea"/>
                <a:cs typeface="+mn-cs"/>
              </a:rPr>
              <a:t> up Open Orders report and the Production report from the previous day and review.</a:t>
            </a:r>
          </a:p>
          <a:p>
            <a:r>
              <a:rPr lang="en-US" sz="1200" b="0" i="0" kern="1200" dirty="0">
                <a:solidFill>
                  <a:schemeClr val="tx1"/>
                </a:solidFill>
                <a:effectLst/>
                <a:latin typeface="+mn-lt"/>
                <a:ea typeface="+mn-ea"/>
                <a:cs typeface="+mn-cs"/>
              </a:rPr>
              <a:t> Review any other docs that may have arrived after I left</a:t>
            </a:r>
          </a:p>
          <a:p>
            <a:r>
              <a:rPr lang="en-US" sz="1200" b="0" i="0" kern="1200" dirty="0">
                <a:solidFill>
                  <a:schemeClr val="tx1"/>
                </a:solidFill>
                <a:effectLst/>
                <a:latin typeface="+mn-lt"/>
                <a:ea typeface="+mn-ea"/>
                <a:cs typeface="+mn-cs"/>
              </a:rPr>
              <a:t> Sort e-mail</a:t>
            </a:r>
          </a:p>
          <a:p>
            <a:r>
              <a:rPr lang="en-US" sz="1200" b="0" i="0" kern="1200" dirty="0">
                <a:solidFill>
                  <a:schemeClr val="tx1"/>
                </a:solidFill>
                <a:effectLst/>
                <a:latin typeface="+mn-lt"/>
                <a:ea typeface="+mn-ea"/>
                <a:cs typeface="+mn-cs"/>
              </a:rPr>
              <a:t>8:00 - 9:00 </a:t>
            </a:r>
            <a:r>
              <a:rPr lang="en-US" sz="1200" b="0" i="0" kern="1200" dirty="0" err="1">
                <a:solidFill>
                  <a:schemeClr val="tx1"/>
                </a:solidFill>
                <a:effectLst/>
                <a:latin typeface="+mn-lt"/>
                <a:ea typeface="+mn-ea"/>
                <a:cs typeface="+mn-cs"/>
              </a:rPr>
              <a:t>amPrint</a:t>
            </a:r>
            <a:r>
              <a:rPr lang="en-US" sz="1200" b="0" i="0" kern="1200" dirty="0">
                <a:solidFill>
                  <a:schemeClr val="tx1"/>
                </a:solidFill>
                <a:effectLst/>
                <a:latin typeface="+mn-lt"/>
                <a:ea typeface="+mn-ea"/>
                <a:cs typeface="+mn-cs"/>
              </a:rPr>
              <a:t> out pick lists and assign warehouse workers to the open orders</a:t>
            </a:r>
          </a:p>
          <a:p>
            <a:r>
              <a:rPr lang="en-US" sz="1200" b="0" i="0" kern="1200" dirty="0">
                <a:solidFill>
                  <a:schemeClr val="tx1"/>
                </a:solidFill>
                <a:effectLst/>
                <a:latin typeface="+mn-lt"/>
                <a:ea typeface="+mn-ea"/>
                <a:cs typeface="+mn-cs"/>
              </a:rPr>
              <a:t> Make adjustments to the report</a:t>
            </a:r>
          </a:p>
          <a:p>
            <a:r>
              <a:rPr lang="en-US" sz="1200" b="0" i="0" kern="1200" dirty="0">
                <a:solidFill>
                  <a:schemeClr val="tx1"/>
                </a:solidFill>
                <a:effectLst/>
                <a:latin typeface="+mn-lt"/>
                <a:ea typeface="+mn-ea"/>
                <a:cs typeface="+mn-cs"/>
              </a:rPr>
              <a:t> Check the due dates of the shipment</a:t>
            </a:r>
          </a:p>
          <a:p>
            <a:r>
              <a:rPr lang="en-US" sz="1200" b="0" i="0" kern="1200" dirty="0">
                <a:solidFill>
                  <a:schemeClr val="tx1"/>
                </a:solidFill>
                <a:effectLst/>
                <a:latin typeface="+mn-lt"/>
                <a:ea typeface="+mn-ea"/>
                <a:cs typeface="+mn-cs"/>
              </a:rPr>
              <a:t> Check location of inventory</a:t>
            </a:r>
          </a:p>
          <a:p>
            <a:r>
              <a:rPr lang="en-US" sz="1200" b="0" i="0" kern="1200" dirty="0">
                <a:solidFill>
                  <a:schemeClr val="tx1"/>
                </a:solidFill>
                <a:effectLst/>
                <a:latin typeface="+mn-lt"/>
                <a:ea typeface="+mn-ea"/>
                <a:cs typeface="+mn-cs"/>
              </a:rPr>
              <a:t> Review the material manager's (Karl) potential stockout report</a:t>
            </a:r>
          </a:p>
          <a:p>
            <a:r>
              <a:rPr lang="en-US" sz="1200" b="0" i="0" kern="1200" dirty="0">
                <a:solidFill>
                  <a:schemeClr val="tx1"/>
                </a:solidFill>
                <a:effectLst/>
                <a:latin typeface="+mn-lt"/>
                <a:ea typeface="+mn-ea"/>
                <a:cs typeface="+mn-cs"/>
              </a:rPr>
              <a:t> Chat with Sammy about how receiving and shipping are going today</a:t>
            </a:r>
          </a:p>
          <a:p>
            <a:r>
              <a:rPr lang="en-US" sz="1200" b="0" i="0" kern="1200" dirty="0">
                <a:solidFill>
                  <a:schemeClr val="tx1"/>
                </a:solidFill>
                <a:effectLst/>
                <a:latin typeface="+mn-lt"/>
                <a:ea typeface="+mn-ea"/>
                <a:cs typeface="+mn-cs"/>
              </a:rPr>
              <a:t>9:00 - 10:30 </a:t>
            </a:r>
            <a:r>
              <a:rPr lang="en-US" sz="1200" b="0" i="0" kern="1200" dirty="0" err="1">
                <a:solidFill>
                  <a:schemeClr val="tx1"/>
                </a:solidFill>
                <a:effectLst/>
                <a:latin typeface="+mn-lt"/>
                <a:ea typeface="+mn-ea"/>
                <a:cs typeface="+mn-cs"/>
              </a:rPr>
              <a:t>amBegin</a:t>
            </a:r>
            <a:r>
              <a:rPr lang="en-US" sz="1200" b="0" i="0" kern="1200" dirty="0">
                <a:solidFill>
                  <a:schemeClr val="tx1"/>
                </a:solidFill>
                <a:effectLst/>
                <a:latin typeface="+mn-lt"/>
                <a:ea typeface="+mn-ea"/>
                <a:cs typeface="+mn-cs"/>
              </a:rPr>
              <a:t> to mark items that can be pulled. Do the paperwork necessary to pulling items. Print out work orders and assign to job files. Begin a physical count of what’s to be processed that day. Assign serial numbers to inventory.</a:t>
            </a:r>
          </a:p>
          <a:p>
            <a:r>
              <a:rPr lang="en-US" sz="1200" b="0" i="0" kern="1200" dirty="0">
                <a:solidFill>
                  <a:schemeClr val="tx1"/>
                </a:solidFill>
                <a:effectLst/>
                <a:latin typeface="+mn-lt"/>
                <a:ea typeface="+mn-ea"/>
                <a:cs typeface="+mn-cs"/>
              </a:rPr>
              <a:t> Get the warehouse employees to start pulling assemblies from the shelves where they have been left.</a:t>
            </a:r>
          </a:p>
          <a:p>
            <a:r>
              <a:rPr lang="en-US" sz="1200" b="0" i="0" kern="1200" dirty="0">
                <a:solidFill>
                  <a:schemeClr val="tx1"/>
                </a:solidFill>
                <a:effectLst/>
                <a:latin typeface="+mn-lt"/>
                <a:ea typeface="+mn-ea"/>
                <a:cs typeface="+mn-cs"/>
              </a:rPr>
              <a:t>10:30 - 1:00 </a:t>
            </a:r>
            <a:r>
              <a:rPr lang="en-US" sz="1200" b="0" i="0" kern="1200" dirty="0" err="1">
                <a:solidFill>
                  <a:schemeClr val="tx1"/>
                </a:solidFill>
                <a:effectLst/>
                <a:latin typeface="+mn-lt"/>
                <a:ea typeface="+mn-ea"/>
                <a:cs typeface="+mn-cs"/>
              </a:rPr>
              <a:t>pmCheck</a:t>
            </a:r>
            <a:r>
              <a:rPr lang="en-US" sz="1200" b="0" i="0" kern="1200" dirty="0">
                <a:solidFill>
                  <a:schemeClr val="tx1"/>
                </a:solidFill>
                <a:effectLst/>
                <a:latin typeface="+mn-lt"/>
                <a:ea typeface="+mn-ea"/>
                <a:cs typeface="+mn-cs"/>
              </a:rPr>
              <a:t> the incoming shelf for any ASNs (advanced shipping notes) to prepare</a:t>
            </a:r>
          </a:p>
          <a:p>
            <a:r>
              <a:rPr lang="en-US" sz="1200" b="0" i="0" kern="1200" dirty="0">
                <a:solidFill>
                  <a:schemeClr val="tx1"/>
                </a:solidFill>
                <a:effectLst/>
                <a:latin typeface="+mn-lt"/>
                <a:ea typeface="+mn-ea"/>
                <a:cs typeface="+mn-cs"/>
              </a:rPr>
              <a:t> Run a report showing late jobs.</a:t>
            </a:r>
          </a:p>
          <a:p>
            <a:r>
              <a:rPr lang="en-US" sz="1200" b="0" i="0" kern="1200" dirty="0">
                <a:solidFill>
                  <a:schemeClr val="tx1"/>
                </a:solidFill>
                <a:effectLst/>
                <a:latin typeface="+mn-lt"/>
                <a:ea typeface="+mn-ea"/>
                <a:cs typeface="+mn-cs"/>
              </a:rPr>
              <a:t> Check for Terms and Conditions (or call someone in Sales) in the event that the customer won’t allow a partial shipment and the ship is being held</a:t>
            </a:r>
          </a:p>
          <a:p>
            <a:r>
              <a:rPr lang="en-US" sz="1200" b="0" i="0" kern="1200" dirty="0">
                <a:solidFill>
                  <a:schemeClr val="tx1"/>
                </a:solidFill>
                <a:effectLst/>
                <a:latin typeface="+mn-lt"/>
                <a:ea typeface="+mn-ea"/>
                <a:cs typeface="+mn-cs"/>
              </a:rPr>
              <a:t> Get the warehouse workers to bar code every box</a:t>
            </a:r>
          </a:p>
          <a:p>
            <a:r>
              <a:rPr lang="en-US" sz="1200" b="0" i="0" kern="1200" dirty="0">
                <a:solidFill>
                  <a:schemeClr val="tx1"/>
                </a:solidFill>
                <a:effectLst/>
                <a:latin typeface="+mn-lt"/>
                <a:ea typeface="+mn-ea"/>
                <a:cs typeface="+mn-cs"/>
              </a:rPr>
              <a:t> Set aside assemblies on long table for Quality Control</a:t>
            </a:r>
          </a:p>
          <a:p>
            <a:r>
              <a:rPr lang="en-US" sz="1200" b="0" i="0" kern="1200" dirty="0">
                <a:solidFill>
                  <a:schemeClr val="tx1"/>
                </a:solidFill>
                <a:effectLst/>
                <a:latin typeface="+mn-lt"/>
                <a:ea typeface="+mn-ea"/>
                <a:cs typeface="+mn-cs"/>
              </a:rPr>
              <a:t>1:00 - 2:00 </a:t>
            </a:r>
            <a:r>
              <a:rPr lang="en-US" sz="1200" b="0" i="0" kern="1200" dirty="0" err="1">
                <a:solidFill>
                  <a:schemeClr val="tx1"/>
                </a:solidFill>
                <a:effectLst/>
                <a:latin typeface="+mn-lt"/>
                <a:ea typeface="+mn-ea"/>
                <a:cs typeface="+mn-cs"/>
              </a:rPr>
              <a:t>pmLunch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2:00 - 3:00 </a:t>
            </a:r>
            <a:r>
              <a:rPr lang="en-US" sz="1200" b="0" i="0" kern="1200" dirty="0" err="1">
                <a:solidFill>
                  <a:schemeClr val="tx1"/>
                </a:solidFill>
                <a:effectLst/>
                <a:latin typeface="+mn-lt"/>
                <a:ea typeface="+mn-ea"/>
                <a:cs typeface="+mn-cs"/>
              </a:rPr>
              <a:t>pmStart</a:t>
            </a:r>
            <a:r>
              <a:rPr lang="en-US" sz="1200" b="0" i="0" kern="1200" dirty="0">
                <a:solidFill>
                  <a:schemeClr val="tx1"/>
                </a:solidFill>
                <a:effectLst/>
                <a:latin typeface="+mn-lt"/>
                <a:ea typeface="+mn-ea"/>
                <a:cs typeface="+mn-cs"/>
              </a:rPr>
              <a:t> tracking down all problems</a:t>
            </a:r>
          </a:p>
          <a:p>
            <a:r>
              <a:rPr lang="en-US" sz="1200" b="0" i="0" kern="1200" dirty="0">
                <a:solidFill>
                  <a:schemeClr val="tx1"/>
                </a:solidFill>
                <a:effectLst/>
                <a:latin typeface="+mn-lt"/>
                <a:ea typeface="+mn-ea"/>
                <a:cs typeface="+mn-cs"/>
              </a:rPr>
              <a:t> Make sure any items to be checked by Quality Control are to the shipper before 3:00 pm</a:t>
            </a:r>
          </a:p>
          <a:p>
            <a:r>
              <a:rPr lang="en-US" sz="1200" b="0" i="0" kern="1200" dirty="0">
                <a:solidFill>
                  <a:schemeClr val="tx1"/>
                </a:solidFill>
                <a:effectLst/>
                <a:latin typeface="+mn-lt"/>
                <a:ea typeface="+mn-ea"/>
                <a:cs typeface="+mn-cs"/>
              </a:rPr>
              <a:t> Chat with Sammy about how receiving and shipping are going today</a:t>
            </a:r>
          </a:p>
          <a:p>
            <a:r>
              <a:rPr lang="en-US" sz="1200" b="0" i="0" kern="1200" dirty="0">
                <a:solidFill>
                  <a:schemeClr val="tx1"/>
                </a:solidFill>
                <a:effectLst/>
                <a:latin typeface="+mn-lt"/>
                <a:ea typeface="+mn-ea"/>
                <a:cs typeface="+mn-cs"/>
              </a:rPr>
              <a:t>3:00 - 4:00 </a:t>
            </a:r>
            <a:r>
              <a:rPr lang="en-US" sz="1200" b="0" i="0" kern="1200" dirty="0" err="1">
                <a:solidFill>
                  <a:schemeClr val="tx1"/>
                </a:solidFill>
                <a:effectLst/>
                <a:latin typeface="+mn-lt"/>
                <a:ea typeface="+mn-ea"/>
                <a:cs typeface="+mn-cs"/>
              </a:rPr>
              <a:t>pmMake</a:t>
            </a:r>
            <a:r>
              <a:rPr lang="en-US" sz="1200" b="0" i="0" kern="1200" dirty="0">
                <a:solidFill>
                  <a:schemeClr val="tx1"/>
                </a:solidFill>
                <a:effectLst/>
                <a:latin typeface="+mn-lt"/>
                <a:ea typeface="+mn-ea"/>
                <a:cs typeface="+mn-cs"/>
              </a:rPr>
              <a:t> a list of the items to cycle count</a:t>
            </a:r>
          </a:p>
          <a:p>
            <a:r>
              <a:rPr lang="en-US" sz="1200" b="0" i="0" kern="1200" dirty="0">
                <a:solidFill>
                  <a:schemeClr val="tx1"/>
                </a:solidFill>
                <a:effectLst/>
                <a:latin typeface="+mn-lt"/>
                <a:ea typeface="+mn-ea"/>
                <a:cs typeface="+mn-cs"/>
              </a:rPr>
              <a:t> Flag problems that were resolved</a:t>
            </a:r>
          </a:p>
          <a:p>
            <a:r>
              <a:rPr lang="en-US" sz="1200" b="0" i="0" kern="1200" dirty="0">
                <a:solidFill>
                  <a:schemeClr val="tx1"/>
                </a:solidFill>
                <a:effectLst/>
                <a:latin typeface="+mn-lt"/>
                <a:ea typeface="+mn-ea"/>
                <a:cs typeface="+mn-cs"/>
              </a:rPr>
              <a:t> Follow up with Ted about the problem we're having with one of our shipping agents</a:t>
            </a:r>
          </a:p>
          <a:p>
            <a:r>
              <a:rPr lang="en-US" sz="1200" b="0" i="0" kern="1200" dirty="0">
                <a:solidFill>
                  <a:schemeClr val="tx1"/>
                </a:solidFill>
                <a:effectLst/>
                <a:latin typeface="+mn-lt"/>
                <a:ea typeface="+mn-ea"/>
                <a:cs typeface="+mn-cs"/>
              </a:rPr>
              <a:t>4:00 - 5:30 </a:t>
            </a:r>
            <a:r>
              <a:rPr lang="en-US" sz="1200" b="0" i="0" kern="1200" dirty="0" err="1">
                <a:solidFill>
                  <a:schemeClr val="tx1"/>
                </a:solidFill>
                <a:effectLst/>
                <a:latin typeface="+mn-lt"/>
                <a:ea typeface="+mn-ea"/>
                <a:cs typeface="+mn-cs"/>
              </a:rPr>
              <a:t>pmPrint</a:t>
            </a:r>
            <a:r>
              <a:rPr lang="en-US" sz="1200" b="0" i="0" kern="1200" dirty="0">
                <a:solidFill>
                  <a:schemeClr val="tx1"/>
                </a:solidFill>
                <a:effectLst/>
                <a:latin typeface="+mn-lt"/>
                <a:ea typeface="+mn-ea"/>
                <a:cs typeface="+mn-cs"/>
              </a:rPr>
              <a:t> out a sales order report showing shipped items and which warehouse employees were assigned to each shipment</a:t>
            </a:r>
          </a:p>
          <a:p>
            <a:r>
              <a:rPr lang="en-US" sz="1200" b="0" i="0" kern="1200" dirty="0">
                <a:solidFill>
                  <a:schemeClr val="tx1"/>
                </a:solidFill>
                <a:effectLst/>
                <a:latin typeface="+mn-lt"/>
                <a:ea typeface="+mn-ea"/>
                <a:cs typeface="+mn-cs"/>
              </a:rPr>
              <a:t> Print out a finished goods inventory report for that day</a:t>
            </a:r>
          </a:p>
          <a:p>
            <a:r>
              <a:rPr lang="en-US" sz="1200" b="0" i="0" kern="1200" dirty="0">
                <a:solidFill>
                  <a:schemeClr val="tx1"/>
                </a:solidFill>
                <a:effectLst/>
                <a:latin typeface="+mn-lt"/>
                <a:ea typeface="+mn-ea"/>
                <a:cs typeface="+mn-cs"/>
              </a:rPr>
              <a:t> Walk around the warehouse to see if things are put away</a:t>
            </a:r>
          </a:p>
          <a:p>
            <a:r>
              <a:rPr lang="en-US" sz="1200" b="0" i="0" kern="1200" dirty="0">
                <a:solidFill>
                  <a:schemeClr val="tx1"/>
                </a:solidFill>
                <a:effectLst/>
                <a:latin typeface="+mn-lt"/>
                <a:ea typeface="+mn-ea"/>
                <a:cs typeface="+mn-cs"/>
              </a:rPr>
              <a:t> Leave for home as long as everything is wrapped up for the day</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Relationships</a:t>
            </a:r>
          </a:p>
          <a:p>
            <a:r>
              <a:rPr lang="en-US" sz="1200" b="0" i="0" kern="1200" dirty="0">
                <a:solidFill>
                  <a:schemeClr val="tx1"/>
                </a:solidFill>
                <a:effectLst/>
                <a:latin typeface="+mn-lt"/>
                <a:ea typeface="+mn-ea"/>
                <a:cs typeface="+mn-cs"/>
              </a:rPr>
              <a:t>I get phone calls from Sales wanting to know where we stand on inventory and whether they can promise something.</a:t>
            </a:r>
          </a:p>
          <a:p>
            <a:r>
              <a:rPr lang="en-US" sz="1200" b="0" i="0" kern="1200" dirty="0">
                <a:solidFill>
                  <a:schemeClr val="tx1"/>
                </a:solidFill>
                <a:effectLst/>
                <a:latin typeface="+mn-lt"/>
                <a:ea typeface="+mn-ea"/>
                <a:cs typeface="+mn-cs"/>
              </a:rPr>
              <a:t>I collaborate all the time with purchasing. We talk on the phone or walk across the hall. She needs to know what I need and I need to tell her when the part’s needed.</a:t>
            </a:r>
          </a:p>
          <a:p>
            <a:r>
              <a:rPr lang="en-US" sz="1200" b="0" i="0" kern="1200" dirty="0">
                <a:solidFill>
                  <a:schemeClr val="tx1"/>
                </a:solidFill>
                <a:effectLst/>
                <a:latin typeface="+mn-lt"/>
                <a:ea typeface="+mn-ea"/>
                <a:cs typeface="+mn-cs"/>
              </a:rPr>
              <a:t>I'll talk to sales about items they want to campaign and remove from a campaign</a:t>
            </a:r>
          </a:p>
          <a:p>
            <a:r>
              <a:rPr lang="en-US" sz="1200" b="0" i="0" kern="1200" dirty="0">
                <a:solidFill>
                  <a:schemeClr val="tx1"/>
                </a:solidFill>
                <a:effectLst/>
                <a:latin typeface="+mn-lt"/>
                <a:ea typeface="+mn-ea"/>
                <a:cs typeface="+mn-cs"/>
              </a:rPr>
              <a:t>I inform Ricardo in QC when we have stuff ready for QC, and he informs when he has stuff for us.</a:t>
            </a:r>
          </a:p>
          <a:p>
            <a:r>
              <a:rPr lang="en-US" sz="1200" b="0" i="0" kern="1200" dirty="0">
                <a:solidFill>
                  <a:schemeClr val="tx1"/>
                </a:solidFill>
                <a:effectLst/>
                <a:latin typeface="+mn-lt"/>
                <a:ea typeface="+mn-ea"/>
                <a:cs typeface="+mn-cs"/>
              </a:rPr>
              <a:t>I'll instruct John and Sammy on where the campaign items should be moved to, and what we should do with the slow-movers</a:t>
            </a:r>
          </a:p>
          <a:p>
            <a:r>
              <a:rPr lang="en-US" sz="1200" b="0" i="0" kern="1200" dirty="0">
                <a:solidFill>
                  <a:schemeClr val="tx1"/>
                </a:solidFill>
                <a:effectLst/>
                <a:latin typeface="+mn-lt"/>
                <a:ea typeface="+mn-ea"/>
                <a:cs typeface="+mn-cs"/>
              </a:rPr>
              <a:t>I'll talk to product design and our sales rep about some parts that we think they took from inventory without telling us</a:t>
            </a:r>
          </a:p>
          <a:p>
            <a:r>
              <a:rPr lang="en-US" sz="1200" b="0" i="0" kern="1200" dirty="0">
                <a:solidFill>
                  <a:schemeClr val="tx1"/>
                </a:solidFill>
                <a:effectLst/>
                <a:latin typeface="+mn-lt"/>
                <a:ea typeface="+mn-ea"/>
                <a:cs typeface="+mn-cs"/>
              </a:rPr>
              <a:t>I'll talk to John, Sammy and the others in the warehouse about daily tasks like, receiving, putting away, picking, shipping, moving, and transferring items</a:t>
            </a:r>
          </a:p>
          <a:p>
            <a:r>
              <a:rPr lang="en-US" sz="1200" b="0" i="0" kern="1200" dirty="0">
                <a:solidFill>
                  <a:schemeClr val="tx1"/>
                </a:solidFill>
                <a:effectLst/>
                <a:latin typeface="+mn-lt"/>
                <a:ea typeface="+mn-ea"/>
                <a:cs typeface="+mn-cs"/>
              </a:rPr>
              <a:t>I'll get contacted by production if some open shop floor bins need to be refilled</a:t>
            </a:r>
          </a:p>
          <a:p>
            <a:r>
              <a:rPr lang="en-US" sz="1200" b="0" i="0" kern="1200" dirty="0">
                <a:solidFill>
                  <a:schemeClr val="tx1"/>
                </a:solidFill>
                <a:effectLst/>
                <a:latin typeface="+mn-lt"/>
                <a:ea typeface="+mn-ea"/>
                <a:cs typeface="+mn-cs"/>
              </a:rPr>
              <a:t>Sales will verbally communicate exceptionally large orders that exceed our forecast before entering it into the system to ensure that it can be met</a:t>
            </a:r>
          </a:p>
          <a:p>
            <a:r>
              <a:rPr lang="en-US" sz="1200" b="0" i="0" kern="1200" dirty="0">
                <a:solidFill>
                  <a:schemeClr val="tx1"/>
                </a:solidFill>
                <a:effectLst/>
                <a:latin typeface="+mn-lt"/>
                <a:ea typeface="+mn-ea"/>
                <a:cs typeface="+mn-cs"/>
              </a:rPr>
              <a:t>I meet with Karl (my boss) to talk about potential stockouts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I used to summarize totals in an Excel sheet for distribution to sales but we don’t have to do that with the new system.</a:t>
            </a:r>
          </a:p>
          <a:p>
            <a:r>
              <a:rPr lang="en-US" sz="1200" b="0" i="0" kern="1200" dirty="0">
                <a:solidFill>
                  <a:schemeClr val="tx1"/>
                </a:solidFill>
                <a:effectLst/>
                <a:latin typeface="+mn-lt"/>
                <a:ea typeface="+mn-ea"/>
                <a:cs typeface="+mn-cs"/>
              </a:rPr>
              <a:t>Naturally, I can use Outlook although it’s limited to company correspondence.</a:t>
            </a:r>
          </a:p>
          <a:p>
            <a:r>
              <a:rPr lang="en-US" sz="1200" b="0" i="0" kern="1200" dirty="0">
                <a:solidFill>
                  <a:schemeClr val="tx1"/>
                </a:solidFill>
                <a:effectLst/>
                <a:latin typeface="+mn-lt"/>
                <a:ea typeface="+mn-ea"/>
                <a:cs typeface="+mn-cs"/>
              </a:rPr>
              <a:t>I know Word and Excel and Outlook. That’s about it.</a:t>
            </a:r>
          </a:p>
          <a:p>
            <a:r>
              <a:rPr lang="en-US" sz="1200" b="0" i="0" kern="1200" dirty="0">
                <a:solidFill>
                  <a:schemeClr val="tx1"/>
                </a:solidFill>
                <a:effectLst/>
                <a:latin typeface="+mn-lt"/>
                <a:ea typeface="+mn-ea"/>
                <a:cs typeface="+mn-cs"/>
              </a:rPr>
              <a:t>I don’t have a need for fax much.</a:t>
            </a:r>
          </a:p>
          <a:p>
            <a:r>
              <a:rPr lang="en-US" sz="1200" b="0" i="0" kern="1200" dirty="0">
                <a:solidFill>
                  <a:schemeClr val="tx1"/>
                </a:solidFill>
                <a:effectLst/>
                <a:latin typeface="+mn-lt"/>
                <a:ea typeface="+mn-ea"/>
                <a:cs typeface="+mn-cs"/>
              </a:rPr>
              <a:t>I use the warehouse management, inventory, and purchasing modules in our ERP system</a:t>
            </a:r>
          </a:p>
          <a:p>
            <a:r>
              <a:rPr lang="en-US" sz="1200" b="0" i="0" kern="1200" dirty="0">
                <a:solidFill>
                  <a:schemeClr val="tx1"/>
                </a:solidFill>
                <a:effectLst/>
                <a:latin typeface="+mn-lt"/>
                <a:ea typeface="+mn-ea"/>
                <a:cs typeface="+mn-cs"/>
              </a:rPr>
              <a:t>I’ll also do count summaries on a weekly or monthly basis by entering overall totals into Excel so everyone has a status for their long-term planning.</a:t>
            </a:r>
          </a:p>
          <a:p>
            <a:r>
              <a:rPr lang="en-US" sz="1200" b="0" i="0" kern="1200" dirty="0">
                <a:solidFill>
                  <a:schemeClr val="tx1"/>
                </a:solidFill>
                <a:effectLst/>
                <a:latin typeface="+mn-lt"/>
                <a:ea typeface="+mn-ea"/>
                <a:cs typeface="+mn-cs"/>
              </a:rPr>
              <a:t>Technology Attitudes</a:t>
            </a:r>
          </a:p>
          <a:p>
            <a:r>
              <a:rPr lang="en-US" sz="1200" b="0" i="0" kern="1200" dirty="0">
                <a:solidFill>
                  <a:schemeClr val="tx1"/>
                </a:solidFill>
                <a:effectLst/>
                <a:latin typeface="+mn-lt"/>
                <a:ea typeface="+mn-ea"/>
                <a:cs typeface="+mn-cs"/>
              </a:rPr>
              <a:t>I don’t have to have any special typing skills or even work fast.</a:t>
            </a:r>
          </a:p>
          <a:p>
            <a:r>
              <a:rPr lang="en-US" sz="1200" b="0" i="0" kern="1200" dirty="0">
                <a:solidFill>
                  <a:schemeClr val="tx1"/>
                </a:solidFill>
                <a:effectLst/>
                <a:latin typeface="+mn-lt"/>
                <a:ea typeface="+mn-ea"/>
                <a:cs typeface="+mn-cs"/>
              </a:rPr>
              <a:t>Using the purchase order module in our system is pretty easy.</a:t>
            </a:r>
          </a:p>
          <a:p>
            <a:r>
              <a:rPr lang="en-US" sz="1200" b="0" i="0" kern="1200" dirty="0">
                <a:solidFill>
                  <a:schemeClr val="tx1"/>
                </a:solidFill>
                <a:effectLst/>
                <a:latin typeface="+mn-lt"/>
                <a:ea typeface="+mn-ea"/>
                <a:cs typeface="+mn-cs"/>
              </a:rPr>
              <a:t>I surf the Net at home but there’s no reason for me to use it at work and, frankly, I rarely use Word here.</a:t>
            </a:r>
          </a:p>
          <a:p>
            <a:r>
              <a:rPr lang="en-US" sz="1200" b="0" i="0" kern="1200" dirty="0">
                <a:solidFill>
                  <a:schemeClr val="tx1"/>
                </a:solidFill>
                <a:effectLst/>
                <a:latin typeface="+mn-lt"/>
                <a:ea typeface="+mn-ea"/>
                <a:cs typeface="+mn-cs"/>
              </a:rPr>
              <a:t>Making sure that the quantities are correct is the most important thing.</a:t>
            </a:r>
          </a:p>
          <a:p>
            <a:r>
              <a:rPr lang="en-US" sz="1200" b="0" i="0" kern="1200" dirty="0">
                <a:solidFill>
                  <a:schemeClr val="tx1"/>
                </a:solidFill>
                <a:effectLst/>
                <a:latin typeface="+mn-lt"/>
                <a:ea typeface="+mn-ea"/>
                <a:cs typeface="+mn-cs"/>
              </a:rPr>
              <a:t>We didn’t have software when I was in high school so I pretty much had to learn everything in business school.</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My name is Ellen. I’ve been working at the company for about 12 years and am responsible for all the warehouse processes involved from the time we received a product until it gets shipped. My goal is to ship on time while maintaining the quality of our product. I keep track of the inventory numbers as they appear in our reports and all of my business processes are aimed at making sure that every piece, part, and assembled product is reflected in those reports.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Throughout the day there are a couple of reports I work with. Yes, I still mark up my reports with red ink to flag discrepancies because I can lay them out on a table in front of me and the computer’s over in the corner where it’s out of the way.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check e-mail first thing in the morning. Sales has a bunch of questions about the status of their orders (which they send to Sammy and me) like what’s available, when something can ship, why didn’t something ship, is there a way to expedite an order,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etc. So I’m not just telling sales what’s available. It sure would be nice if sales could use the system to check availability, but I don't think they trust it. Obviously I’m the one who has to dig out the answers from operations.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Open Orders report is the one I completely updated the day before and the first one I look at in the morning. Change orders don’t show up on it so the first thing I do is mark up any discrepancies and write the new number in. Like some customer decided they didn’t want the product after all. I’ll change that to 0. I input my changes into the computer and want everything updated by 9 am. On the other hand, I can work with the actual numbers on the report I’ve marked up for the rest of the day rather than accessing the system. It’s just easier to access, especially when I'm in and out of my office most of the day.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By 10 am, I'll take a walk around the warehouse to see which items need to be moved around for the coming campaign. I'll print out a report for John to work with and check off, and he'll start making the movements. When he's done I'll register the movements in the system.</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go back to my exceptions report after lunch and go through everything I’ve crossed out in red to see if anything is left. Then I know what I have to do tomorrow. Everything should be in synch by that time and I can usually go home at a regular time.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spend a fair bit of time training new warehouse employees and shipping/receiving clerks. I might delegate this to John or Sammy if they've been around long enough to show them the ropes. Unfortunately, there is a high employee turnover rate in this field, so it seems like there's always someone new to train.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It’s pretty routine. We just have to make sure that everyone’s got an up-to-date status on thousands of products every morning.</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I work in an enclosed office close to the shipping and receiving areas</a:t>
            </a:r>
          </a:p>
          <a:p>
            <a:r>
              <a:rPr lang="en-US" sz="1200" b="0" i="0" kern="1200" dirty="0">
                <a:solidFill>
                  <a:schemeClr val="tx1"/>
                </a:solidFill>
                <a:effectLst/>
                <a:latin typeface="+mn-lt"/>
                <a:ea typeface="+mn-ea"/>
                <a:cs typeface="+mn-cs"/>
              </a:rPr>
              <a:t>There's a lot of traffic in and out of my office</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Maintain a good clean physical inventory report so that sales promises only what they can deliver</a:t>
            </a:r>
          </a:p>
          <a:p>
            <a:r>
              <a:rPr lang="en-US" sz="1200" b="0" i="0" kern="1200" dirty="0">
                <a:solidFill>
                  <a:schemeClr val="tx1"/>
                </a:solidFill>
                <a:effectLst/>
                <a:latin typeface="+mn-lt"/>
                <a:ea typeface="+mn-ea"/>
                <a:cs typeface="+mn-cs"/>
              </a:rPr>
              <a:t>Get the right product out on time and make the company look good</a:t>
            </a:r>
          </a:p>
          <a:p>
            <a:r>
              <a:rPr lang="en-US" sz="1200" b="0" i="0" kern="1200" dirty="0">
                <a:solidFill>
                  <a:schemeClr val="tx1"/>
                </a:solidFill>
                <a:effectLst/>
                <a:latin typeface="+mn-lt"/>
                <a:ea typeface="+mn-ea"/>
                <a:cs typeface="+mn-cs"/>
              </a:rPr>
              <a:t>Reduce employee turnover rates of warehouse staff</a:t>
            </a:r>
          </a:p>
          <a:p>
            <a:r>
              <a:rPr lang="en-US" sz="1200" b="0" i="0" kern="1200" dirty="0">
                <a:solidFill>
                  <a:schemeClr val="tx1"/>
                </a:solidFill>
                <a:effectLst/>
                <a:latin typeface="+mn-lt"/>
                <a:ea typeface="+mn-ea"/>
                <a:cs typeface="+mn-cs"/>
              </a:rPr>
              <a:t>Optimize the warehouse layout and operations so things move smoothly</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Check email every morning</a:t>
            </a:r>
          </a:p>
          <a:p>
            <a:r>
              <a:rPr lang="en-US" sz="1200" b="0" i="0" kern="1200" dirty="0">
                <a:solidFill>
                  <a:schemeClr val="tx1"/>
                </a:solidFill>
                <a:effectLst/>
                <a:latin typeface="+mn-lt"/>
                <a:ea typeface="+mn-ea"/>
                <a:cs typeface="+mn-cs"/>
              </a:rPr>
              <a:t>Ensure items are properly placed so Karl can provide management with an exact daily count of material available</a:t>
            </a:r>
          </a:p>
          <a:p>
            <a:r>
              <a:rPr lang="en-US" sz="1200" b="0" i="0" kern="1200" dirty="0">
                <a:solidFill>
                  <a:schemeClr val="tx1"/>
                </a:solidFill>
                <a:effectLst/>
                <a:latin typeface="+mn-lt"/>
                <a:ea typeface="+mn-ea"/>
                <a:cs typeface="+mn-cs"/>
              </a:rPr>
              <a:t>Confirm availability of product for customer orders</a:t>
            </a:r>
          </a:p>
          <a:p>
            <a:r>
              <a:rPr lang="en-US" sz="1200" b="0" i="0" kern="1200" dirty="0">
                <a:solidFill>
                  <a:schemeClr val="tx1"/>
                </a:solidFill>
                <a:effectLst/>
                <a:latin typeface="+mn-lt"/>
                <a:ea typeface="+mn-ea"/>
                <a:cs typeface="+mn-cs"/>
              </a:rPr>
              <a:t>Inform Sales about what can be expedited</a:t>
            </a:r>
          </a:p>
          <a:p>
            <a:r>
              <a:rPr lang="en-US" sz="1200" b="0" i="0" kern="1200" dirty="0">
                <a:solidFill>
                  <a:schemeClr val="tx1"/>
                </a:solidFill>
                <a:effectLst/>
                <a:latin typeface="+mn-lt"/>
                <a:ea typeface="+mn-ea"/>
                <a:cs typeface="+mn-cs"/>
              </a:rPr>
              <a:t>Hold units for a sales rep or a customer upon request</a:t>
            </a:r>
          </a:p>
          <a:p>
            <a:r>
              <a:rPr lang="en-US" sz="1200" b="0" i="0" kern="1200" dirty="0">
                <a:solidFill>
                  <a:schemeClr val="tx1"/>
                </a:solidFill>
                <a:effectLst/>
                <a:latin typeface="+mn-lt"/>
                <a:ea typeface="+mn-ea"/>
                <a:cs typeface="+mn-cs"/>
              </a:rPr>
              <a:t>Review "special attention" orders</a:t>
            </a:r>
          </a:p>
          <a:p>
            <a:r>
              <a:rPr lang="en-US" sz="1200" b="0" i="0" kern="1200" dirty="0">
                <a:solidFill>
                  <a:schemeClr val="tx1"/>
                </a:solidFill>
                <a:effectLst/>
                <a:latin typeface="+mn-lt"/>
                <a:ea typeface="+mn-ea"/>
                <a:cs typeface="+mn-cs"/>
              </a:rPr>
              <a:t>Manage warehouse personnel</a:t>
            </a:r>
          </a:p>
          <a:p>
            <a:r>
              <a:rPr lang="en-US" sz="1200" b="0" i="0" kern="1200" dirty="0">
                <a:solidFill>
                  <a:schemeClr val="tx1"/>
                </a:solidFill>
                <a:effectLst/>
                <a:latin typeface="+mn-lt"/>
                <a:ea typeface="+mn-ea"/>
                <a:cs typeface="+mn-cs"/>
              </a:rPr>
              <a:t>Manage warehouse processes</a:t>
            </a:r>
          </a:p>
          <a:p>
            <a:r>
              <a:rPr lang="en-US" sz="1200" b="0" i="0" kern="1200" dirty="0">
                <a:solidFill>
                  <a:schemeClr val="tx1"/>
                </a:solidFill>
                <a:effectLst/>
                <a:latin typeface="+mn-lt"/>
                <a:ea typeface="+mn-ea"/>
                <a:cs typeface="+mn-cs"/>
              </a:rPr>
              <a:t>Forward shipped finished goods documentation to accounting so customers can be invoiced</a:t>
            </a:r>
          </a:p>
          <a:p>
            <a:r>
              <a:rPr lang="en-US" sz="1200" b="0" i="0" kern="1200" dirty="0">
                <a:solidFill>
                  <a:schemeClr val="tx1"/>
                </a:solidFill>
                <a:effectLst/>
                <a:latin typeface="+mn-lt"/>
                <a:ea typeface="+mn-ea"/>
                <a:cs typeface="+mn-cs"/>
              </a:rPr>
              <a:t>Monitor accuracy of reports showing precise quantities of items shipped that day to track my employee's performance</a:t>
            </a:r>
          </a:p>
          <a:p>
            <a:r>
              <a:rPr lang="en-US" sz="1200" b="0" i="0" kern="1200" dirty="0">
                <a:solidFill>
                  <a:schemeClr val="tx1"/>
                </a:solidFill>
                <a:effectLst/>
                <a:latin typeface="+mn-lt"/>
                <a:ea typeface="+mn-ea"/>
                <a:cs typeface="+mn-cs"/>
              </a:rPr>
              <a:t>Update the status of items in the master stock file to reflect current location</a:t>
            </a:r>
          </a:p>
          <a:p>
            <a:r>
              <a:rPr lang="en-US" sz="1200" b="0" i="0" kern="1200" dirty="0">
                <a:solidFill>
                  <a:schemeClr val="tx1"/>
                </a:solidFill>
                <a:effectLst/>
                <a:latin typeface="+mn-lt"/>
                <a:ea typeface="+mn-ea"/>
                <a:cs typeface="+mn-cs"/>
              </a:rPr>
              <a:t>Conduct annual physical count and correct inventory counts in the system</a:t>
            </a:r>
          </a:p>
          <a:p>
            <a:r>
              <a:rPr lang="en-US" sz="1200" b="0" i="0" kern="1200" dirty="0">
                <a:solidFill>
                  <a:schemeClr val="tx1"/>
                </a:solidFill>
                <a:effectLst/>
                <a:latin typeface="+mn-lt"/>
                <a:ea typeface="+mn-ea"/>
                <a:cs typeface="+mn-cs"/>
              </a:rPr>
              <a:t>Conduct physical cycle-count of each item</a:t>
            </a:r>
          </a:p>
          <a:p>
            <a:r>
              <a:rPr lang="en-US" sz="1200" b="0" i="0" kern="1200" dirty="0">
                <a:solidFill>
                  <a:schemeClr val="tx1"/>
                </a:solidFill>
                <a:effectLst/>
                <a:latin typeface="+mn-lt"/>
                <a:ea typeface="+mn-ea"/>
                <a:cs typeface="+mn-cs"/>
              </a:rPr>
              <a:t>Track inventory levels in service cars</a:t>
            </a:r>
          </a:p>
          <a:p>
            <a:r>
              <a:rPr lang="en-US" sz="1200" b="0" i="0" kern="1200" dirty="0">
                <a:solidFill>
                  <a:schemeClr val="tx1"/>
                </a:solidFill>
                <a:effectLst/>
                <a:latin typeface="+mn-lt"/>
                <a:ea typeface="+mn-ea"/>
                <a:cs typeface="+mn-cs"/>
              </a:rPr>
              <a:t>Roles</a:t>
            </a:r>
          </a:p>
          <a:p>
            <a:r>
              <a:rPr lang="en-US" sz="1200" b="0" i="0" kern="1200" dirty="0">
                <a:solidFill>
                  <a:schemeClr val="tx1"/>
                </a:solidFill>
                <a:effectLst/>
                <a:latin typeface="+mn-lt"/>
                <a:ea typeface="+mn-ea"/>
                <a:cs typeface="+mn-cs"/>
              </a:rPr>
              <a:t>Inventory Manager</a:t>
            </a:r>
          </a:p>
          <a:p>
            <a:r>
              <a:rPr lang="en-US" sz="1200" b="0" i="0" kern="1200" dirty="0">
                <a:solidFill>
                  <a:schemeClr val="tx1"/>
                </a:solidFill>
                <a:effectLst/>
                <a:latin typeface="+mn-lt"/>
                <a:ea typeface="+mn-ea"/>
                <a:cs typeface="+mn-cs"/>
              </a:rPr>
              <a:t>Customer Service Provider</a:t>
            </a:r>
          </a:p>
          <a:p>
            <a:r>
              <a:rPr lang="en-US" sz="1200" b="0" i="0" kern="1200" dirty="0">
                <a:solidFill>
                  <a:schemeClr val="tx1"/>
                </a:solidFill>
                <a:effectLst/>
                <a:latin typeface="+mn-lt"/>
                <a:ea typeface="+mn-ea"/>
                <a:cs typeface="+mn-cs"/>
              </a:rPr>
              <a:t>Inventory Counter</a:t>
            </a:r>
          </a:p>
          <a:p>
            <a:r>
              <a:rPr lang="en-US" sz="1200" b="0" i="0" kern="1200" dirty="0">
                <a:solidFill>
                  <a:schemeClr val="tx1"/>
                </a:solidFill>
                <a:effectLst/>
                <a:latin typeface="+mn-lt"/>
                <a:ea typeface="+mn-ea"/>
                <a:cs typeface="+mn-cs"/>
              </a:rPr>
              <a:t>Report Generator</a:t>
            </a:r>
          </a:p>
          <a:p>
            <a:r>
              <a:rPr lang="en-US" sz="1200" b="0" i="0" kern="1200" dirty="0">
                <a:solidFill>
                  <a:schemeClr val="tx1"/>
                </a:solidFill>
                <a:effectLst/>
                <a:latin typeface="+mn-lt"/>
                <a:ea typeface="+mn-ea"/>
                <a:cs typeface="+mn-cs"/>
              </a:rPr>
              <a:t>Tracer</a:t>
            </a:r>
          </a:p>
          <a:p>
            <a:r>
              <a:rPr lang="en-US" sz="1200" b="0" i="0" kern="1200" dirty="0">
                <a:solidFill>
                  <a:schemeClr val="tx1"/>
                </a:solidFill>
                <a:effectLst/>
                <a:latin typeface="+mn-lt"/>
                <a:ea typeface="+mn-ea"/>
                <a:cs typeface="+mn-cs"/>
              </a:rPr>
              <a:t>Tracker</a:t>
            </a:r>
          </a:p>
          <a:p>
            <a:r>
              <a:rPr lang="en-US" sz="1200" b="0" i="0" kern="1200" dirty="0">
                <a:solidFill>
                  <a:schemeClr val="tx1"/>
                </a:solidFill>
                <a:effectLst/>
                <a:latin typeface="+mn-lt"/>
                <a:ea typeface="+mn-ea"/>
                <a:cs typeface="+mn-cs"/>
              </a:rPr>
              <a:t>Economizer</a:t>
            </a:r>
          </a:p>
          <a:p>
            <a:r>
              <a:rPr lang="en-US" sz="1200" b="0" i="0" kern="1200" dirty="0">
                <a:solidFill>
                  <a:schemeClr val="tx1"/>
                </a:solidFill>
                <a:effectLst/>
                <a:latin typeface="+mn-lt"/>
                <a:ea typeface="+mn-ea"/>
                <a:cs typeface="+mn-cs"/>
              </a:rPr>
              <a:t>Quality Controller</a:t>
            </a:r>
          </a:p>
          <a:p>
            <a:r>
              <a:rPr lang="en-US" sz="1200" b="0" i="0" kern="1200" dirty="0">
                <a:solidFill>
                  <a:schemeClr val="tx1"/>
                </a:solidFill>
                <a:effectLst/>
                <a:latin typeface="+mn-lt"/>
                <a:ea typeface="+mn-ea"/>
                <a:cs typeface="+mn-cs"/>
              </a:rPr>
              <a:t>Optimizer</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The high employee turnover rates of her staff</a:t>
            </a:r>
          </a:p>
          <a:p>
            <a:r>
              <a:rPr lang="en-US" sz="1200" b="0" i="0" kern="1200" dirty="0">
                <a:solidFill>
                  <a:schemeClr val="tx1"/>
                </a:solidFill>
                <a:effectLst/>
                <a:latin typeface="+mn-lt"/>
                <a:ea typeface="+mn-ea"/>
                <a:cs typeface="+mn-cs"/>
              </a:rPr>
              <a:t>Working weekends or evenings to do inventory counts</a:t>
            </a:r>
          </a:p>
          <a:p>
            <a:r>
              <a:rPr lang="en-US" sz="1200" b="0" i="0" kern="1200" dirty="0">
                <a:solidFill>
                  <a:schemeClr val="tx1"/>
                </a:solidFill>
                <a:effectLst/>
                <a:latin typeface="+mn-lt"/>
                <a:ea typeface="+mn-ea"/>
                <a:cs typeface="+mn-cs"/>
              </a:rPr>
              <a:t>Doing stock takes with small items as they "are a real beast to control”.</a:t>
            </a:r>
          </a:p>
          <a:p>
            <a:r>
              <a:rPr lang="en-US" sz="1200" b="0" i="0" kern="1200" dirty="0">
                <a:solidFill>
                  <a:schemeClr val="tx1"/>
                </a:solidFill>
                <a:effectLst/>
                <a:latin typeface="+mn-lt"/>
                <a:ea typeface="+mn-ea"/>
                <a:cs typeface="+mn-cs"/>
              </a:rPr>
              <a:t>When the system quantities don't match up with the actual quantities</a:t>
            </a:r>
          </a:p>
          <a:p>
            <a:r>
              <a:rPr lang="en-US" sz="1200" b="0" i="0" kern="1200" dirty="0">
                <a:solidFill>
                  <a:schemeClr val="tx1"/>
                </a:solidFill>
                <a:effectLst/>
                <a:latin typeface="+mn-lt"/>
                <a:ea typeface="+mn-ea"/>
                <a:cs typeface="+mn-cs"/>
              </a:rPr>
              <a:t>Big problems with misplaced demo items and spare parts because engineers/salespeople take the parts and don’t put them back in the right bin</a:t>
            </a:r>
          </a:p>
          <a:p>
            <a:r>
              <a:rPr lang="en-US" sz="1200" b="0" i="0" kern="1200" dirty="0">
                <a:solidFill>
                  <a:schemeClr val="tx1"/>
                </a:solidFill>
                <a:effectLst/>
                <a:latin typeface="+mn-lt"/>
                <a:ea typeface="+mn-ea"/>
                <a:cs typeface="+mn-cs"/>
              </a:rPr>
              <a:t>They run into problems when entering stock count results on a spreadsheet and they do an import</a:t>
            </a:r>
          </a:p>
          <a:p>
            <a:r>
              <a:rPr lang="en-US" sz="1200" b="0" i="0" kern="1200" dirty="0">
                <a:solidFill>
                  <a:schemeClr val="tx1"/>
                </a:solidFill>
                <a:effectLst/>
                <a:latin typeface="+mn-lt"/>
                <a:ea typeface="+mn-ea"/>
                <a:cs typeface="+mn-cs"/>
              </a:rPr>
              <a:t>Too many forms to go through to complete a task</a:t>
            </a:r>
          </a:p>
          <a:p>
            <a:r>
              <a:rPr lang="en-US" sz="1200" b="0" i="0" kern="1200" dirty="0">
                <a:solidFill>
                  <a:schemeClr val="tx1"/>
                </a:solidFill>
                <a:effectLst/>
                <a:latin typeface="+mn-lt"/>
                <a:ea typeface="+mn-ea"/>
                <a:cs typeface="+mn-cs"/>
              </a:rPr>
              <a:t>Not knowing where an item is</a:t>
            </a:r>
          </a:p>
          <a:p>
            <a:r>
              <a:rPr lang="en-US" sz="1200" b="0" i="0" kern="1200" dirty="0">
                <a:solidFill>
                  <a:schemeClr val="tx1"/>
                </a:solidFill>
                <a:effectLst/>
                <a:latin typeface="+mn-lt"/>
                <a:ea typeface="+mn-ea"/>
                <a:cs typeface="+mn-cs"/>
              </a:rPr>
              <a:t>Persona variables</a:t>
            </a:r>
          </a:p>
          <a:p>
            <a:r>
              <a:rPr lang="en-US" sz="1200" b="0" i="0" kern="1200" dirty="0">
                <a:solidFill>
                  <a:schemeClr val="tx1"/>
                </a:solidFill>
                <a:effectLst/>
                <a:latin typeface="+mn-lt"/>
                <a:ea typeface="+mn-ea"/>
                <a:cs typeface="+mn-cs"/>
              </a:rPr>
              <a:t>In a company with a smaller operations department, Ellen may be both the warehouse and inventory manager. For more </a:t>
            </a:r>
            <a:r>
              <a:rPr lang="en-US" sz="1200" b="0" i="0" kern="1200" dirty="0" err="1">
                <a:solidFill>
                  <a:schemeClr val="tx1"/>
                </a:solidFill>
                <a:effectLst/>
                <a:latin typeface="+mn-lt"/>
                <a:ea typeface="+mn-ea"/>
                <a:cs typeface="+mn-cs"/>
              </a:rPr>
              <a:t>infomation</a:t>
            </a:r>
            <a:r>
              <a:rPr lang="en-US" sz="1200" b="0" i="0" kern="1200" dirty="0">
                <a:solidFill>
                  <a:schemeClr val="tx1"/>
                </a:solidFill>
                <a:effectLst/>
                <a:latin typeface="+mn-lt"/>
                <a:ea typeface="+mn-ea"/>
                <a:cs typeface="+mn-cs"/>
              </a:rPr>
              <a:t> about inventory tasks, see Karl, the materials manager</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Work Activities</a:t>
            </a:r>
          </a:p>
          <a:p>
            <a:r>
              <a:rPr lang="en-US" sz="1200" b="1" i="0" kern="1200" dirty="0">
                <a:solidFill>
                  <a:schemeClr val="tx1"/>
                </a:solidFill>
                <a:effectLst/>
                <a:latin typeface="+mn-lt"/>
                <a:ea typeface="+mn-ea"/>
                <a:cs typeface="+mn-cs"/>
              </a:rPr>
              <a:t>Not all warehouse managers do every task but the list represents the range of activities documented. Many of these activities suggest that Ellen does both warehouse and inventory management tasks.</a:t>
            </a:r>
          </a:p>
          <a:p>
            <a:r>
              <a:rPr lang="en-US" sz="1200" b="0" i="0" kern="1200" dirty="0">
                <a:solidFill>
                  <a:schemeClr val="tx1"/>
                </a:solidFill>
                <a:effectLst/>
                <a:latin typeface="+mn-lt"/>
                <a:ea typeface="+mn-ea"/>
                <a:cs typeface="+mn-cs"/>
              </a:rPr>
              <a:t>Update Open Orders report daily</a:t>
            </a:r>
          </a:p>
          <a:p>
            <a:r>
              <a:rPr lang="en-US" sz="1200" b="0" i="0" kern="1200" dirty="0">
                <a:solidFill>
                  <a:schemeClr val="tx1"/>
                </a:solidFill>
                <a:effectLst/>
                <a:latin typeface="+mn-lt"/>
                <a:ea typeface="+mn-ea"/>
                <a:cs typeface="+mn-cs"/>
              </a:rPr>
              <a:t>Review daily both the Order Exceptions and Late Orders reports</a:t>
            </a:r>
          </a:p>
          <a:p>
            <a:r>
              <a:rPr lang="en-US" sz="1200" b="0" i="0" kern="1200" dirty="0">
                <a:solidFill>
                  <a:schemeClr val="tx1"/>
                </a:solidFill>
                <a:effectLst/>
                <a:latin typeface="+mn-lt"/>
                <a:ea typeface="+mn-ea"/>
                <a:cs typeface="+mn-cs"/>
              </a:rPr>
              <a:t>Receives shipment orders before the actual shipment arrives</a:t>
            </a:r>
          </a:p>
          <a:p>
            <a:r>
              <a:rPr lang="en-US" sz="1200" b="0" i="0" kern="1200" dirty="0">
                <a:solidFill>
                  <a:schemeClr val="tx1"/>
                </a:solidFill>
                <a:effectLst/>
                <a:latin typeface="+mn-lt"/>
                <a:ea typeface="+mn-ea"/>
                <a:cs typeface="+mn-cs"/>
              </a:rPr>
              <a:t>Ensure that updated information is available to managers</a:t>
            </a:r>
          </a:p>
          <a:p>
            <a:r>
              <a:rPr lang="en-US" sz="1200" b="0" i="0" kern="1200" dirty="0">
                <a:solidFill>
                  <a:schemeClr val="tx1"/>
                </a:solidFill>
                <a:effectLst/>
                <a:latin typeface="+mn-lt"/>
                <a:ea typeface="+mn-ea"/>
                <a:cs typeface="+mn-cs"/>
              </a:rPr>
              <a:t>Verify customer and product information on order</a:t>
            </a:r>
          </a:p>
          <a:p>
            <a:r>
              <a:rPr lang="en-US" sz="1200" b="0" i="0" kern="1200" dirty="0">
                <a:solidFill>
                  <a:schemeClr val="tx1"/>
                </a:solidFill>
                <a:effectLst/>
                <a:latin typeface="+mn-lt"/>
                <a:ea typeface="+mn-ea"/>
                <a:cs typeface="+mn-cs"/>
              </a:rPr>
              <a:t>Correct any faulty customer orders</a:t>
            </a:r>
          </a:p>
          <a:p>
            <a:r>
              <a:rPr lang="en-US" sz="1200" b="0" i="0" kern="1200" dirty="0">
                <a:solidFill>
                  <a:schemeClr val="tx1"/>
                </a:solidFill>
                <a:effectLst/>
                <a:latin typeface="+mn-lt"/>
                <a:ea typeface="+mn-ea"/>
                <a:cs typeface="+mn-cs"/>
              </a:rPr>
              <a:t>Consolidate original orders and change orders</a:t>
            </a:r>
          </a:p>
          <a:p>
            <a:r>
              <a:rPr lang="en-US" sz="1200" b="0" i="0" kern="1200" dirty="0">
                <a:solidFill>
                  <a:schemeClr val="tx1"/>
                </a:solidFill>
                <a:effectLst/>
                <a:latin typeface="+mn-lt"/>
                <a:ea typeface="+mn-ea"/>
                <a:cs typeface="+mn-cs"/>
              </a:rPr>
              <a:t>Close out work orders for products that need to be built</a:t>
            </a:r>
          </a:p>
          <a:p>
            <a:r>
              <a:rPr lang="en-US" sz="1200" b="0" i="0" kern="1200" dirty="0">
                <a:solidFill>
                  <a:schemeClr val="tx1"/>
                </a:solidFill>
                <a:effectLst/>
                <a:latin typeface="+mn-lt"/>
                <a:ea typeface="+mn-ea"/>
                <a:cs typeface="+mn-cs"/>
              </a:rPr>
              <a:t>Flag any orders that require adjustments</a:t>
            </a:r>
          </a:p>
          <a:p>
            <a:r>
              <a:rPr lang="en-US" sz="1200" b="0" i="0" kern="1200" dirty="0">
                <a:solidFill>
                  <a:schemeClr val="tx1"/>
                </a:solidFill>
                <a:effectLst/>
                <a:latin typeface="+mn-lt"/>
                <a:ea typeface="+mn-ea"/>
                <a:cs typeface="+mn-cs"/>
              </a:rPr>
              <a:t>Assess which part to fix for damaged or rejected product</a:t>
            </a:r>
          </a:p>
          <a:p>
            <a:r>
              <a:rPr lang="en-US" sz="1200" b="0" i="0" kern="1200" dirty="0">
                <a:solidFill>
                  <a:schemeClr val="tx1"/>
                </a:solidFill>
                <a:effectLst/>
                <a:latin typeface="+mn-lt"/>
                <a:ea typeface="+mn-ea"/>
                <a:cs typeface="+mn-cs"/>
              </a:rPr>
              <a:t>Track damaged or scrapped materials</a:t>
            </a:r>
          </a:p>
          <a:p>
            <a:r>
              <a:rPr lang="en-US" sz="1200" b="0" i="0" kern="1200" dirty="0">
                <a:solidFill>
                  <a:schemeClr val="tx1"/>
                </a:solidFill>
                <a:effectLst/>
                <a:latin typeface="+mn-lt"/>
                <a:ea typeface="+mn-ea"/>
                <a:cs typeface="+mn-cs"/>
              </a:rPr>
              <a:t>Resolve problem orders with an immediate ship due date</a:t>
            </a:r>
          </a:p>
          <a:p>
            <a:r>
              <a:rPr lang="en-US" sz="1200" b="0" i="0" kern="1200" dirty="0">
                <a:solidFill>
                  <a:schemeClr val="tx1"/>
                </a:solidFill>
                <a:effectLst/>
                <a:latin typeface="+mn-lt"/>
                <a:ea typeface="+mn-ea"/>
                <a:cs typeface="+mn-cs"/>
              </a:rPr>
              <a:t>Research why partial orders are not being shipped</a:t>
            </a:r>
          </a:p>
          <a:p>
            <a:r>
              <a:rPr lang="en-US" sz="1200" b="0" i="0" kern="1200" dirty="0">
                <a:solidFill>
                  <a:schemeClr val="tx1"/>
                </a:solidFill>
                <a:effectLst/>
                <a:latin typeface="+mn-lt"/>
                <a:ea typeface="+mn-ea"/>
                <a:cs typeface="+mn-cs"/>
              </a:rPr>
              <a:t>Establish why orders are late</a:t>
            </a:r>
          </a:p>
          <a:p>
            <a:r>
              <a:rPr lang="en-US" sz="1200" b="0" i="0" kern="1200" dirty="0">
                <a:solidFill>
                  <a:schemeClr val="tx1"/>
                </a:solidFill>
                <a:effectLst/>
                <a:latin typeface="+mn-lt"/>
                <a:ea typeface="+mn-ea"/>
                <a:cs typeface="+mn-cs"/>
              </a:rPr>
              <a:t>Physically count items on the shelf for a customer-pickup sale to make sure the item is there</a:t>
            </a:r>
          </a:p>
          <a:p>
            <a:r>
              <a:rPr lang="en-US" sz="1200" b="0" i="0" kern="1200" dirty="0">
                <a:solidFill>
                  <a:schemeClr val="tx1"/>
                </a:solidFill>
                <a:effectLst/>
                <a:latin typeface="+mn-lt"/>
                <a:ea typeface="+mn-ea"/>
                <a:cs typeface="+mn-cs"/>
              </a:rPr>
              <a:t>Make inventory of all work-in-process items</a:t>
            </a:r>
          </a:p>
          <a:p>
            <a:r>
              <a:rPr lang="en-US" sz="1200" b="0" i="0" kern="1200" dirty="0">
                <a:solidFill>
                  <a:schemeClr val="tx1"/>
                </a:solidFill>
                <a:effectLst/>
                <a:latin typeface="+mn-lt"/>
                <a:ea typeface="+mn-ea"/>
                <a:cs typeface="+mn-cs"/>
              </a:rPr>
              <a:t>Trace inventory</a:t>
            </a:r>
          </a:p>
          <a:p>
            <a:r>
              <a:rPr lang="en-US" sz="1200" b="0" i="0" kern="1200" dirty="0">
                <a:solidFill>
                  <a:schemeClr val="tx1"/>
                </a:solidFill>
                <a:effectLst/>
                <a:latin typeface="+mn-lt"/>
                <a:ea typeface="+mn-ea"/>
                <a:cs typeface="+mn-cs"/>
              </a:rPr>
              <a:t>Assign part serial numbers to Sales Order numbers</a:t>
            </a:r>
          </a:p>
          <a:p>
            <a:r>
              <a:rPr lang="en-US" sz="1200" b="0" i="0" kern="1200" dirty="0">
                <a:solidFill>
                  <a:schemeClr val="tx1"/>
                </a:solidFill>
                <a:effectLst/>
                <a:latin typeface="+mn-lt"/>
                <a:ea typeface="+mn-ea"/>
                <a:cs typeface="+mn-cs"/>
              </a:rPr>
              <a:t>Create product ID numbers for all products</a:t>
            </a:r>
          </a:p>
          <a:p>
            <a:r>
              <a:rPr lang="en-US" sz="1200" b="0" i="0" kern="1200" dirty="0">
                <a:solidFill>
                  <a:schemeClr val="tx1"/>
                </a:solidFill>
                <a:effectLst/>
                <a:latin typeface="+mn-lt"/>
                <a:ea typeface="+mn-ea"/>
                <a:cs typeface="+mn-cs"/>
              </a:rPr>
              <a:t>Enter serial numbers into the tracking system</a:t>
            </a:r>
          </a:p>
          <a:p>
            <a:r>
              <a:rPr lang="en-US" sz="1200" b="0" i="0" kern="1200" dirty="0">
                <a:solidFill>
                  <a:schemeClr val="tx1"/>
                </a:solidFill>
                <a:effectLst/>
                <a:latin typeface="+mn-lt"/>
                <a:ea typeface="+mn-ea"/>
                <a:cs typeface="+mn-cs"/>
              </a:rPr>
              <a:t>Batch WIP forms, bar-coded boxes, and Sales Orders</a:t>
            </a:r>
          </a:p>
          <a:p>
            <a:r>
              <a:rPr lang="en-US" sz="1200" b="0" i="0" kern="1200" dirty="0">
                <a:solidFill>
                  <a:schemeClr val="tx1"/>
                </a:solidFill>
                <a:effectLst/>
                <a:latin typeface="+mn-lt"/>
                <a:ea typeface="+mn-ea"/>
                <a:cs typeface="+mn-cs"/>
              </a:rPr>
              <a:t>Receive finished product with all documentation</a:t>
            </a:r>
          </a:p>
          <a:p>
            <a:r>
              <a:rPr lang="en-US" sz="1200" b="0" i="0" kern="1200" dirty="0">
                <a:solidFill>
                  <a:schemeClr val="tx1"/>
                </a:solidFill>
                <a:effectLst/>
                <a:latin typeface="+mn-lt"/>
                <a:ea typeface="+mn-ea"/>
                <a:cs typeface="+mn-cs"/>
              </a:rPr>
              <a:t>Process packing slips and carrier's stickers</a:t>
            </a:r>
          </a:p>
          <a:p>
            <a:r>
              <a:rPr lang="en-US" sz="1200" b="0" i="0" kern="1200" dirty="0">
                <a:solidFill>
                  <a:schemeClr val="tx1"/>
                </a:solidFill>
                <a:effectLst/>
                <a:latin typeface="+mn-lt"/>
                <a:ea typeface="+mn-ea"/>
                <a:cs typeface="+mn-cs"/>
              </a:rPr>
              <a:t>Prepare a report matching multiple serial numbers against one product ID number</a:t>
            </a:r>
          </a:p>
          <a:p>
            <a:r>
              <a:rPr lang="en-US" sz="1200" b="0" i="0" kern="1200" dirty="0">
                <a:solidFill>
                  <a:schemeClr val="tx1"/>
                </a:solidFill>
                <a:effectLst/>
                <a:latin typeface="+mn-lt"/>
                <a:ea typeface="+mn-ea"/>
                <a:cs typeface="+mn-cs"/>
              </a:rPr>
              <a:t>Resolve a mismatch between serial numbers and part numbers</a:t>
            </a:r>
          </a:p>
          <a:p>
            <a:r>
              <a:rPr lang="en-US" sz="1200" b="0" i="0" kern="1200" dirty="0">
                <a:solidFill>
                  <a:schemeClr val="tx1"/>
                </a:solidFill>
                <a:effectLst/>
                <a:latin typeface="+mn-lt"/>
                <a:ea typeface="+mn-ea"/>
                <a:cs typeface="+mn-cs"/>
              </a:rPr>
              <a:t>Enter any resolved problems into the Exceptions report</a:t>
            </a:r>
          </a:p>
          <a:p>
            <a:r>
              <a:rPr lang="en-US" sz="1200" b="0" i="0" kern="1200" dirty="0">
                <a:solidFill>
                  <a:schemeClr val="tx1"/>
                </a:solidFill>
                <a:effectLst/>
                <a:latin typeface="+mn-lt"/>
                <a:ea typeface="+mn-ea"/>
                <a:cs typeface="+mn-cs"/>
              </a:rPr>
              <a:t>Conduct physical count of frequently used items</a:t>
            </a:r>
          </a:p>
          <a:p>
            <a:r>
              <a:rPr lang="en-US" sz="1200" b="0" i="0" kern="1200" dirty="0">
                <a:solidFill>
                  <a:schemeClr val="tx1"/>
                </a:solidFill>
                <a:effectLst/>
                <a:latin typeface="+mn-lt"/>
                <a:ea typeface="+mn-ea"/>
                <a:cs typeface="+mn-cs"/>
              </a:rPr>
              <a:t>Conduct count of material to be processed into product</a:t>
            </a:r>
          </a:p>
          <a:p>
            <a:r>
              <a:rPr lang="en-US" sz="1200" b="0" i="0" kern="1200" dirty="0">
                <a:solidFill>
                  <a:schemeClr val="tx1"/>
                </a:solidFill>
                <a:effectLst/>
                <a:latin typeface="+mn-lt"/>
                <a:ea typeface="+mn-ea"/>
                <a:cs typeface="+mn-cs"/>
              </a:rPr>
              <a:t>Reconcile actual quantities shipped and those shown in the tracking system</a:t>
            </a:r>
          </a:p>
          <a:p>
            <a:r>
              <a:rPr lang="en-US" sz="1200" b="0" i="0" kern="1200" dirty="0">
                <a:solidFill>
                  <a:schemeClr val="tx1"/>
                </a:solidFill>
                <a:effectLst/>
                <a:latin typeface="+mn-lt"/>
                <a:ea typeface="+mn-ea"/>
                <a:cs typeface="+mn-cs"/>
              </a:rPr>
              <a:t>Reconcile consolidated inventory reports against the branch inventory reports</a:t>
            </a:r>
          </a:p>
          <a:p>
            <a:r>
              <a:rPr lang="en-US" sz="1200" b="0" i="0" kern="1200" dirty="0">
                <a:solidFill>
                  <a:schemeClr val="tx1"/>
                </a:solidFill>
                <a:effectLst/>
                <a:latin typeface="+mn-lt"/>
                <a:ea typeface="+mn-ea"/>
                <a:cs typeface="+mn-cs"/>
              </a:rPr>
              <a:t>Enter shipping information into the inventory records</a:t>
            </a:r>
          </a:p>
          <a:p>
            <a:r>
              <a:rPr lang="en-US" sz="1200" b="0" i="0" kern="1200" dirty="0">
                <a:solidFill>
                  <a:schemeClr val="tx1"/>
                </a:solidFill>
                <a:effectLst/>
                <a:latin typeface="+mn-lt"/>
                <a:ea typeface="+mn-ea"/>
                <a:cs typeface="+mn-cs"/>
              </a:rPr>
              <a:t>Enter all tracking numbers into a log at the end of every day</a:t>
            </a:r>
          </a:p>
          <a:p>
            <a:r>
              <a:rPr lang="en-US" sz="1200" b="0" i="0" kern="1200" dirty="0">
                <a:solidFill>
                  <a:schemeClr val="tx1"/>
                </a:solidFill>
                <a:effectLst/>
                <a:latin typeface="+mn-lt"/>
                <a:ea typeface="+mn-ea"/>
                <a:cs typeface="+mn-cs"/>
              </a:rPr>
              <a:t>Prepare a Sales Order Report at the end of every day</a:t>
            </a:r>
          </a:p>
          <a:p>
            <a:r>
              <a:rPr lang="en-US" sz="1200" b="0" i="0" kern="1200" dirty="0">
                <a:solidFill>
                  <a:schemeClr val="tx1"/>
                </a:solidFill>
                <a:effectLst/>
                <a:latin typeface="+mn-lt"/>
                <a:ea typeface="+mn-ea"/>
                <a:cs typeface="+mn-cs"/>
              </a:rPr>
              <a:t>Count of all items being delivered direct from another factory to their customer</a:t>
            </a:r>
          </a:p>
          <a:p>
            <a:r>
              <a:rPr lang="en-US" sz="1200" b="0" i="0" kern="1200" dirty="0">
                <a:solidFill>
                  <a:schemeClr val="tx1"/>
                </a:solidFill>
                <a:effectLst/>
                <a:latin typeface="+mn-lt"/>
                <a:ea typeface="+mn-ea"/>
                <a:cs typeface="+mn-cs"/>
              </a:rPr>
              <a:t>Maintain manuals for finished goods products</a:t>
            </a:r>
          </a:p>
          <a:p>
            <a:r>
              <a:rPr lang="en-US" sz="1200" b="0" i="0" kern="1200" dirty="0">
                <a:solidFill>
                  <a:schemeClr val="tx1"/>
                </a:solidFill>
                <a:effectLst/>
                <a:latin typeface="+mn-lt"/>
                <a:ea typeface="+mn-ea"/>
                <a:cs typeface="+mn-cs"/>
              </a:rPr>
              <a:t>Review optimization reports</a:t>
            </a:r>
          </a:p>
          <a:p>
            <a:r>
              <a:rPr lang="en-US" sz="1200" b="0" i="0" kern="1200" dirty="0">
                <a:solidFill>
                  <a:schemeClr val="tx1"/>
                </a:solidFill>
                <a:effectLst/>
                <a:latin typeface="+mn-lt"/>
                <a:ea typeface="+mn-ea"/>
                <a:cs typeface="+mn-cs"/>
              </a:rPr>
              <a:t>Authorize item movements and transfers</a:t>
            </a:r>
          </a:p>
          <a:p>
            <a:r>
              <a:rPr lang="en-US" sz="1200" b="0" i="0" kern="1200" dirty="0">
                <a:solidFill>
                  <a:schemeClr val="tx1"/>
                </a:solidFill>
                <a:effectLst/>
                <a:latin typeface="+mn-lt"/>
                <a:ea typeface="+mn-ea"/>
                <a:cs typeface="+mn-cs"/>
              </a:rPr>
              <a:t>Receive notification when a new item has been created</a:t>
            </a:r>
          </a:p>
          <a:p>
            <a:r>
              <a:rPr lang="en-US" sz="1200" b="0" i="0" kern="1200" dirty="0">
                <a:solidFill>
                  <a:schemeClr val="tx1"/>
                </a:solidFill>
                <a:effectLst/>
                <a:latin typeface="+mn-lt"/>
                <a:ea typeface="+mn-ea"/>
                <a:cs typeface="+mn-cs"/>
              </a:rPr>
              <a:t>Throw out and adjust phased out items</a:t>
            </a:r>
          </a:p>
          <a:p>
            <a:r>
              <a:rPr lang="en-US" sz="1200" b="0" i="0" kern="1200" dirty="0">
                <a:solidFill>
                  <a:schemeClr val="tx1"/>
                </a:solidFill>
                <a:effectLst/>
                <a:latin typeface="+mn-lt"/>
                <a:ea typeface="+mn-ea"/>
                <a:cs typeface="+mn-cs"/>
              </a:rPr>
              <a:t>Post POs</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Business</a:t>
            </a:r>
            <a:r>
              <a:rPr lang="en-US" sz="1200" b="0" i="0" kern="1200" dirty="0">
                <a:solidFill>
                  <a:schemeClr val="tx1"/>
                </a:solidFill>
                <a:effectLst/>
                <a:latin typeface="+mn-lt"/>
                <a:ea typeface="+mn-ea"/>
                <a:cs typeface="+mn-cs"/>
              </a:rPr>
              <a:t> Goals and Associated Roles</a:t>
            </a:r>
          </a:p>
          <a:p>
            <a:r>
              <a:rPr lang="en-US" sz="1200" b="0" i="0" kern="1200" dirty="0">
                <a:solidFill>
                  <a:schemeClr val="tx1"/>
                </a:solidFill>
                <a:effectLst/>
                <a:latin typeface="+mn-lt"/>
                <a:ea typeface="+mn-ea"/>
                <a:cs typeface="+mn-cs"/>
              </a:rPr>
              <a:t>Business Goal #1: Maintain a good clean inventory report so that Sales promises only what they can deliver</a:t>
            </a:r>
          </a:p>
          <a:p>
            <a:r>
              <a:rPr lang="en-US" sz="1200" b="1" i="0" kern="1200" dirty="0">
                <a:solidFill>
                  <a:schemeClr val="tx1"/>
                </a:solidFill>
                <a:effectLst/>
                <a:latin typeface="+mn-lt"/>
                <a:ea typeface="+mn-ea"/>
                <a:cs typeface="+mn-cs"/>
              </a:rPr>
              <a:t>Warehouse Manager</a:t>
            </a:r>
          </a:p>
          <a:p>
            <a:r>
              <a:rPr lang="en-US" sz="1200" b="0" i="0" kern="1200" dirty="0">
                <a:solidFill>
                  <a:schemeClr val="tx1"/>
                </a:solidFill>
                <a:effectLst/>
                <a:latin typeface="+mn-lt"/>
                <a:ea typeface="+mn-ea"/>
                <a:cs typeface="+mn-cs"/>
              </a:rPr>
              <a:t>Supervising warehouse business processes</a:t>
            </a:r>
          </a:p>
          <a:p>
            <a:r>
              <a:rPr lang="en-US" sz="1200" b="0" i="0" kern="1200" dirty="0">
                <a:solidFill>
                  <a:schemeClr val="tx1"/>
                </a:solidFill>
                <a:effectLst/>
                <a:latin typeface="+mn-lt"/>
                <a:ea typeface="+mn-ea"/>
                <a:cs typeface="+mn-cs"/>
              </a:rPr>
              <a:t>I compile all paperwork, check priority dates, and ensure items are picked from stock shelf</a:t>
            </a:r>
          </a:p>
          <a:p>
            <a:r>
              <a:rPr lang="en-US" sz="1200" b="0" i="0" kern="1200" dirty="0">
                <a:solidFill>
                  <a:schemeClr val="tx1"/>
                </a:solidFill>
                <a:effectLst/>
                <a:latin typeface="+mn-lt"/>
                <a:ea typeface="+mn-ea"/>
                <a:cs typeface="+mn-cs"/>
              </a:rPr>
              <a:t>I may or may not be responsible for both inventory managed for in-house production and inventory shipped to customers in conducting counts and running reports</a:t>
            </a:r>
          </a:p>
          <a:p>
            <a:r>
              <a:rPr lang="en-US" sz="1200" b="0" i="0" kern="1200" dirty="0">
                <a:solidFill>
                  <a:schemeClr val="tx1"/>
                </a:solidFill>
                <a:effectLst/>
                <a:latin typeface="+mn-lt"/>
                <a:ea typeface="+mn-ea"/>
                <a:cs typeface="+mn-cs"/>
              </a:rPr>
              <a:t>I try to keep a tidy warehouse so that the received items are put away, not sitting on pallets in the receiving bay</a:t>
            </a:r>
          </a:p>
          <a:p>
            <a:r>
              <a:rPr lang="en-US" sz="1200" b="0" i="0" kern="1200" dirty="0">
                <a:solidFill>
                  <a:schemeClr val="tx1"/>
                </a:solidFill>
                <a:effectLst/>
                <a:latin typeface="+mn-lt"/>
                <a:ea typeface="+mn-ea"/>
                <a:cs typeface="+mn-cs"/>
              </a:rPr>
              <a:t>I ensure that campaigned items are placed close to the shipping bay</a:t>
            </a:r>
          </a:p>
          <a:p>
            <a:r>
              <a:rPr lang="en-US" sz="1200" b="0" i="0" kern="1200" dirty="0">
                <a:solidFill>
                  <a:schemeClr val="tx1"/>
                </a:solidFill>
                <a:effectLst/>
                <a:latin typeface="+mn-lt"/>
                <a:ea typeface="+mn-ea"/>
                <a:cs typeface="+mn-cs"/>
              </a:rPr>
              <a:t>I request to have low stock levels due to limited space</a:t>
            </a:r>
          </a:p>
          <a:p>
            <a:r>
              <a:rPr lang="en-US" sz="1200" b="0" i="0" kern="1200" dirty="0">
                <a:solidFill>
                  <a:schemeClr val="tx1"/>
                </a:solidFill>
                <a:effectLst/>
                <a:latin typeface="+mn-lt"/>
                <a:ea typeface="+mn-ea"/>
                <a:cs typeface="+mn-cs"/>
              </a:rPr>
              <a:t>I create warehouse locations that we store and transfer items to and from</a:t>
            </a:r>
          </a:p>
          <a:p>
            <a:r>
              <a:rPr lang="en-US" sz="1200" b="0" i="0" kern="1200" dirty="0">
                <a:solidFill>
                  <a:schemeClr val="tx1"/>
                </a:solidFill>
                <a:effectLst/>
                <a:latin typeface="+mn-lt"/>
                <a:ea typeface="+mn-ea"/>
                <a:cs typeface="+mn-cs"/>
              </a:rPr>
              <a:t>I determine alternate storage possibilities when I know that there won't be enough space for a coming delivery</a:t>
            </a:r>
          </a:p>
          <a:p>
            <a:r>
              <a:rPr lang="en-US" sz="1200" b="0" i="0" kern="1200" dirty="0">
                <a:solidFill>
                  <a:schemeClr val="tx1"/>
                </a:solidFill>
                <a:effectLst/>
                <a:latin typeface="+mn-lt"/>
                <a:ea typeface="+mn-ea"/>
                <a:cs typeface="+mn-cs"/>
              </a:rPr>
              <a:t>I maintain an overview of our VMI stock</a:t>
            </a:r>
          </a:p>
          <a:p>
            <a:r>
              <a:rPr lang="en-US" sz="1200" b="0" i="0" kern="1200" dirty="0">
                <a:solidFill>
                  <a:schemeClr val="tx1"/>
                </a:solidFill>
                <a:effectLst/>
                <a:latin typeface="+mn-lt"/>
                <a:ea typeface="+mn-ea"/>
                <a:cs typeface="+mn-cs"/>
              </a:rPr>
              <a:t>I ensure that hazardous items are not placed together with our non-hazardous stock</a:t>
            </a:r>
          </a:p>
          <a:p>
            <a:r>
              <a:rPr lang="en-US" sz="1200" b="0" i="0" kern="1200" dirty="0">
                <a:solidFill>
                  <a:schemeClr val="tx1"/>
                </a:solidFill>
                <a:effectLst/>
                <a:latin typeface="+mn-lt"/>
                <a:ea typeface="+mn-ea"/>
                <a:cs typeface="+mn-cs"/>
              </a:rPr>
              <a:t>I ensure that updated information is available to managers who run reports involving inventory shipped</a:t>
            </a:r>
          </a:p>
          <a:p>
            <a:r>
              <a:rPr lang="en-US" sz="1200" b="0" i="0" kern="1200" dirty="0">
                <a:solidFill>
                  <a:schemeClr val="tx1"/>
                </a:solidFill>
                <a:effectLst/>
                <a:latin typeface="+mn-lt"/>
                <a:ea typeface="+mn-ea"/>
                <a:cs typeface="+mn-cs"/>
              </a:rPr>
              <a:t>I forward finished product with its documentation on assembly, labor, and components to Quality Control</a:t>
            </a:r>
          </a:p>
          <a:p>
            <a:r>
              <a:rPr lang="en-US" sz="1200" b="0" i="0" kern="1200" dirty="0">
                <a:solidFill>
                  <a:schemeClr val="tx1"/>
                </a:solidFill>
                <a:effectLst/>
                <a:latin typeface="+mn-lt"/>
                <a:ea typeface="+mn-ea"/>
                <a:cs typeface="+mn-cs"/>
              </a:rPr>
              <a:t>I process shipping documentation received from the packer who boxed finished goods after Quality Control approved them</a:t>
            </a:r>
          </a:p>
          <a:p>
            <a:r>
              <a:rPr lang="en-US" sz="1200" b="0" i="0" kern="1200" dirty="0">
                <a:solidFill>
                  <a:schemeClr val="tx1"/>
                </a:solidFill>
                <a:effectLst/>
                <a:latin typeface="+mn-lt"/>
                <a:ea typeface="+mn-ea"/>
                <a:cs typeface="+mn-cs"/>
              </a:rPr>
              <a:t>I collect all documentation on finished goods that have been shipped and forward to the accounting department</a:t>
            </a:r>
          </a:p>
          <a:p>
            <a:r>
              <a:rPr lang="en-US" sz="1200" b="0" i="0" kern="1200" dirty="0">
                <a:solidFill>
                  <a:schemeClr val="tx1"/>
                </a:solidFill>
                <a:effectLst/>
                <a:latin typeface="+mn-lt"/>
                <a:ea typeface="+mn-ea"/>
                <a:cs typeface="+mn-cs"/>
              </a:rPr>
              <a:t>I maintain manuals for finished goods products</a:t>
            </a:r>
          </a:p>
          <a:p>
            <a:r>
              <a:rPr lang="en-US" sz="1200" b="1" i="0" kern="1200" dirty="0">
                <a:solidFill>
                  <a:schemeClr val="tx1"/>
                </a:solidFill>
                <a:effectLst/>
                <a:latin typeface="+mn-lt"/>
                <a:ea typeface="+mn-ea"/>
                <a:cs typeface="+mn-cs"/>
              </a:rPr>
              <a:t>Customer Service Provider</a:t>
            </a:r>
          </a:p>
          <a:p>
            <a:r>
              <a:rPr lang="en-US" sz="1200" b="0" i="0" kern="1200" dirty="0">
                <a:solidFill>
                  <a:schemeClr val="tx1"/>
                </a:solidFill>
                <a:effectLst/>
                <a:latin typeface="+mn-lt"/>
                <a:ea typeface="+mn-ea"/>
                <a:cs typeface="+mn-cs"/>
              </a:rPr>
              <a:t>Meeting the specific or general needs of the customer</a:t>
            </a:r>
          </a:p>
          <a:p>
            <a:r>
              <a:rPr lang="en-US" sz="1200" b="0" i="0" kern="1200" dirty="0">
                <a:solidFill>
                  <a:schemeClr val="tx1"/>
                </a:solidFill>
                <a:effectLst/>
                <a:latin typeface="+mn-lt"/>
                <a:ea typeface="+mn-ea"/>
                <a:cs typeface="+mn-cs"/>
              </a:rPr>
              <a:t>I respond to inquiries and/or requests sent by Sales every morning and correct any faulty orders or look up what can be expedited that day by assigning my staff to these orders</a:t>
            </a:r>
          </a:p>
          <a:p>
            <a:r>
              <a:rPr lang="en-US" sz="1200" b="0" i="0" kern="1200" dirty="0">
                <a:solidFill>
                  <a:schemeClr val="tx1"/>
                </a:solidFill>
                <a:effectLst/>
                <a:latin typeface="+mn-lt"/>
                <a:ea typeface="+mn-ea"/>
                <a:cs typeface="+mn-cs"/>
              </a:rPr>
              <a:t>I reserve and get the warehouse employee to physically mark units of inventory for a sales rep upon request in case they need to get it to a customer</a:t>
            </a:r>
          </a:p>
          <a:p>
            <a:r>
              <a:rPr lang="en-US" sz="1200" b="0" i="0" kern="1200" dirty="0">
                <a:solidFill>
                  <a:schemeClr val="tx1"/>
                </a:solidFill>
                <a:effectLst/>
                <a:latin typeface="+mn-lt"/>
                <a:ea typeface="+mn-ea"/>
                <a:cs typeface="+mn-cs"/>
              </a:rPr>
              <a:t>I resolve problem orders with an immediate ship due date even if it means going home late</a:t>
            </a:r>
          </a:p>
          <a:p>
            <a:r>
              <a:rPr lang="en-US" sz="1200" b="0" i="0" kern="1200" dirty="0">
                <a:solidFill>
                  <a:schemeClr val="tx1"/>
                </a:solidFill>
                <a:effectLst/>
                <a:latin typeface="+mn-lt"/>
                <a:ea typeface="+mn-ea"/>
                <a:cs typeface="+mn-cs"/>
              </a:rPr>
              <a:t>I review performance stats that are either put together by the materials manager or sent to us by our customers in order to make improvements with our warehouse handling time</a:t>
            </a:r>
          </a:p>
          <a:p>
            <a:r>
              <a:rPr lang="en-US" sz="1200" b="0" i="0" kern="1200" dirty="0">
                <a:solidFill>
                  <a:schemeClr val="tx1"/>
                </a:solidFill>
                <a:effectLst/>
                <a:latin typeface="+mn-lt"/>
                <a:ea typeface="+mn-ea"/>
                <a:cs typeface="+mn-cs"/>
              </a:rPr>
              <a:t>I pay special attention to comments that Sales might have written about a particular order and pass that info on to John</a:t>
            </a:r>
          </a:p>
          <a:p>
            <a:r>
              <a:rPr lang="en-US" sz="1200" b="0" i="0" kern="1200" dirty="0">
                <a:solidFill>
                  <a:schemeClr val="tx1"/>
                </a:solidFill>
                <a:effectLst/>
                <a:latin typeface="+mn-lt"/>
                <a:ea typeface="+mn-ea"/>
                <a:cs typeface="+mn-cs"/>
              </a:rPr>
              <a:t>I verify whether items promised are available in inventory for sales</a:t>
            </a:r>
          </a:p>
          <a:p>
            <a:r>
              <a:rPr lang="en-US" sz="1200" b="0" i="0" kern="1200" dirty="0">
                <a:solidFill>
                  <a:schemeClr val="tx1"/>
                </a:solidFill>
                <a:effectLst/>
                <a:latin typeface="+mn-lt"/>
                <a:ea typeface="+mn-ea"/>
                <a:cs typeface="+mn-cs"/>
              </a:rPr>
              <a:t>I make sure that items reserved for a customer are marked accordingly</a:t>
            </a:r>
          </a:p>
          <a:p>
            <a:r>
              <a:rPr lang="en-US" sz="1200" b="1" i="0" kern="1200" dirty="0">
                <a:solidFill>
                  <a:schemeClr val="tx1"/>
                </a:solidFill>
                <a:effectLst/>
                <a:latin typeface="+mn-lt"/>
                <a:ea typeface="+mn-ea"/>
                <a:cs typeface="+mn-cs"/>
              </a:rPr>
              <a:t>Inventory Counter</a:t>
            </a:r>
          </a:p>
          <a:p>
            <a:r>
              <a:rPr lang="en-US" sz="1200" b="0" i="0" kern="1200" dirty="0">
                <a:solidFill>
                  <a:schemeClr val="tx1"/>
                </a:solidFill>
                <a:effectLst/>
                <a:latin typeface="+mn-lt"/>
                <a:ea typeface="+mn-ea"/>
                <a:cs typeface="+mn-cs"/>
              </a:rPr>
              <a:t>Conducting counts and tracking data</a:t>
            </a:r>
          </a:p>
          <a:p>
            <a:r>
              <a:rPr lang="en-US" sz="1200" b="0" i="0" kern="1200" dirty="0">
                <a:solidFill>
                  <a:schemeClr val="tx1"/>
                </a:solidFill>
                <a:effectLst/>
                <a:latin typeface="+mn-lt"/>
                <a:ea typeface="+mn-ea"/>
                <a:cs typeface="+mn-cs"/>
              </a:rPr>
              <a:t>I conduct monthly inventory of all Work in Process items</a:t>
            </a:r>
          </a:p>
          <a:p>
            <a:r>
              <a:rPr lang="en-US" sz="1200" b="0" i="0" kern="1200" dirty="0">
                <a:solidFill>
                  <a:schemeClr val="tx1"/>
                </a:solidFill>
                <a:effectLst/>
                <a:latin typeface="+mn-lt"/>
                <a:ea typeface="+mn-ea"/>
                <a:cs typeface="+mn-cs"/>
              </a:rPr>
              <a:t>I conduct physical count of all breakage or modifications to materials for reporting</a:t>
            </a:r>
          </a:p>
          <a:p>
            <a:r>
              <a:rPr lang="en-US" sz="1200" b="0" i="0" kern="1200" dirty="0">
                <a:solidFill>
                  <a:schemeClr val="tx1"/>
                </a:solidFill>
                <a:effectLst/>
                <a:latin typeface="+mn-lt"/>
                <a:ea typeface="+mn-ea"/>
                <a:cs typeface="+mn-cs"/>
              </a:rPr>
              <a:t>I conduct regular physical count of various types: all items annually, frequently used items periodically, material that will be processed into product that same day</a:t>
            </a:r>
          </a:p>
          <a:p>
            <a:r>
              <a:rPr lang="en-US" sz="1200" b="0" i="0" kern="1200" dirty="0">
                <a:solidFill>
                  <a:schemeClr val="tx1"/>
                </a:solidFill>
                <a:effectLst/>
                <a:latin typeface="+mn-lt"/>
                <a:ea typeface="+mn-ea"/>
                <a:cs typeface="+mn-cs"/>
              </a:rPr>
              <a:t>I conduct physical cycle-count of each item monthly after all orders and invoices have been closed out one day ahead of time</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 2: Get the right product out on time and make the company look good</a:t>
            </a:r>
          </a:p>
          <a:p>
            <a:r>
              <a:rPr lang="en-US" sz="1200" b="1" i="0" kern="1200" dirty="0">
                <a:solidFill>
                  <a:schemeClr val="tx1"/>
                </a:solidFill>
                <a:effectLst/>
                <a:latin typeface="+mn-lt"/>
                <a:ea typeface="+mn-ea"/>
                <a:cs typeface="+mn-cs"/>
              </a:rPr>
              <a:t>Report Generator</a:t>
            </a:r>
          </a:p>
          <a:p>
            <a:r>
              <a:rPr lang="en-US" sz="1200" b="0" i="0" kern="1200" dirty="0">
                <a:solidFill>
                  <a:schemeClr val="tx1"/>
                </a:solidFill>
                <a:effectLst/>
                <a:latin typeface="+mn-lt"/>
                <a:ea typeface="+mn-ea"/>
                <a:cs typeface="+mn-cs"/>
              </a:rPr>
              <a:t>Conceiving and writing up a report</a:t>
            </a:r>
          </a:p>
          <a:p>
            <a:r>
              <a:rPr lang="en-US" sz="1200" b="0" i="0" kern="1200" dirty="0">
                <a:solidFill>
                  <a:schemeClr val="tx1"/>
                </a:solidFill>
                <a:effectLst/>
                <a:latin typeface="+mn-lt"/>
                <a:ea typeface="+mn-ea"/>
                <a:cs typeface="+mn-cs"/>
              </a:rPr>
              <a:t>I identify any resolved problems from the Exceptions report, delete the problem from the Exceptions report and ship</a:t>
            </a:r>
          </a:p>
          <a:p>
            <a:r>
              <a:rPr lang="en-US" sz="1200" b="0" i="0" kern="1200" dirty="0">
                <a:solidFill>
                  <a:schemeClr val="tx1"/>
                </a:solidFill>
                <a:effectLst/>
                <a:latin typeface="+mn-lt"/>
                <a:ea typeface="+mn-ea"/>
                <a:cs typeface="+mn-cs"/>
              </a:rPr>
              <a:t>I prepare a report showing multiple part serial numbers against one item serial number for each assembled product</a:t>
            </a:r>
          </a:p>
          <a:p>
            <a:r>
              <a:rPr lang="en-US" sz="1200" b="0" i="0" kern="1200" dirty="0">
                <a:solidFill>
                  <a:schemeClr val="tx1"/>
                </a:solidFill>
                <a:effectLst/>
                <a:latin typeface="+mn-lt"/>
                <a:ea typeface="+mn-ea"/>
                <a:cs typeface="+mn-cs"/>
              </a:rPr>
              <a:t>I prepare a Sales Order report at the end of every day showing all shipped items and the responsible warehouse employee</a:t>
            </a:r>
          </a:p>
          <a:p>
            <a:r>
              <a:rPr lang="en-US" sz="1200" b="0" i="0" kern="1200" dirty="0">
                <a:solidFill>
                  <a:schemeClr val="tx1"/>
                </a:solidFill>
                <a:effectLst/>
                <a:latin typeface="+mn-lt"/>
                <a:ea typeface="+mn-ea"/>
                <a:cs typeface="+mn-cs"/>
              </a:rPr>
              <a:t>I make inventory adjustments at month end and year end based on physical vs. perpetual quantities</a:t>
            </a:r>
          </a:p>
          <a:p>
            <a:r>
              <a:rPr lang="en-US" sz="1200" b="0" i="0" kern="1200" dirty="0">
                <a:solidFill>
                  <a:schemeClr val="tx1"/>
                </a:solidFill>
                <a:effectLst/>
                <a:latin typeface="+mn-lt"/>
                <a:ea typeface="+mn-ea"/>
                <a:cs typeface="+mn-cs"/>
              </a:rPr>
              <a:t>I send accounting and sales departments weekly summary of loads delivered to determine monthly sales commissions</a:t>
            </a:r>
          </a:p>
          <a:p>
            <a:r>
              <a:rPr lang="en-US" sz="1200" b="0" i="0" kern="1200" dirty="0">
                <a:solidFill>
                  <a:schemeClr val="tx1"/>
                </a:solidFill>
                <a:effectLst/>
                <a:latin typeface="+mn-lt"/>
                <a:ea typeface="+mn-ea"/>
                <a:cs typeface="+mn-cs"/>
              </a:rPr>
              <a:t>I keep track of our own delivery performance to our customers and to production</a:t>
            </a:r>
          </a:p>
          <a:p>
            <a:r>
              <a:rPr lang="en-US" sz="1200" b="0" i="0" kern="1200" dirty="0">
                <a:solidFill>
                  <a:schemeClr val="tx1"/>
                </a:solidFill>
                <a:effectLst/>
                <a:latin typeface="+mn-lt"/>
                <a:ea typeface="+mn-ea"/>
                <a:cs typeface="+mn-cs"/>
              </a:rPr>
              <a:t>I update the Open Orders report first thing in the morning and determine inventory reductions from both the Order Exceptions and Late Orders reports</a:t>
            </a:r>
          </a:p>
          <a:p>
            <a:r>
              <a:rPr lang="en-US" sz="1200" b="1" i="0" kern="1200" dirty="0">
                <a:solidFill>
                  <a:schemeClr val="tx1"/>
                </a:solidFill>
                <a:effectLst/>
                <a:latin typeface="+mn-lt"/>
                <a:ea typeface="+mn-ea"/>
                <a:cs typeface="+mn-cs"/>
              </a:rPr>
              <a:t>Tracer</a:t>
            </a:r>
          </a:p>
          <a:p>
            <a:r>
              <a:rPr lang="en-US" sz="1200" b="0" i="0" kern="1200" dirty="0">
                <a:solidFill>
                  <a:schemeClr val="tx1"/>
                </a:solidFill>
                <a:effectLst/>
                <a:latin typeface="+mn-lt"/>
                <a:ea typeface="+mn-ea"/>
                <a:cs typeface="+mn-cs"/>
              </a:rPr>
              <a:t>Following individual data through a business process such as a serial number</a:t>
            </a:r>
          </a:p>
          <a:p>
            <a:r>
              <a:rPr lang="en-US" sz="1200" b="0" i="0" kern="1200" dirty="0">
                <a:solidFill>
                  <a:schemeClr val="tx1"/>
                </a:solidFill>
                <a:effectLst/>
                <a:latin typeface="+mn-lt"/>
                <a:ea typeface="+mn-ea"/>
                <a:cs typeface="+mn-cs"/>
              </a:rPr>
              <a:t>I trace inventory by creating product ID numbers for all products either used in production or sold finished and by entering all serial numbers for an assembled product into the tracking system (might also be done by the materials manager)</a:t>
            </a:r>
          </a:p>
          <a:p>
            <a:r>
              <a:rPr lang="en-US" sz="1200" b="0" i="0" kern="1200" dirty="0">
                <a:solidFill>
                  <a:schemeClr val="tx1"/>
                </a:solidFill>
                <a:effectLst/>
                <a:latin typeface="+mn-lt"/>
                <a:ea typeface="+mn-ea"/>
                <a:cs typeface="+mn-cs"/>
              </a:rPr>
              <a:t>I trace inventory by entering all tracking numbers into a log at the end of every day</a:t>
            </a:r>
          </a:p>
          <a:p>
            <a:r>
              <a:rPr lang="en-US" sz="1200" b="0" i="0" kern="1200" dirty="0">
                <a:solidFill>
                  <a:schemeClr val="tx1"/>
                </a:solidFill>
                <a:effectLst/>
                <a:latin typeface="+mn-lt"/>
                <a:ea typeface="+mn-ea"/>
                <a:cs typeface="+mn-cs"/>
              </a:rPr>
              <a:t>I trace inventory by entering carrier sticker number and shipping information into the inventory records</a:t>
            </a:r>
          </a:p>
          <a:p>
            <a:r>
              <a:rPr lang="en-US" sz="1200" b="0" i="0" kern="1200" dirty="0">
                <a:solidFill>
                  <a:schemeClr val="tx1"/>
                </a:solidFill>
                <a:effectLst/>
                <a:latin typeface="+mn-lt"/>
                <a:ea typeface="+mn-ea"/>
                <a:cs typeface="+mn-cs"/>
              </a:rPr>
              <a:t>I trace inventory by moving items from open status to either the production or shipping status, and by updating the status of items in the master stock file to reflect their current location</a:t>
            </a:r>
          </a:p>
          <a:p>
            <a:r>
              <a:rPr lang="en-US" sz="1200" b="1" i="0" kern="1200" dirty="0">
                <a:solidFill>
                  <a:schemeClr val="tx1"/>
                </a:solidFill>
                <a:effectLst/>
                <a:latin typeface="+mn-lt"/>
                <a:ea typeface="+mn-ea"/>
                <a:cs typeface="+mn-cs"/>
              </a:rPr>
              <a:t>Tracker</a:t>
            </a:r>
          </a:p>
          <a:p>
            <a:r>
              <a:rPr lang="en-US" sz="1200" b="0" i="0" kern="1200" dirty="0">
                <a:solidFill>
                  <a:schemeClr val="tx1"/>
                </a:solidFill>
                <a:effectLst/>
                <a:latin typeface="+mn-lt"/>
                <a:ea typeface="+mn-ea"/>
                <a:cs typeface="+mn-cs"/>
              </a:rPr>
              <a:t>Steadily tracking events or information on an ongoing basis</a:t>
            </a:r>
          </a:p>
          <a:p>
            <a:r>
              <a:rPr lang="en-US" sz="1200" b="0" i="0" kern="1200" dirty="0">
                <a:solidFill>
                  <a:schemeClr val="tx1"/>
                </a:solidFill>
                <a:effectLst/>
                <a:latin typeface="+mn-lt"/>
                <a:ea typeface="+mn-ea"/>
                <a:cs typeface="+mn-cs"/>
              </a:rPr>
              <a:t>I make inventory traceable by assigning Part Serial Numbers to Sales Order numbers</a:t>
            </a:r>
          </a:p>
          <a:p>
            <a:r>
              <a:rPr lang="en-US" sz="1200" b="0" i="0" kern="1200" dirty="0">
                <a:solidFill>
                  <a:schemeClr val="tx1"/>
                </a:solidFill>
                <a:effectLst/>
                <a:latin typeface="+mn-lt"/>
                <a:ea typeface="+mn-ea"/>
                <a:cs typeface="+mn-cs"/>
              </a:rPr>
              <a:t>I track daily inventory counts from branch locations and inventory counts of all branch transfers where material was damaged or scrapped</a:t>
            </a:r>
          </a:p>
          <a:p>
            <a:r>
              <a:rPr lang="en-US" sz="1200" b="1" i="0" kern="1200" dirty="0">
                <a:solidFill>
                  <a:schemeClr val="tx1"/>
                </a:solidFill>
                <a:effectLst/>
                <a:latin typeface="+mn-lt"/>
                <a:ea typeface="+mn-ea"/>
                <a:cs typeface="+mn-cs"/>
              </a:rPr>
              <a:t>Economizer</a:t>
            </a:r>
          </a:p>
          <a:p>
            <a:r>
              <a:rPr lang="en-US" sz="1200" b="0" i="0" kern="1200" dirty="0">
                <a:solidFill>
                  <a:schemeClr val="tx1"/>
                </a:solidFill>
                <a:effectLst/>
                <a:latin typeface="+mn-lt"/>
                <a:ea typeface="+mn-ea"/>
                <a:cs typeface="+mn-cs"/>
              </a:rPr>
              <a:t>Increasing profit by minimizing waste</a:t>
            </a:r>
          </a:p>
          <a:p>
            <a:r>
              <a:rPr lang="en-US" sz="1200" b="0" i="0" kern="1200" dirty="0">
                <a:solidFill>
                  <a:schemeClr val="tx1"/>
                </a:solidFill>
                <a:effectLst/>
                <a:latin typeface="+mn-lt"/>
                <a:ea typeface="+mn-ea"/>
                <a:cs typeface="+mn-cs"/>
              </a:rPr>
              <a:t>I determine which cuts of raw material to use in order to ensure that what's left over can also be used</a:t>
            </a:r>
          </a:p>
          <a:p>
            <a:r>
              <a:rPr lang="en-US" sz="1200" b="0" i="0" kern="1200" dirty="0">
                <a:solidFill>
                  <a:schemeClr val="tx1"/>
                </a:solidFill>
                <a:effectLst/>
                <a:latin typeface="+mn-lt"/>
                <a:ea typeface="+mn-ea"/>
                <a:cs typeface="+mn-cs"/>
              </a:rPr>
              <a:t>I contribute to the categorization of our items so we know which ones are the slow movers and which ones are the fast movers</a:t>
            </a:r>
          </a:p>
          <a:p>
            <a:r>
              <a:rPr lang="en-US" sz="1200" b="1" i="0" kern="1200" dirty="0">
                <a:solidFill>
                  <a:schemeClr val="tx1"/>
                </a:solidFill>
                <a:effectLst/>
                <a:latin typeface="+mn-lt"/>
                <a:ea typeface="+mn-ea"/>
                <a:cs typeface="+mn-cs"/>
              </a:rPr>
              <a:t>Quality Controller</a:t>
            </a:r>
          </a:p>
          <a:p>
            <a:r>
              <a:rPr lang="en-US" sz="1200" b="0" i="0" kern="1200" dirty="0">
                <a:solidFill>
                  <a:schemeClr val="tx1"/>
                </a:solidFill>
                <a:effectLst/>
                <a:latin typeface="+mn-lt"/>
                <a:ea typeface="+mn-ea"/>
                <a:cs typeface="+mn-cs"/>
              </a:rPr>
              <a:t>Checking the quality of finished goods</a:t>
            </a:r>
          </a:p>
          <a:p>
            <a:r>
              <a:rPr lang="en-US" sz="1200" b="0" i="0" kern="1200" dirty="0">
                <a:solidFill>
                  <a:schemeClr val="tx1"/>
                </a:solidFill>
                <a:effectLst/>
                <a:latin typeface="+mn-lt"/>
                <a:ea typeface="+mn-ea"/>
                <a:cs typeface="+mn-cs"/>
              </a:rPr>
              <a:t>I determine the serial numbers of any part that produced a damaged or rejected product</a:t>
            </a:r>
          </a:p>
          <a:p>
            <a:r>
              <a:rPr lang="en-US" sz="1200" b="0" i="0" kern="1200" dirty="0">
                <a:solidFill>
                  <a:schemeClr val="tx1"/>
                </a:solidFill>
                <a:effectLst/>
                <a:latin typeface="+mn-lt"/>
                <a:ea typeface="+mn-ea"/>
                <a:cs typeface="+mn-cs"/>
              </a:rPr>
              <a:t>I process WIP forms, bar-coded boxes, and Sales Orders to forward to Quality Control</a:t>
            </a:r>
          </a:p>
          <a:p>
            <a:r>
              <a:rPr lang="en-US" sz="1200" b="0" i="0" kern="1200" dirty="0">
                <a:solidFill>
                  <a:schemeClr val="tx1"/>
                </a:solidFill>
                <a:effectLst/>
                <a:latin typeface="+mn-lt"/>
                <a:ea typeface="+mn-ea"/>
                <a:cs typeface="+mn-cs"/>
              </a:rPr>
              <a:t>I let Tony, the production manager, know if we notice that there are problems with WIP or finished goods coming out of production</a:t>
            </a:r>
          </a:p>
          <a:p>
            <a:r>
              <a:rPr lang="en-US" sz="1200" b="0" i="0" kern="1200" dirty="0">
                <a:solidFill>
                  <a:schemeClr val="tx1"/>
                </a:solidFill>
                <a:effectLst/>
                <a:latin typeface="+mn-lt"/>
                <a:ea typeface="+mn-ea"/>
                <a:cs typeface="+mn-cs"/>
              </a:rPr>
              <a:t>I verify order information: item number, quantity, quantity on hand, and customer information</a:t>
            </a:r>
          </a:p>
          <a:p>
            <a:r>
              <a:rPr lang="en-US" sz="1200" b="0" i="0" kern="1200" dirty="0">
                <a:solidFill>
                  <a:schemeClr val="tx1"/>
                </a:solidFill>
                <a:effectLst/>
                <a:latin typeface="+mn-lt"/>
                <a:ea typeface="+mn-ea"/>
                <a:cs typeface="+mn-cs"/>
              </a:rPr>
              <a:t>I reconcile any discrepancies related to quantities shipped and enter the correct quantity into the tracking system</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#3: Reduce employee turnover rates of warehouse staff</a:t>
            </a:r>
          </a:p>
          <a:p>
            <a:r>
              <a:rPr lang="en-US" sz="1200" b="1" i="0" kern="1200" dirty="0">
                <a:solidFill>
                  <a:schemeClr val="tx1"/>
                </a:solidFill>
                <a:effectLst/>
                <a:latin typeface="+mn-lt"/>
                <a:ea typeface="+mn-ea"/>
                <a:cs typeface="+mn-cs"/>
              </a:rPr>
              <a:t>Personnel manager</a:t>
            </a:r>
          </a:p>
          <a:p>
            <a:r>
              <a:rPr lang="en-US" sz="1200" b="0" i="0" kern="1200" dirty="0">
                <a:solidFill>
                  <a:schemeClr val="tx1"/>
                </a:solidFill>
                <a:effectLst/>
                <a:latin typeface="+mn-lt"/>
                <a:ea typeface="+mn-ea"/>
                <a:cs typeface="+mn-cs"/>
              </a:rPr>
              <a:t>I try to find interesting things for the warehouse employees to do to keep employee turnover rates down</a:t>
            </a:r>
          </a:p>
          <a:p>
            <a:r>
              <a:rPr lang="en-US" sz="1200" b="0" i="0" kern="1200" dirty="0">
                <a:solidFill>
                  <a:schemeClr val="tx1"/>
                </a:solidFill>
                <a:effectLst/>
                <a:latin typeface="+mn-lt"/>
                <a:ea typeface="+mn-ea"/>
                <a:cs typeface="+mn-cs"/>
              </a:rPr>
              <a:t>I get John or Sammy to help train the new employees</a:t>
            </a:r>
          </a:p>
          <a:p>
            <a:r>
              <a:rPr lang="en-US" sz="1200" b="0" i="0" kern="1200" dirty="0">
                <a:solidFill>
                  <a:schemeClr val="tx1"/>
                </a:solidFill>
                <a:effectLst/>
                <a:latin typeface="+mn-lt"/>
                <a:ea typeface="+mn-ea"/>
                <a:cs typeface="+mn-cs"/>
              </a:rPr>
              <a:t>I hire and fire warehouse employees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#4: Optimize the warehouse layout and operations so things move smoothly</a:t>
            </a:r>
          </a:p>
          <a:p>
            <a:r>
              <a:rPr lang="en-US" sz="1200" b="1" i="0" kern="1200" dirty="0">
                <a:solidFill>
                  <a:schemeClr val="tx1"/>
                </a:solidFill>
                <a:effectLst/>
                <a:latin typeface="+mn-lt"/>
                <a:ea typeface="+mn-ea"/>
                <a:cs typeface="+mn-cs"/>
              </a:rPr>
              <a:t>Optimizer</a:t>
            </a:r>
          </a:p>
          <a:p>
            <a:r>
              <a:rPr lang="en-US" sz="1200" b="0" i="0" kern="1200" dirty="0">
                <a:solidFill>
                  <a:schemeClr val="tx1"/>
                </a:solidFill>
                <a:effectLst/>
                <a:latin typeface="+mn-lt"/>
                <a:ea typeface="+mn-ea"/>
                <a:cs typeface="+mn-cs"/>
              </a:rPr>
              <a:t>I design the warehouse to optimize the flow of inventory from one location to another</a:t>
            </a:r>
          </a:p>
          <a:p>
            <a:r>
              <a:rPr lang="en-US" sz="1200" b="0" i="0" kern="1200" dirty="0">
                <a:solidFill>
                  <a:schemeClr val="tx1"/>
                </a:solidFill>
                <a:effectLst/>
                <a:latin typeface="+mn-lt"/>
                <a:ea typeface="+mn-ea"/>
                <a:cs typeface="+mn-cs"/>
              </a:rPr>
              <a:t>I develop methods for controlling the flow of materials from receiving to warehouse and Work in Process</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Warehouse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A UI showing graphically the consequences of raw material that Ellen sends to production to be processed</a:t>
            </a:r>
          </a:p>
          <a:p>
            <a:r>
              <a:rPr lang="en-US" sz="1200" b="0" i="0" kern="1200" dirty="0">
                <a:solidFill>
                  <a:schemeClr val="tx1"/>
                </a:solidFill>
                <a:effectLst/>
                <a:latin typeface="+mn-lt"/>
                <a:ea typeface="+mn-ea"/>
                <a:cs typeface="+mn-cs"/>
              </a:rPr>
              <a:t>Would like the system to maintain FIFO for capital equipment (with regards to serial numbers) when the items are stored in more than one bin, so that the next bin to be picked from becomes the primary bin.</a:t>
            </a:r>
          </a:p>
          <a:p>
            <a:r>
              <a:rPr lang="en-US" sz="1200" b="0" i="0" kern="1200" dirty="0">
                <a:solidFill>
                  <a:schemeClr val="tx1"/>
                </a:solidFill>
                <a:effectLst/>
                <a:latin typeface="+mn-lt"/>
                <a:ea typeface="+mn-ea"/>
                <a:cs typeface="+mn-cs"/>
              </a:rPr>
              <a:t>Software that would allow her to determine how much space is available in the warehouse, so she can find alternate storage options in advance</a:t>
            </a:r>
          </a:p>
          <a:p>
            <a:r>
              <a:rPr lang="en-US" sz="1200" b="0" i="0" kern="1200" dirty="0">
                <a:solidFill>
                  <a:schemeClr val="tx1"/>
                </a:solidFill>
                <a:effectLst/>
                <a:latin typeface="+mn-lt"/>
                <a:ea typeface="+mn-ea"/>
                <a:cs typeface="+mn-cs"/>
              </a:rPr>
              <a:t>Make it possible on physical inventory form to sort after bin. This is especially useful in carrying out a geographical physical inventory.</a:t>
            </a:r>
          </a:p>
          <a:p>
            <a:r>
              <a:rPr lang="en-US" sz="1200" b="0" i="0" kern="1200" dirty="0">
                <a:solidFill>
                  <a:schemeClr val="tx1"/>
                </a:solidFill>
                <a:effectLst/>
                <a:latin typeface="+mn-lt"/>
                <a:ea typeface="+mn-ea"/>
                <a:cs typeface="+mn-cs"/>
              </a:rPr>
              <a:t>Entering serial numbers is real cumbersome because it’s all done manually and you’re typing a number in which can result with a lot of mistakes. People easily invert a couple of numbers so what I would like to see is a more automated system where you have actually scanning stations set up so that you are moving it from this place to this place. You just pass that equipment with the barcode under it and it knows to send it to that place.</a:t>
            </a:r>
          </a:p>
          <a:p>
            <a:r>
              <a:rPr lang="en-US" sz="1200" b="0" i="0" kern="1200" dirty="0">
                <a:solidFill>
                  <a:schemeClr val="tx1"/>
                </a:solidFill>
                <a:effectLst/>
                <a:latin typeface="+mn-lt"/>
                <a:ea typeface="+mn-ea"/>
                <a:cs typeface="+mn-cs"/>
              </a:rPr>
              <a:t>Automation of the internal and external transfer process to reduce human error</a:t>
            </a:r>
          </a:p>
          <a:p>
            <a:r>
              <a:rPr lang="en-US" sz="1200" b="0" i="0" kern="1200" dirty="0">
                <a:solidFill>
                  <a:schemeClr val="tx1"/>
                </a:solidFill>
                <a:effectLst/>
                <a:latin typeface="+mn-lt"/>
                <a:ea typeface="+mn-ea"/>
                <a:cs typeface="+mn-cs"/>
              </a:rPr>
              <a:t>Ensuring that internal movements don't affect FIFO or LIFO</a:t>
            </a:r>
          </a:p>
          <a:p>
            <a:r>
              <a:rPr lang="en-US" sz="1200" b="0" i="0" kern="1200" dirty="0">
                <a:solidFill>
                  <a:schemeClr val="tx1"/>
                </a:solidFill>
                <a:effectLst/>
                <a:latin typeface="+mn-lt"/>
                <a:ea typeface="+mn-ea"/>
                <a:cs typeface="+mn-cs"/>
              </a:rPr>
              <a:t>Making quick adjustments when moving items from one service car to another</a:t>
            </a:r>
          </a:p>
          <a:p>
            <a:r>
              <a:rPr lang="en-US" sz="1200" b="0" i="0" kern="1200" dirty="0">
                <a:solidFill>
                  <a:schemeClr val="tx1"/>
                </a:solidFill>
                <a:effectLst/>
                <a:latin typeface="+mn-lt"/>
                <a:ea typeface="+mn-ea"/>
                <a:cs typeface="+mn-cs"/>
              </a:rPr>
              <a:t>Ability to split an item up into multiple bins on the fly when the item can't get into the same bin</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An overview of raw material movements for items that need to get cut in order to reduce waste</a:t>
            </a:r>
          </a:p>
          <a:p>
            <a:r>
              <a:rPr lang="en-US" sz="1200" b="0" i="0" kern="1200" dirty="0" err="1">
                <a:solidFill>
                  <a:schemeClr val="tx1"/>
                </a:solidFill>
                <a:effectLst/>
                <a:latin typeface="+mn-lt"/>
                <a:ea typeface="+mn-ea"/>
                <a:cs typeface="+mn-cs"/>
              </a:rPr>
              <a:t>Traceabilitity</a:t>
            </a:r>
            <a:r>
              <a:rPr lang="en-US" sz="1200" b="0" i="0" kern="1200" dirty="0">
                <a:solidFill>
                  <a:schemeClr val="tx1"/>
                </a:solidFill>
                <a:effectLst/>
                <a:latin typeface="+mn-lt"/>
                <a:ea typeface="+mn-ea"/>
                <a:cs typeface="+mn-cs"/>
              </a:rPr>
              <a:t> between serial numbers and sales orders</a:t>
            </a:r>
          </a:p>
          <a:p>
            <a:r>
              <a:rPr lang="en-US" sz="1200" b="0" i="0" kern="1200" dirty="0">
                <a:solidFill>
                  <a:schemeClr val="tx1"/>
                </a:solidFill>
                <a:effectLst/>
                <a:latin typeface="+mn-lt"/>
                <a:ea typeface="+mn-ea"/>
                <a:cs typeface="+mn-cs"/>
              </a:rPr>
              <a:t>An overview of what items are reserved so they won't be mistakenly picked for other purposes</a:t>
            </a:r>
          </a:p>
          <a:p>
            <a:r>
              <a:rPr lang="en-US" sz="1200" b="0" i="0" kern="1200" dirty="0">
                <a:solidFill>
                  <a:schemeClr val="tx1"/>
                </a:solidFill>
                <a:effectLst/>
                <a:latin typeface="+mn-lt"/>
                <a:ea typeface="+mn-ea"/>
                <a:cs typeface="+mn-cs"/>
              </a:rPr>
              <a:t>Ability to reverse a receipt, because currently she has to enter manual inventory adjustments.</a:t>
            </a:r>
          </a:p>
          <a:p>
            <a:r>
              <a:rPr lang="en-US" sz="1200" b="0" i="0" kern="1200" dirty="0">
                <a:solidFill>
                  <a:schemeClr val="tx1"/>
                </a:solidFill>
                <a:effectLst/>
                <a:latin typeface="+mn-lt"/>
                <a:ea typeface="+mn-ea"/>
                <a:cs typeface="+mn-cs"/>
              </a:rPr>
              <a:t>Ability to track item movement - - an inquiry window that shows why, where and when items moved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"My biggest challenge is figuring out how to reduce waste of our raw materials."</a:t>
            </a:r>
          </a:p>
          <a:p>
            <a:r>
              <a:rPr lang="en-US" sz="1200" b="0" i="0" kern="1200" dirty="0">
                <a:solidFill>
                  <a:schemeClr val="tx1"/>
                </a:solidFill>
                <a:effectLst/>
                <a:latin typeface="+mn-lt"/>
                <a:ea typeface="+mn-ea"/>
                <a:cs typeface="+mn-cs"/>
              </a:rPr>
              <a:t>"It's important that I give my employees some responsibilities and something interesting to do, otherwise the employee turnover rates will remain high."</a:t>
            </a:r>
          </a:p>
          <a:p>
            <a:r>
              <a:rPr lang="en-US" sz="1200" b="0" i="0" kern="1200" dirty="0">
                <a:solidFill>
                  <a:schemeClr val="tx1"/>
                </a:solidFill>
                <a:effectLst/>
                <a:latin typeface="+mn-lt"/>
                <a:ea typeface="+mn-ea"/>
                <a:cs typeface="+mn-cs"/>
              </a:rPr>
              <a:t>“Because of our high employee turnover rate, we need to make it more desirable for our warehouse employees to work here. That’s why we make it possible for them to use a pc to enter warehouse data into Financials.”</a:t>
            </a:r>
          </a:p>
          <a:p>
            <a:r>
              <a:rPr lang="en-US" sz="1200" b="0" i="0" kern="1200" dirty="0">
                <a:solidFill>
                  <a:schemeClr val="tx1"/>
                </a:solidFill>
                <a:effectLst/>
                <a:latin typeface="+mn-lt"/>
                <a:ea typeface="+mn-ea"/>
                <a:cs typeface="+mn-cs"/>
              </a:rPr>
              <a:t>"We need to figure out a way to have all the components at the right time without keeping them in inventory too long."</a:t>
            </a:r>
          </a:p>
          <a:p>
            <a:r>
              <a:rPr lang="en-US" sz="1200" b="0" i="0" kern="1200" dirty="0">
                <a:solidFill>
                  <a:schemeClr val="tx1"/>
                </a:solidFill>
                <a:effectLst/>
                <a:latin typeface="+mn-lt"/>
                <a:ea typeface="+mn-ea"/>
                <a:cs typeface="+mn-cs"/>
              </a:rPr>
              <a:t>"The best contribution I can make to my fellow workers is detailing our inventory counts so the extent to which I’m not interrupted is the extent to which I can be careful and meticulous about my work. Of course, no one seems to realize that."</a:t>
            </a:r>
          </a:p>
          <a:p>
            <a:r>
              <a:rPr lang="en-US" sz="1200" b="0" i="0" kern="1200" dirty="0">
                <a:solidFill>
                  <a:schemeClr val="tx1"/>
                </a:solidFill>
                <a:effectLst/>
                <a:latin typeface="+mn-lt"/>
                <a:ea typeface="+mn-ea"/>
                <a:cs typeface="+mn-cs"/>
              </a:rPr>
              <a:t>"I live and die by my reports. That’s where I use e-mail – to distribute reports to everyone."</a:t>
            </a:r>
          </a:p>
          <a:p>
            <a:r>
              <a:rPr lang="en-US" sz="1200" b="0" i="0" kern="1200" dirty="0">
                <a:solidFill>
                  <a:schemeClr val="tx1"/>
                </a:solidFill>
                <a:effectLst/>
                <a:latin typeface="+mn-lt"/>
                <a:ea typeface="+mn-ea"/>
                <a:cs typeface="+mn-cs"/>
              </a:rPr>
              <a:t>"On a good day, all of the information I need is available when I need it in a format that I can use and that doesn’t necessarily mean computer systems but every department that I deal with."</a:t>
            </a:r>
          </a:p>
          <a:p>
            <a:r>
              <a:rPr lang="en-US" sz="1200" b="0" i="0" kern="1200" dirty="0">
                <a:solidFill>
                  <a:schemeClr val="tx1"/>
                </a:solidFill>
                <a:effectLst/>
                <a:latin typeface="+mn-lt"/>
                <a:ea typeface="+mn-ea"/>
                <a:cs typeface="+mn-cs"/>
              </a:rPr>
              <a:t>"A bad day is when the physical does not match the perpetual. That is a bad day."</a:t>
            </a:r>
          </a:p>
          <a:p>
            <a:r>
              <a:rPr lang="en-US" sz="1200" b="0" i="0" kern="1200" dirty="0">
                <a:solidFill>
                  <a:schemeClr val="tx1"/>
                </a:solidFill>
                <a:effectLst/>
                <a:latin typeface="+mn-lt"/>
                <a:ea typeface="+mn-ea"/>
                <a:cs typeface="+mn-cs"/>
              </a:rPr>
              <a:t>"We want to spend time servicing our customers not counting items."</a:t>
            </a:r>
          </a:p>
          <a:p>
            <a:r>
              <a:rPr lang="en-US" sz="1200" b="0" i="0" kern="1200" dirty="0">
                <a:solidFill>
                  <a:schemeClr val="tx1"/>
                </a:solidFill>
                <a:effectLst/>
                <a:latin typeface="+mn-lt"/>
                <a:ea typeface="+mn-ea"/>
                <a:cs typeface="+mn-cs"/>
              </a:rPr>
              <a:t>"At any given time theoretically, we should be able to look at a serial number and know exactly where in our system that piece of equipment is."</a:t>
            </a:r>
          </a:p>
          <a:p>
            <a:r>
              <a:rPr lang="en-US" sz="1200" b="0" i="0" kern="1200" dirty="0">
                <a:solidFill>
                  <a:schemeClr val="tx1"/>
                </a:solidFill>
                <a:effectLst/>
                <a:latin typeface="+mn-lt"/>
                <a:ea typeface="+mn-ea"/>
                <a:cs typeface="+mn-cs"/>
              </a:rPr>
              <a:t>"There are so many mistakes that happen because everything is manually typed in. You don’t usually find them until they are already on the shelf and then shipping goes to try to ship it and then they get an error message on this particular piece of equipment because the barcode number doesn’t match."</a:t>
            </a:r>
          </a:p>
          <a:p>
            <a:r>
              <a:rPr lang="en-US" sz="1200" b="0" i="0" kern="1200" dirty="0">
                <a:solidFill>
                  <a:schemeClr val="tx1"/>
                </a:solidFill>
                <a:effectLst/>
                <a:latin typeface="+mn-lt"/>
                <a:ea typeface="+mn-ea"/>
                <a:cs typeface="+mn-cs"/>
              </a:rPr>
              <a:t>"I wouldn't bet my life on it [the data in the system]."</a:t>
            </a:r>
          </a:p>
          <a:p>
            <a:r>
              <a:rPr lang="en-US" sz="1200" b="0" i="0" kern="1200" dirty="0">
                <a:solidFill>
                  <a:schemeClr val="tx1"/>
                </a:solidFill>
                <a:effectLst/>
                <a:latin typeface="+mn-lt"/>
                <a:ea typeface="+mn-ea"/>
                <a:cs typeface="+mn-cs"/>
              </a:rPr>
              <a:t>"It doesn’t matter how large the order is in relation to what we forecast. We’ll still take it. Generally that creates quite a few problems as far as stock outs, having to pull parts sooner than what we anticipated."</a:t>
            </a:r>
          </a:p>
          <a:p>
            <a:r>
              <a:rPr lang="en-US" sz="1200" b="0" i="0" kern="1200" dirty="0">
                <a:solidFill>
                  <a:schemeClr val="tx1"/>
                </a:solidFill>
                <a:effectLst/>
                <a:latin typeface="+mn-lt"/>
                <a:ea typeface="+mn-ea"/>
                <a:cs typeface="+mn-cs"/>
              </a:rPr>
              <a:t>"On a rush job it’s to heck with the [system] dates, we’re going to ship it by this date so we need you to do this today.</a:t>
            </a:r>
          </a:p>
          <a:p>
            <a:r>
              <a:rPr lang="en-US" sz="1200" b="0" i="0" kern="1200" dirty="0">
                <a:solidFill>
                  <a:schemeClr val="tx1"/>
                </a:solidFill>
                <a:effectLst/>
                <a:latin typeface="+mn-lt"/>
                <a:ea typeface="+mn-ea"/>
                <a:cs typeface="+mn-cs"/>
              </a:rPr>
              <a:t>"I think there could be a list of things that you might go through to verify [why inventory doesn't match]. You can say, “Do your purchases match? On the general ledger do the purchased by commodity match the general ledger?” There are certain things that you can check off to lead you in the right direction to find the problem."</a:t>
            </a:r>
          </a:p>
          <a:p>
            <a:r>
              <a:rPr lang="en-US" sz="1200" b="0" i="0" kern="1200" dirty="0">
                <a:solidFill>
                  <a:schemeClr val="tx1"/>
                </a:solidFill>
                <a:effectLst/>
                <a:latin typeface="+mn-lt"/>
                <a:ea typeface="+mn-ea"/>
                <a:cs typeface="+mn-cs"/>
              </a:rPr>
              <a:t>"I do not take vacation the last week or the first week of the month."</a:t>
            </a:r>
          </a:p>
          <a:p>
            <a:r>
              <a:rPr lang="en-US" sz="1200" b="0" i="0" kern="1200" dirty="0">
                <a:solidFill>
                  <a:schemeClr val="tx1"/>
                </a:solidFill>
                <a:effectLst/>
                <a:latin typeface="+mn-lt"/>
                <a:ea typeface="+mn-ea"/>
                <a:cs typeface="+mn-cs"/>
              </a:rPr>
              <a:t>"It is ok that Axapta tells me that I cannot do something to an Item because I haven't reserved it. But then It should also offer to reserve it for me. If it knows what is wrong, then why doesn't it fix it!?"</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 UK</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There are different bar code standards</a:t>
            </a:r>
          </a:p>
          <a:p>
            <a:r>
              <a:rPr lang="en-US" sz="1200" b="0" i="0" kern="1200" dirty="0">
                <a:solidFill>
                  <a:schemeClr val="tx1"/>
                </a:solidFill>
                <a:effectLst/>
                <a:latin typeface="+mn-lt"/>
                <a:ea typeface="+mn-ea"/>
                <a:cs typeface="+mn-cs"/>
              </a:rPr>
              <a:t>Receiving and shipping docs that might be in different languages depending on where the supplier or customer comes from</a:t>
            </a:r>
          </a:p>
          <a:p>
            <a:r>
              <a:rPr lang="en-US" sz="1200" b="0" i="0" kern="1200" dirty="0">
                <a:solidFill>
                  <a:schemeClr val="tx1"/>
                </a:solidFill>
                <a:effectLst/>
                <a:latin typeface="+mn-lt"/>
                <a:ea typeface="+mn-ea"/>
                <a:cs typeface="+mn-cs"/>
              </a:rPr>
              <a:t>She may not speak the same language as some of her employees</a:t>
            </a:r>
          </a:p>
        </p:txBody>
      </p:sp>
      <p:sp>
        <p:nvSpPr>
          <p:cNvPr id="4" name="Slide Number Placeholder 3"/>
          <p:cNvSpPr>
            <a:spLocks noGrp="1"/>
          </p:cNvSpPr>
          <p:nvPr>
            <p:ph type="sldNum" sz="quarter" idx="5"/>
          </p:nvPr>
        </p:nvSpPr>
        <p:spPr/>
        <p:txBody>
          <a:bodyPr/>
          <a:lstStyle/>
          <a:p>
            <a:fld id="{90C91C77-BD77-46DD-975C-A10BFBCE05E6}" type="slidenum">
              <a:rPr lang="en-US" smtClean="0"/>
              <a:t>27</a:t>
            </a:fld>
            <a:endParaRPr lang="en-US"/>
          </a:p>
        </p:txBody>
      </p:sp>
    </p:spTree>
    <p:extLst>
      <p:ext uri="{BB962C8B-B14F-4D97-AF65-F5344CB8AC3E}">
        <p14:creationId xmlns:p14="http://schemas.microsoft.com/office/powerpoint/2010/main" val="1031685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Inga - Purchasing Manager</a:t>
            </a:r>
          </a:p>
          <a:p>
            <a:r>
              <a:rPr lang="en-US" sz="1200" b="0" i="1" kern="1200" dirty="0">
                <a:solidFill>
                  <a:schemeClr val="tx1"/>
                </a:solidFill>
                <a:effectLst/>
                <a:latin typeface="+mn-lt"/>
                <a:ea typeface="+mn-ea"/>
                <a:cs typeface="+mn-cs"/>
              </a:rPr>
              <a:t>"Using this supplier would be a strategically better decision."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Inga sources the right quality product from the right supplier at the right price. She understands supplier performance and the supply chain-related departments. She delegates day-to-day purchasing activities to Alicia.</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52 years old</a:t>
            </a:r>
          </a:p>
          <a:p>
            <a:r>
              <a:rPr lang="en-US" sz="1200" b="0" i="0" kern="1200" dirty="0">
                <a:solidFill>
                  <a:schemeClr val="tx1"/>
                </a:solidFill>
                <a:effectLst/>
                <a:latin typeface="+mn-lt"/>
                <a:ea typeface="+mn-ea"/>
                <a:cs typeface="+mn-cs"/>
              </a:rPr>
              <a:t>25 years of purchasing experience at different companies</a:t>
            </a:r>
          </a:p>
          <a:p>
            <a:r>
              <a:rPr lang="en-US" sz="1200" b="0" i="0" kern="1200" dirty="0">
                <a:solidFill>
                  <a:schemeClr val="tx1"/>
                </a:solidFill>
                <a:effectLst/>
                <a:latin typeface="+mn-lt"/>
                <a:ea typeface="+mn-ea"/>
                <a:cs typeface="+mn-cs"/>
              </a:rPr>
              <a:t>Two full-grown children</a:t>
            </a:r>
          </a:p>
          <a:p>
            <a:r>
              <a:rPr lang="en-US" sz="1200" b="0" i="0" kern="1200" dirty="0">
                <a:solidFill>
                  <a:schemeClr val="tx1"/>
                </a:solidFill>
                <a:effectLst/>
                <a:latin typeface="+mn-lt"/>
                <a:ea typeface="+mn-ea"/>
                <a:cs typeface="+mn-cs"/>
              </a:rPr>
              <a:t>College degree and maybe some industry certification</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When buying a new ERP system, the company will need my input on the purchasing and inventory module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8:00amCatch up on paper work</a:t>
            </a:r>
          </a:p>
          <a:p>
            <a:r>
              <a:rPr lang="en-US" sz="1200" b="0" i="0" kern="1200" dirty="0">
                <a:solidFill>
                  <a:schemeClr val="tx1"/>
                </a:solidFill>
                <a:effectLst/>
                <a:latin typeface="+mn-lt"/>
                <a:ea typeface="+mn-ea"/>
                <a:cs typeface="+mn-cs"/>
              </a:rPr>
              <a:t>8:00amReview all the hot issues and exceptions</a:t>
            </a:r>
          </a:p>
          <a:p>
            <a:r>
              <a:rPr lang="en-US" sz="1200" b="0" i="0" kern="1200" dirty="0">
                <a:solidFill>
                  <a:schemeClr val="tx1"/>
                </a:solidFill>
                <a:effectLst/>
                <a:latin typeface="+mn-lt"/>
                <a:ea typeface="+mn-ea"/>
                <a:cs typeface="+mn-cs"/>
              </a:rPr>
              <a:t>9:00amCheck emails and respond to urgent ones</a:t>
            </a:r>
          </a:p>
          <a:p>
            <a:r>
              <a:rPr lang="en-US" sz="1200" b="0" i="0" kern="1200" dirty="0">
                <a:solidFill>
                  <a:schemeClr val="tx1"/>
                </a:solidFill>
                <a:effectLst/>
                <a:latin typeface="+mn-lt"/>
                <a:ea typeface="+mn-ea"/>
                <a:cs typeface="+mn-cs"/>
              </a:rPr>
              <a:t>10:00amMeet with purchasing agents to get an overview on our supplier's delivery performance</a:t>
            </a:r>
          </a:p>
          <a:p>
            <a:r>
              <a:rPr lang="en-US" sz="1200" b="0" i="0" kern="1200" dirty="0">
                <a:solidFill>
                  <a:schemeClr val="tx1"/>
                </a:solidFill>
                <a:effectLst/>
                <a:latin typeface="+mn-lt"/>
                <a:ea typeface="+mn-ea"/>
                <a:cs typeface="+mn-cs"/>
              </a:rPr>
              <a:t>11:00amResearch potential suppliers</a:t>
            </a:r>
          </a:p>
          <a:p>
            <a:r>
              <a:rPr lang="en-US" sz="1200" b="0" i="0" kern="1200" dirty="0">
                <a:solidFill>
                  <a:schemeClr val="tx1"/>
                </a:solidFill>
                <a:effectLst/>
                <a:latin typeface="+mn-lt"/>
                <a:ea typeface="+mn-ea"/>
                <a:cs typeface="+mn-cs"/>
              </a:rPr>
              <a:t>11:30amCall up potential supplier</a:t>
            </a:r>
          </a:p>
          <a:p>
            <a:r>
              <a:rPr lang="en-US" sz="1200" b="0" i="0" kern="1200" dirty="0">
                <a:solidFill>
                  <a:schemeClr val="tx1"/>
                </a:solidFill>
                <a:effectLst/>
                <a:latin typeface="+mn-lt"/>
                <a:ea typeface="+mn-ea"/>
                <a:cs typeface="+mn-cs"/>
              </a:rPr>
              <a:t>12:30pm30-60 minute lunch</a:t>
            </a:r>
          </a:p>
          <a:p>
            <a:r>
              <a:rPr lang="en-US" sz="1200" b="0" i="0" kern="1200" dirty="0">
                <a:solidFill>
                  <a:schemeClr val="tx1"/>
                </a:solidFill>
                <a:effectLst/>
                <a:latin typeface="+mn-lt"/>
                <a:ea typeface="+mn-ea"/>
                <a:cs typeface="+mn-cs"/>
              </a:rPr>
              <a:t>1:30pmTalk to Production about some components that they needs</a:t>
            </a:r>
          </a:p>
          <a:p>
            <a:r>
              <a:rPr lang="en-US" sz="1200" b="0" i="0" kern="1200" dirty="0">
                <a:solidFill>
                  <a:schemeClr val="tx1"/>
                </a:solidFill>
                <a:effectLst/>
                <a:latin typeface="+mn-lt"/>
                <a:ea typeface="+mn-ea"/>
                <a:cs typeface="+mn-cs"/>
              </a:rPr>
              <a:t>2:00pmTalk to sales about a sales order that they promised their customer</a:t>
            </a:r>
          </a:p>
          <a:p>
            <a:r>
              <a:rPr lang="en-US" sz="1200" b="0" i="0" kern="1200" dirty="0">
                <a:solidFill>
                  <a:schemeClr val="tx1"/>
                </a:solidFill>
                <a:effectLst/>
                <a:latin typeface="+mn-lt"/>
                <a:ea typeface="+mn-ea"/>
                <a:cs typeface="+mn-cs"/>
              </a:rPr>
              <a:t>2:30pmEnter some POs for some items that I'm responsible for</a:t>
            </a:r>
          </a:p>
          <a:p>
            <a:r>
              <a:rPr lang="en-US" sz="1200" b="0" i="0" kern="1200" dirty="0">
                <a:solidFill>
                  <a:schemeClr val="tx1"/>
                </a:solidFill>
                <a:effectLst/>
                <a:latin typeface="+mn-lt"/>
                <a:ea typeface="+mn-ea"/>
                <a:cs typeface="+mn-cs"/>
              </a:rPr>
              <a:t>3:00pmTalk to Ricardo about quality issues from a specific supplier</a:t>
            </a:r>
          </a:p>
          <a:p>
            <a:r>
              <a:rPr lang="en-US" sz="1200" b="0" i="0" kern="1200" dirty="0">
                <a:solidFill>
                  <a:schemeClr val="tx1"/>
                </a:solidFill>
                <a:effectLst/>
                <a:latin typeface="+mn-lt"/>
                <a:ea typeface="+mn-ea"/>
                <a:cs typeface="+mn-cs"/>
              </a:rPr>
              <a:t>3:30pmTalk to Emil about a new part that we are planning to use and which supplier we should get it from</a:t>
            </a:r>
          </a:p>
          <a:p>
            <a:r>
              <a:rPr lang="en-US" sz="1200" b="0" i="0" kern="1200" dirty="0">
                <a:solidFill>
                  <a:schemeClr val="tx1"/>
                </a:solidFill>
                <a:effectLst/>
                <a:latin typeface="+mn-lt"/>
                <a:ea typeface="+mn-ea"/>
                <a:cs typeface="+mn-cs"/>
              </a:rPr>
              <a:t>4:15pmCall up supplier that's on the other side of the world</a:t>
            </a:r>
          </a:p>
          <a:p>
            <a:r>
              <a:rPr lang="en-US" sz="1200" b="0" i="0" kern="1200" dirty="0">
                <a:solidFill>
                  <a:schemeClr val="tx1"/>
                </a:solidFill>
                <a:effectLst/>
                <a:latin typeface="+mn-lt"/>
                <a:ea typeface="+mn-ea"/>
                <a:cs typeface="+mn-cs"/>
              </a:rPr>
              <a:t>4:45pmHave a chat with Charlie</a:t>
            </a:r>
          </a:p>
          <a:p>
            <a:r>
              <a:rPr lang="en-US" sz="1200" b="0" i="0" kern="1200" dirty="0">
                <a:solidFill>
                  <a:schemeClr val="tx1"/>
                </a:solidFill>
                <a:effectLst/>
                <a:latin typeface="+mn-lt"/>
                <a:ea typeface="+mn-ea"/>
                <a:cs typeface="+mn-cs"/>
              </a:rPr>
              <a:t>5:00pmNote what I need to do tomorrow</a:t>
            </a:r>
          </a:p>
          <a:p>
            <a:r>
              <a:rPr lang="en-US" sz="1200" b="0" i="0" kern="1200" dirty="0">
                <a:solidFill>
                  <a:schemeClr val="tx1"/>
                </a:solidFill>
                <a:effectLst/>
                <a:latin typeface="+mn-lt"/>
                <a:ea typeface="+mn-ea"/>
                <a:cs typeface="+mn-cs"/>
              </a:rPr>
              <a:t>5:00pmGo home and pick up where I left off tomorrow</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Relationships</a:t>
            </a:r>
          </a:p>
          <a:p>
            <a:r>
              <a:rPr lang="en-US" sz="1200" b="0" i="0" kern="1200" dirty="0">
                <a:solidFill>
                  <a:schemeClr val="tx1"/>
                </a:solidFill>
                <a:effectLst/>
                <a:latin typeface="+mn-lt"/>
                <a:ea typeface="+mn-ea"/>
                <a:cs typeface="+mn-cs"/>
              </a:rPr>
              <a:t>I ask the purchasing agents to brief me a couple of times a week on supplier performance</a:t>
            </a:r>
          </a:p>
          <a:p>
            <a:r>
              <a:rPr lang="en-US" sz="1200" b="0" i="0" kern="1200" dirty="0">
                <a:solidFill>
                  <a:schemeClr val="tx1"/>
                </a:solidFill>
                <a:effectLst/>
                <a:latin typeface="+mn-lt"/>
                <a:ea typeface="+mn-ea"/>
                <a:cs typeface="+mn-cs"/>
              </a:rPr>
              <a:t>I use email, telephone and face to face to communicate with our strategic suppliers</a:t>
            </a:r>
          </a:p>
          <a:p>
            <a:r>
              <a:rPr lang="en-US" sz="1200" b="0" i="0" kern="1200" dirty="0">
                <a:solidFill>
                  <a:schemeClr val="tx1"/>
                </a:solidFill>
                <a:effectLst/>
                <a:latin typeface="+mn-lt"/>
                <a:ea typeface="+mn-ea"/>
                <a:cs typeface="+mn-cs"/>
              </a:rPr>
              <a:t>I work closely with product design to determine which suppliers we should use when developing a new product in order to optimize the cost of goods sold</a:t>
            </a:r>
          </a:p>
          <a:p>
            <a:r>
              <a:rPr lang="en-US" sz="1200" b="0" i="0" kern="1200" dirty="0">
                <a:solidFill>
                  <a:schemeClr val="tx1"/>
                </a:solidFill>
                <a:effectLst/>
                <a:latin typeface="+mn-lt"/>
                <a:ea typeface="+mn-ea"/>
                <a:cs typeface="+mn-cs"/>
              </a:rPr>
              <a:t>I tell product design that an item can’t be made because a particular component will be too expensive (or scarce)</a:t>
            </a:r>
          </a:p>
          <a:p>
            <a:r>
              <a:rPr lang="en-US" sz="1200" b="0" i="0" kern="1200" dirty="0">
                <a:solidFill>
                  <a:schemeClr val="tx1"/>
                </a:solidFill>
                <a:effectLst/>
                <a:latin typeface="+mn-lt"/>
                <a:ea typeface="+mn-ea"/>
                <a:cs typeface="+mn-cs"/>
              </a:rPr>
              <a:t>I work closely with production to harmonize the parts needed for production</a:t>
            </a:r>
          </a:p>
          <a:p>
            <a:r>
              <a:rPr lang="en-US" sz="1200" b="0" i="0" kern="1200" dirty="0">
                <a:solidFill>
                  <a:schemeClr val="tx1"/>
                </a:solidFill>
                <a:effectLst/>
                <a:latin typeface="+mn-lt"/>
                <a:ea typeface="+mn-ea"/>
                <a:cs typeface="+mn-cs"/>
              </a:rPr>
              <a:t>I work closely with sales and planning to be sure it is possible to supply short-term and long-term demand</a:t>
            </a:r>
          </a:p>
          <a:p>
            <a:r>
              <a:rPr lang="en-US" sz="1200" b="0" i="0" kern="1200" dirty="0">
                <a:solidFill>
                  <a:schemeClr val="tx1"/>
                </a:solidFill>
                <a:effectLst/>
                <a:latin typeface="+mn-lt"/>
                <a:ea typeface="+mn-ea"/>
                <a:cs typeface="+mn-cs"/>
              </a:rPr>
              <a:t>I report to Operations</a:t>
            </a:r>
          </a:p>
          <a:p>
            <a:r>
              <a:rPr lang="en-US" sz="1200" b="0" i="0" kern="1200" dirty="0">
                <a:solidFill>
                  <a:schemeClr val="tx1"/>
                </a:solidFill>
                <a:effectLst/>
                <a:latin typeface="+mn-lt"/>
                <a:ea typeface="+mn-ea"/>
                <a:cs typeface="+mn-cs"/>
              </a:rPr>
              <a:t>I interact with the salespeople to find out what they need and give them updated pricing and pricing for their jobs</a:t>
            </a:r>
          </a:p>
          <a:p>
            <a:r>
              <a:rPr lang="en-US" sz="1200" b="0" i="0" kern="1200" dirty="0">
                <a:solidFill>
                  <a:schemeClr val="tx1"/>
                </a:solidFill>
                <a:effectLst/>
                <a:latin typeface="+mn-lt"/>
                <a:ea typeface="+mn-ea"/>
                <a:cs typeface="+mn-cs"/>
              </a:rPr>
              <a:t>I work with Finance with purchases that require a large $ amount</a:t>
            </a:r>
          </a:p>
          <a:p>
            <a:r>
              <a:rPr lang="en-US" sz="1200" b="0" i="0" kern="1200" dirty="0">
                <a:solidFill>
                  <a:schemeClr val="tx1"/>
                </a:solidFill>
                <a:effectLst/>
                <a:latin typeface="+mn-lt"/>
                <a:ea typeface="+mn-ea"/>
                <a:cs typeface="+mn-cs"/>
              </a:rPr>
              <a:t>I negotiate and follow up on our strategic suppliers and subcontractors</a:t>
            </a:r>
          </a:p>
          <a:p>
            <a:r>
              <a:rPr lang="en-US" sz="1200" b="0" i="0" kern="1200" dirty="0">
                <a:solidFill>
                  <a:schemeClr val="tx1"/>
                </a:solidFill>
                <a:effectLst/>
                <a:latin typeface="+mn-lt"/>
                <a:ea typeface="+mn-ea"/>
                <a:cs typeface="+mn-cs"/>
              </a:rPr>
              <a:t>I meet with sales, engineering and production if I find that there isn't something quite right with the current price in standard costs</a:t>
            </a:r>
          </a:p>
          <a:p>
            <a:r>
              <a:rPr lang="en-US" sz="1200" b="0" i="0" kern="1200" dirty="0">
                <a:solidFill>
                  <a:schemeClr val="tx1"/>
                </a:solidFill>
                <a:effectLst/>
                <a:latin typeface="+mn-lt"/>
                <a:ea typeface="+mn-ea"/>
                <a:cs typeface="+mn-cs"/>
              </a:rPr>
              <a:t>I communicate item phase outs to product design, the warehouse, production, and materials</a:t>
            </a:r>
          </a:p>
          <a:p>
            <a:r>
              <a:rPr lang="en-US" sz="1200" b="0" i="0" kern="1200" dirty="0">
                <a:solidFill>
                  <a:schemeClr val="tx1"/>
                </a:solidFill>
                <a:effectLst/>
                <a:latin typeface="+mn-lt"/>
                <a:ea typeface="+mn-ea"/>
                <a:cs typeface="+mn-cs"/>
              </a:rPr>
              <a:t>I meet with QC to get a status on the quality of our receipts from a supplier that we've had problems with.</a:t>
            </a:r>
          </a:p>
          <a:p>
            <a:r>
              <a:rPr lang="en-US" sz="1200" b="0" i="0" kern="1200" dirty="0">
                <a:solidFill>
                  <a:schemeClr val="tx1"/>
                </a:solidFill>
                <a:effectLst/>
                <a:latin typeface="+mn-lt"/>
                <a:ea typeface="+mn-ea"/>
                <a:cs typeface="+mn-cs"/>
              </a:rPr>
              <a:t>I inform the warehouse if there are changes to a planned receipt</a:t>
            </a:r>
          </a:p>
          <a:p>
            <a:r>
              <a:rPr lang="en-US" sz="1200" b="0" i="0" kern="1200" dirty="0">
                <a:solidFill>
                  <a:schemeClr val="tx1"/>
                </a:solidFill>
                <a:effectLst/>
                <a:latin typeface="+mn-lt"/>
                <a:ea typeface="+mn-ea"/>
                <a:cs typeface="+mn-cs"/>
              </a:rPr>
              <a:t>Communication and style</a:t>
            </a:r>
          </a:p>
          <a:p>
            <a:r>
              <a:rPr lang="en-US" sz="1200" b="0" i="0" kern="1200" dirty="0">
                <a:solidFill>
                  <a:schemeClr val="tx1"/>
                </a:solidFill>
                <a:effectLst/>
                <a:latin typeface="+mn-lt"/>
                <a:ea typeface="+mn-ea"/>
                <a:cs typeface="+mn-cs"/>
              </a:rPr>
              <a:t>I don't take 'no' for an answer</a:t>
            </a:r>
          </a:p>
          <a:p>
            <a:r>
              <a:rPr lang="en-US" sz="1200" b="0" i="0" kern="1200" dirty="0">
                <a:solidFill>
                  <a:schemeClr val="tx1"/>
                </a:solidFill>
                <a:effectLst/>
                <a:latin typeface="+mn-lt"/>
                <a:ea typeface="+mn-ea"/>
                <a:cs typeface="+mn-cs"/>
              </a:rPr>
              <a:t>It's important for me to build up long-term relationships with the suppliers</a:t>
            </a:r>
          </a:p>
          <a:p>
            <a:r>
              <a:rPr lang="en-US" sz="1200" b="0" i="0" kern="1200" dirty="0">
                <a:solidFill>
                  <a:schemeClr val="tx1"/>
                </a:solidFill>
                <a:effectLst/>
                <a:latin typeface="+mn-lt"/>
                <a:ea typeface="+mn-ea"/>
                <a:cs typeface="+mn-cs"/>
              </a:rPr>
              <a:t>Span of control</a:t>
            </a:r>
          </a:p>
          <a:p>
            <a:r>
              <a:rPr lang="en-US" sz="1200" b="0" i="0" kern="1200" dirty="0">
                <a:solidFill>
                  <a:schemeClr val="tx1"/>
                </a:solidFill>
                <a:effectLst/>
                <a:latin typeface="+mn-lt"/>
                <a:ea typeface="+mn-ea"/>
                <a:cs typeface="+mn-cs"/>
              </a:rPr>
              <a:t>When buying a new ERP system, the company will need my input on the purchasing module</a:t>
            </a:r>
          </a:p>
          <a:p>
            <a:r>
              <a:rPr lang="en-US" sz="1200" b="0" i="0" kern="1200" dirty="0">
                <a:solidFill>
                  <a:schemeClr val="tx1"/>
                </a:solidFill>
                <a:effectLst/>
                <a:latin typeface="+mn-lt"/>
                <a:ea typeface="+mn-ea"/>
                <a:cs typeface="+mn-cs"/>
              </a:rPr>
              <a:t>I delegate most of the day-to-day purchasing to Alicia and the other purchasing agents</a:t>
            </a:r>
          </a:p>
          <a:p>
            <a:r>
              <a:rPr lang="en-US" sz="1200" b="0" i="0" kern="1200" dirty="0">
                <a:solidFill>
                  <a:schemeClr val="tx1"/>
                </a:solidFill>
                <a:effectLst/>
                <a:latin typeface="+mn-lt"/>
                <a:ea typeface="+mn-ea"/>
                <a:cs typeface="+mn-cs"/>
              </a:rPr>
              <a:t>When the purchasers have a problem with a supplier, they escalate it to me.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I get a lot of emails from my suppliers and from my colleagues</a:t>
            </a:r>
          </a:p>
          <a:p>
            <a:r>
              <a:rPr lang="en-US" sz="1200" b="0" i="0" kern="1200" dirty="0">
                <a:solidFill>
                  <a:schemeClr val="tx1"/>
                </a:solidFill>
                <a:effectLst/>
                <a:latin typeface="+mn-lt"/>
                <a:ea typeface="+mn-ea"/>
                <a:cs typeface="+mn-cs"/>
              </a:rPr>
              <a:t>I use Excel to evaluate my vendors' performance</a:t>
            </a:r>
          </a:p>
          <a:p>
            <a:r>
              <a:rPr lang="en-US" sz="1200" b="0" i="0" kern="1200" dirty="0">
                <a:solidFill>
                  <a:schemeClr val="tx1"/>
                </a:solidFill>
                <a:effectLst/>
                <a:latin typeface="+mn-lt"/>
                <a:ea typeface="+mn-ea"/>
                <a:cs typeface="+mn-cs"/>
              </a:rPr>
              <a:t>I'm familiar with the purchasing and inventory modules in our ERP application, but not really with the other modules</a:t>
            </a:r>
          </a:p>
          <a:p>
            <a:r>
              <a:rPr lang="en-US" sz="1200" b="0" i="0" kern="1200" dirty="0">
                <a:solidFill>
                  <a:schemeClr val="tx1"/>
                </a:solidFill>
                <a:effectLst/>
                <a:latin typeface="+mn-lt"/>
                <a:ea typeface="+mn-ea"/>
                <a:cs typeface="+mn-cs"/>
              </a:rPr>
              <a:t>We use an Access database to help us decide what to buy</a:t>
            </a:r>
          </a:p>
          <a:p>
            <a:r>
              <a:rPr lang="en-US" sz="1200" b="0" i="0" kern="1200" dirty="0">
                <a:solidFill>
                  <a:schemeClr val="tx1"/>
                </a:solidFill>
                <a:effectLst/>
                <a:latin typeface="+mn-lt"/>
                <a:ea typeface="+mn-ea"/>
                <a:cs typeface="+mn-cs"/>
              </a:rPr>
              <a:t>I act as the purchasing rep when we plan to buy a new ERP system</a:t>
            </a:r>
          </a:p>
          <a:p>
            <a:r>
              <a:rPr lang="en-US" sz="1200" b="0" i="0" kern="1200" dirty="0">
                <a:solidFill>
                  <a:schemeClr val="tx1"/>
                </a:solidFill>
                <a:effectLst/>
                <a:latin typeface="+mn-lt"/>
                <a:ea typeface="+mn-ea"/>
                <a:cs typeface="+mn-cs"/>
              </a:rPr>
              <a:t>I do have some understanding about MRP (material requirements planning)</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Contracts</a:t>
            </a:r>
          </a:p>
          <a:p>
            <a:r>
              <a:rPr lang="en-US" sz="1200" b="0" i="0" kern="1200" dirty="0">
                <a:solidFill>
                  <a:schemeClr val="tx1"/>
                </a:solidFill>
                <a:effectLst/>
                <a:latin typeface="+mn-lt"/>
                <a:ea typeface="+mn-ea"/>
                <a:cs typeface="+mn-cs"/>
              </a:rPr>
              <a:t>Supplier catalogs</a:t>
            </a:r>
          </a:p>
          <a:p>
            <a:r>
              <a:rPr lang="en-US" sz="1200" b="0" i="0" kern="1200" dirty="0">
                <a:solidFill>
                  <a:schemeClr val="tx1"/>
                </a:solidFill>
                <a:effectLst/>
                <a:latin typeface="+mn-lt"/>
                <a:ea typeface="+mn-ea"/>
                <a:cs typeface="+mn-cs"/>
              </a:rPr>
              <a:t>In/out tray</a:t>
            </a:r>
          </a:p>
          <a:p>
            <a:r>
              <a:rPr lang="en-US" sz="1200" b="0" i="0" kern="1200" dirty="0">
                <a:solidFill>
                  <a:schemeClr val="tx1"/>
                </a:solidFill>
                <a:effectLst/>
                <a:latin typeface="+mn-lt"/>
                <a:ea typeface="+mn-ea"/>
                <a:cs typeface="+mn-cs"/>
              </a:rPr>
              <a:t>Telephone</a:t>
            </a:r>
          </a:p>
          <a:p>
            <a:r>
              <a:rPr lang="en-US" sz="1200" b="0" i="0" kern="1200" dirty="0">
                <a:solidFill>
                  <a:schemeClr val="tx1"/>
                </a:solidFill>
                <a:effectLst/>
                <a:latin typeface="+mn-lt"/>
                <a:ea typeface="+mn-ea"/>
                <a:cs typeface="+mn-cs"/>
              </a:rPr>
              <a:t>KPI posters of vendor performance</a:t>
            </a:r>
          </a:p>
          <a:p>
            <a:r>
              <a:rPr lang="en-US" sz="1200" b="0" i="0" kern="1200" dirty="0">
                <a:solidFill>
                  <a:schemeClr val="tx1"/>
                </a:solidFill>
                <a:effectLst/>
                <a:latin typeface="+mn-lt"/>
                <a:ea typeface="+mn-ea"/>
                <a:cs typeface="+mn-cs"/>
              </a:rPr>
              <a:t>Purchasing module in ERP solution</a:t>
            </a:r>
          </a:p>
          <a:p>
            <a:r>
              <a:rPr lang="en-US" sz="1200" b="0" i="0" kern="1200" dirty="0">
                <a:solidFill>
                  <a:schemeClr val="tx1"/>
                </a:solidFill>
                <a:effectLst/>
                <a:latin typeface="+mn-lt"/>
                <a:ea typeface="+mn-ea"/>
                <a:cs typeface="+mn-cs"/>
              </a:rPr>
              <a:t>Excel</a:t>
            </a:r>
          </a:p>
          <a:p>
            <a:r>
              <a:rPr lang="en-US" sz="1200" b="0" i="0" kern="1200" dirty="0">
                <a:solidFill>
                  <a:schemeClr val="tx1"/>
                </a:solidFill>
                <a:effectLst/>
                <a:latin typeface="+mn-lt"/>
                <a:ea typeface="+mn-ea"/>
                <a:cs typeface="+mn-cs"/>
              </a:rPr>
              <a:t>Test database to experiment with new items</a:t>
            </a:r>
          </a:p>
          <a:p>
            <a:r>
              <a:rPr lang="en-US" sz="1200" b="0" i="0" kern="1200" dirty="0">
                <a:solidFill>
                  <a:schemeClr val="tx1"/>
                </a:solidFill>
                <a:effectLst/>
                <a:latin typeface="+mn-lt"/>
                <a:ea typeface="+mn-ea"/>
                <a:cs typeface="+mn-cs"/>
              </a:rPr>
              <a:t>Web</a:t>
            </a:r>
          </a:p>
          <a:p>
            <a:r>
              <a:rPr lang="en-US" sz="1200" b="0" i="0" kern="1200" dirty="0">
                <a:solidFill>
                  <a:schemeClr val="tx1"/>
                </a:solidFill>
                <a:effectLst/>
                <a:latin typeface="+mn-lt"/>
                <a:ea typeface="+mn-ea"/>
                <a:cs typeface="+mn-cs"/>
              </a:rPr>
              <a:t>Kanban cards</a:t>
            </a:r>
          </a:p>
          <a:p>
            <a:r>
              <a:rPr lang="en-US" sz="1200" b="0" i="0" kern="1200" dirty="0">
                <a:solidFill>
                  <a:schemeClr val="tx1"/>
                </a:solidFill>
                <a:effectLst/>
                <a:latin typeface="+mn-lt"/>
                <a:ea typeface="+mn-ea"/>
                <a:cs typeface="+mn-cs"/>
              </a:rPr>
              <a:t>File cabinets</a:t>
            </a:r>
          </a:p>
          <a:p>
            <a:r>
              <a:rPr lang="en-US" sz="1200" b="0" i="0" kern="1200" dirty="0">
                <a:solidFill>
                  <a:schemeClr val="tx1"/>
                </a:solidFill>
                <a:effectLst/>
                <a:latin typeface="+mn-lt"/>
                <a:ea typeface="+mn-ea"/>
                <a:cs typeface="+mn-cs"/>
              </a:rPr>
              <a:t>Inventory turns reports</a:t>
            </a:r>
          </a:p>
          <a:p>
            <a:r>
              <a:rPr lang="en-US" sz="1200" b="0" i="0" kern="1200" dirty="0">
                <a:solidFill>
                  <a:schemeClr val="tx1"/>
                </a:solidFill>
                <a:effectLst/>
                <a:latin typeface="+mn-lt"/>
                <a:ea typeface="+mn-ea"/>
                <a:cs typeface="+mn-cs"/>
              </a:rPr>
              <a:t>Cost savings information reports</a:t>
            </a:r>
          </a:p>
          <a:p>
            <a:r>
              <a:rPr lang="en-US" sz="1200" b="0" i="0" kern="1200" dirty="0">
                <a:solidFill>
                  <a:schemeClr val="tx1"/>
                </a:solidFill>
                <a:effectLst/>
                <a:latin typeface="+mn-lt"/>
                <a:ea typeface="+mn-ea"/>
                <a:cs typeface="+mn-cs"/>
              </a:rPr>
              <a:t>BOMs</a:t>
            </a:r>
          </a:p>
          <a:p>
            <a:r>
              <a:rPr lang="en-US" sz="1200" b="0" i="0" kern="1200" dirty="0">
                <a:solidFill>
                  <a:schemeClr val="tx1"/>
                </a:solidFill>
                <a:effectLst/>
                <a:latin typeface="+mn-lt"/>
                <a:ea typeface="+mn-ea"/>
                <a:cs typeface="+mn-cs"/>
              </a:rPr>
              <a:t>Work styles</a:t>
            </a:r>
          </a:p>
          <a:p>
            <a:r>
              <a:rPr lang="en-US" sz="1200" b="0" i="0" kern="1200" dirty="0">
                <a:solidFill>
                  <a:schemeClr val="tx1"/>
                </a:solidFill>
                <a:effectLst/>
                <a:latin typeface="+mn-lt"/>
                <a:ea typeface="+mn-ea"/>
                <a:cs typeface="+mn-cs"/>
              </a:rPr>
              <a:t>I meet with lots of people throughout the day</a:t>
            </a:r>
          </a:p>
          <a:p>
            <a:r>
              <a:rPr lang="en-US" sz="1200" b="0" i="0" kern="1200" dirty="0">
                <a:solidFill>
                  <a:schemeClr val="tx1"/>
                </a:solidFill>
                <a:effectLst/>
                <a:latin typeface="+mn-lt"/>
                <a:ea typeface="+mn-ea"/>
                <a:cs typeface="+mn-cs"/>
              </a:rPr>
              <a:t>I prefer information on paper</a:t>
            </a:r>
          </a:p>
          <a:p>
            <a:r>
              <a:rPr lang="en-US" sz="1200" b="0" i="0" kern="1200" dirty="0">
                <a:solidFill>
                  <a:schemeClr val="tx1"/>
                </a:solidFill>
                <a:effectLst/>
                <a:latin typeface="+mn-lt"/>
                <a:ea typeface="+mn-ea"/>
                <a:cs typeface="+mn-cs"/>
              </a:rPr>
              <a:t>I receive POs in many different formats: phone, fax, email and then enters it into the system</a:t>
            </a:r>
          </a:p>
          <a:p>
            <a:r>
              <a:rPr lang="en-US" sz="1200" b="0" i="0" kern="1200" dirty="0">
                <a:solidFill>
                  <a:schemeClr val="tx1"/>
                </a:solidFill>
                <a:effectLst/>
                <a:latin typeface="+mn-lt"/>
                <a:ea typeface="+mn-ea"/>
                <a:cs typeface="+mn-cs"/>
              </a:rPr>
              <a:t>I don't take no for an answer from a supplier</a:t>
            </a:r>
          </a:p>
          <a:p>
            <a:r>
              <a:rPr lang="en-US" sz="1200" b="0" i="0" kern="1200" dirty="0">
                <a:solidFill>
                  <a:schemeClr val="tx1"/>
                </a:solidFill>
                <a:effectLst/>
                <a:latin typeface="+mn-lt"/>
                <a:ea typeface="+mn-ea"/>
                <a:cs typeface="+mn-cs"/>
              </a:rPr>
              <a:t>I need to be calm on the outside even though I'm churning inside</a:t>
            </a:r>
          </a:p>
          <a:p>
            <a:r>
              <a:rPr lang="en-US" sz="1200" b="0" i="0" kern="1200" dirty="0">
                <a:solidFill>
                  <a:schemeClr val="tx1"/>
                </a:solidFill>
                <a:effectLst/>
                <a:latin typeface="+mn-lt"/>
                <a:ea typeface="+mn-ea"/>
                <a:cs typeface="+mn-cs"/>
              </a:rPr>
              <a:t>I use the mouse more than shortcut keys</a:t>
            </a:r>
          </a:p>
          <a:p>
            <a:r>
              <a:rPr lang="en-US" sz="1200" b="0" i="0" kern="1200" dirty="0">
                <a:solidFill>
                  <a:schemeClr val="tx1"/>
                </a:solidFill>
                <a:effectLst/>
                <a:latin typeface="+mn-lt"/>
                <a:ea typeface="+mn-ea"/>
                <a:cs typeface="+mn-cs"/>
              </a:rPr>
              <a:t>I work with maximized windows</a:t>
            </a:r>
          </a:p>
          <a:p>
            <a:r>
              <a:rPr lang="en-US" sz="1200" b="0" i="0" kern="1200" dirty="0">
                <a:solidFill>
                  <a:schemeClr val="tx1"/>
                </a:solidFill>
                <a:effectLst/>
                <a:latin typeface="+mn-lt"/>
                <a:ea typeface="+mn-ea"/>
                <a:cs typeface="+mn-cs"/>
              </a:rPr>
              <a:t>Learning strategies</a:t>
            </a:r>
          </a:p>
          <a:p>
            <a:r>
              <a:rPr lang="en-US" sz="1200" b="0" i="0" kern="1200" dirty="0">
                <a:solidFill>
                  <a:schemeClr val="tx1"/>
                </a:solidFill>
                <a:effectLst/>
                <a:latin typeface="+mn-lt"/>
                <a:ea typeface="+mn-ea"/>
                <a:cs typeface="+mn-cs"/>
              </a:rPr>
              <a:t>I don't have any real education for this job; I've just learned it through experience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I'm Inga and I'm the purchasing manager for this Swedish manufacturing company. I've been doing purchasing off and on for a number of companies for many years. I say 'off and on' because I've gone on maternity and parental leave a couple of times, so I didn't work so much while the kids were small.</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 the manager for 4 purchasing agents, but in a lot of ways our jobs overlap. I spend a fair bit of time focusing on strategic and long-term supplier relationships to make sure our company goals are met.- goals like reducing purchasing costs and getting the right product at the right time. But I also take care of the day-to-day operational purchasing as well. I often ask Alicia and the other purchasing agents to research and find new suppliers, but Emil and I still need to approve them.</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spend quite </a:t>
            </a:r>
            <a:r>
              <a:rPr lang="en-US" sz="1200" b="0" i="0" kern="1200" dirty="0" err="1">
                <a:solidFill>
                  <a:schemeClr val="tx1"/>
                </a:solidFill>
                <a:effectLst/>
                <a:latin typeface="+mn-lt"/>
                <a:ea typeface="+mn-ea"/>
                <a:cs typeface="+mn-cs"/>
              </a:rPr>
              <a:t>alot</a:t>
            </a:r>
            <a:r>
              <a:rPr lang="en-US" sz="1200" b="0" i="0" kern="1200" dirty="0">
                <a:solidFill>
                  <a:schemeClr val="tx1"/>
                </a:solidFill>
                <a:effectLst/>
                <a:latin typeface="+mn-lt"/>
                <a:ea typeface="+mn-ea"/>
                <a:cs typeface="+mn-cs"/>
              </a:rPr>
              <a:t> of time in the purchasing module, and it meets many of my daily operational needs, like entering purchasing orders. But there is one thing that really irritates me about the ERP system, and that's pulling supplier performance information out of it. This info is vital to me in monitoring our relationships and in renegotiating our contracts, but it's practically impossible to get at it.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Suppliers are so different, especially because we deal with suppliers from all over the world. They have different ways to negotiate and different terms and conditions of the agreements that we make with them. And these differences aren't something that you can learn overnight. That's why I've put together a checklist that I go through together with some of the other managers when we approve new suppliers and subcontractors.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Because of the global nature of our supplier relationships, I try to get in early enough to respond to any emails that have come from our Asian suppliers. These could be their responses to an RFI or RFQ that I sent them or something like that. But I also stay late enough to be able to communicate with our US or Latin American suppliers. It will probably make things a lot easier if we reduced the number of our suppliers at some point in time.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don't normally work in the evenings. Now that the kids have gone off to college, my husband and I spend </a:t>
            </a:r>
            <a:r>
              <a:rPr lang="en-US" sz="1200" b="0" i="0" kern="1200" dirty="0" err="1">
                <a:solidFill>
                  <a:schemeClr val="tx1"/>
                </a:solidFill>
                <a:effectLst/>
                <a:latin typeface="+mn-lt"/>
                <a:ea typeface="+mn-ea"/>
                <a:cs typeface="+mn-cs"/>
              </a:rPr>
              <a:t>alot</a:t>
            </a:r>
            <a:r>
              <a:rPr lang="en-US" sz="1200" b="0" i="0" kern="1200" dirty="0">
                <a:solidFill>
                  <a:schemeClr val="tx1"/>
                </a:solidFill>
                <a:effectLst/>
                <a:latin typeface="+mn-lt"/>
                <a:ea typeface="+mn-ea"/>
                <a:cs typeface="+mn-cs"/>
              </a:rPr>
              <a:t> of our time at the theater or going out to dinner.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I have a quiet office in the administration area</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Have the right product at the right time in the right quality at the right price</a:t>
            </a:r>
          </a:p>
          <a:p>
            <a:r>
              <a:rPr lang="en-US" sz="1200" b="0" i="0" kern="1200" dirty="0">
                <a:solidFill>
                  <a:schemeClr val="tx1"/>
                </a:solidFill>
                <a:effectLst/>
                <a:latin typeface="+mn-lt"/>
                <a:ea typeface="+mn-ea"/>
                <a:cs typeface="+mn-cs"/>
              </a:rPr>
              <a:t>Reduce costs for purchased items</a:t>
            </a:r>
          </a:p>
          <a:p>
            <a:r>
              <a:rPr lang="en-US" sz="1200" b="0" i="0" kern="1200" dirty="0">
                <a:solidFill>
                  <a:schemeClr val="tx1"/>
                </a:solidFill>
                <a:effectLst/>
                <a:latin typeface="+mn-lt"/>
                <a:ea typeface="+mn-ea"/>
                <a:cs typeface="+mn-cs"/>
              </a:rPr>
              <a:t>Ensure company goals of order fulfillment are achieved</a:t>
            </a:r>
          </a:p>
          <a:p>
            <a:r>
              <a:rPr lang="en-US" sz="1200" b="0" i="0" kern="1200" dirty="0">
                <a:solidFill>
                  <a:schemeClr val="tx1"/>
                </a:solidFill>
                <a:effectLst/>
                <a:latin typeface="+mn-lt"/>
                <a:ea typeface="+mn-ea"/>
                <a:cs typeface="+mn-cs"/>
              </a:rPr>
              <a:t>Secure suppliers that we can have a long-term relationship with</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Negotiator</a:t>
            </a:r>
          </a:p>
          <a:p>
            <a:r>
              <a:rPr lang="en-US" sz="1200" b="0" i="0" kern="1200" dirty="0">
                <a:solidFill>
                  <a:schemeClr val="tx1"/>
                </a:solidFill>
                <a:effectLst/>
                <a:latin typeface="+mn-lt"/>
                <a:ea typeface="+mn-ea"/>
                <a:cs typeface="+mn-cs"/>
              </a:rPr>
              <a:t>Purchaser</a:t>
            </a:r>
          </a:p>
          <a:p>
            <a:r>
              <a:rPr lang="en-US" sz="1200" b="0" i="0" kern="1200" dirty="0">
                <a:solidFill>
                  <a:schemeClr val="tx1"/>
                </a:solidFill>
                <a:effectLst/>
                <a:latin typeface="+mn-lt"/>
                <a:ea typeface="+mn-ea"/>
                <a:cs typeface="+mn-cs"/>
              </a:rPr>
              <a:t>Evaluator</a:t>
            </a:r>
          </a:p>
          <a:p>
            <a:r>
              <a:rPr lang="en-US" sz="1200" b="0" i="0" kern="1200" dirty="0">
                <a:solidFill>
                  <a:schemeClr val="tx1"/>
                </a:solidFill>
                <a:effectLst/>
                <a:latin typeface="+mn-lt"/>
                <a:ea typeface="+mn-ea"/>
                <a:cs typeface="+mn-cs"/>
              </a:rPr>
              <a:t>Compiler</a:t>
            </a:r>
          </a:p>
          <a:p>
            <a:r>
              <a:rPr lang="en-US" sz="1200" b="0" i="0" kern="1200" dirty="0">
                <a:solidFill>
                  <a:schemeClr val="tx1"/>
                </a:solidFill>
                <a:effectLst/>
                <a:latin typeface="+mn-lt"/>
                <a:ea typeface="+mn-ea"/>
                <a:cs typeface="+mn-cs"/>
              </a:rPr>
              <a:t>Manager</a:t>
            </a:r>
          </a:p>
          <a:p>
            <a:r>
              <a:rPr lang="en-US" sz="1200" b="0" i="0" kern="1200" dirty="0">
                <a:solidFill>
                  <a:schemeClr val="tx1"/>
                </a:solidFill>
                <a:effectLst/>
                <a:latin typeface="+mn-lt"/>
                <a:ea typeface="+mn-ea"/>
                <a:cs typeface="+mn-cs"/>
              </a:rPr>
              <a:t>Inventory controller</a:t>
            </a:r>
          </a:p>
          <a:p>
            <a:r>
              <a:rPr lang="en-US" sz="1200" b="0" i="0" kern="1200" dirty="0">
                <a:solidFill>
                  <a:schemeClr val="tx1"/>
                </a:solidFill>
                <a:effectLst/>
                <a:latin typeface="+mn-lt"/>
                <a:ea typeface="+mn-ea"/>
                <a:cs typeface="+mn-cs"/>
              </a:rPr>
              <a:t>Revenue generator</a:t>
            </a:r>
          </a:p>
          <a:p>
            <a:r>
              <a:rPr lang="en-US" sz="1200" b="0" i="0" kern="1200" dirty="0">
                <a:solidFill>
                  <a:schemeClr val="tx1"/>
                </a:solidFill>
                <a:effectLst/>
                <a:latin typeface="+mn-lt"/>
                <a:ea typeface="+mn-ea"/>
                <a:cs typeface="+mn-cs"/>
              </a:rPr>
              <a:t>Bidding Manager</a:t>
            </a:r>
          </a:p>
          <a:p>
            <a:r>
              <a:rPr lang="en-US" sz="1200" b="0" i="0" kern="1200" dirty="0">
                <a:solidFill>
                  <a:schemeClr val="tx1"/>
                </a:solidFill>
                <a:effectLst/>
                <a:latin typeface="+mn-lt"/>
                <a:ea typeface="+mn-ea"/>
                <a:cs typeface="+mn-cs"/>
              </a:rPr>
              <a:t>Contracts Manager</a:t>
            </a:r>
          </a:p>
          <a:p>
            <a:r>
              <a:rPr lang="en-US" sz="1200" b="0" i="0" kern="1200" dirty="0">
                <a:solidFill>
                  <a:schemeClr val="tx1"/>
                </a:solidFill>
                <a:effectLst/>
                <a:latin typeface="+mn-lt"/>
                <a:ea typeface="+mn-ea"/>
                <a:cs typeface="+mn-cs"/>
              </a:rPr>
              <a:t>Vendor Manager</a:t>
            </a:r>
          </a:p>
          <a:p>
            <a:r>
              <a:rPr lang="en-US" sz="1200" b="0" i="0" kern="1200" dirty="0">
                <a:solidFill>
                  <a:schemeClr val="tx1"/>
                </a:solidFill>
                <a:effectLst/>
                <a:latin typeface="+mn-lt"/>
                <a:ea typeface="+mn-ea"/>
                <a:cs typeface="+mn-cs"/>
              </a:rPr>
              <a:t>Order Processing Manager</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Purchasing rep for new ERP purchases</a:t>
            </a:r>
          </a:p>
          <a:p>
            <a:r>
              <a:rPr lang="en-US" sz="1200" b="0" i="0" kern="1200" dirty="0">
                <a:solidFill>
                  <a:schemeClr val="tx1"/>
                </a:solidFill>
                <a:effectLst/>
                <a:latin typeface="+mn-lt"/>
                <a:ea typeface="+mn-ea"/>
                <a:cs typeface="+mn-cs"/>
              </a:rPr>
              <a:t>Meeting with reps from their suppliers</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Makes purchasing forecasts based on coordination with sales and planning and exchanges these with applicable suppliers</a:t>
            </a:r>
          </a:p>
          <a:p>
            <a:r>
              <a:rPr lang="en-US" sz="1200" b="0" i="0" kern="1200" dirty="0">
                <a:solidFill>
                  <a:schemeClr val="tx1"/>
                </a:solidFill>
                <a:effectLst/>
                <a:latin typeface="+mn-lt"/>
                <a:ea typeface="+mn-ea"/>
                <a:cs typeface="+mn-cs"/>
              </a:rPr>
              <a:t>Negotiates and maintains contracts with suppliers on prices, quantity and other areas like VMI and consignment</a:t>
            </a:r>
          </a:p>
          <a:p>
            <a:r>
              <a:rPr lang="en-US" sz="1200" b="0" i="0" kern="1200" dirty="0">
                <a:solidFill>
                  <a:schemeClr val="tx1"/>
                </a:solidFill>
                <a:effectLst/>
                <a:latin typeface="+mn-lt"/>
                <a:ea typeface="+mn-ea"/>
                <a:cs typeface="+mn-cs"/>
              </a:rPr>
              <a:t>Keeps track of rejected items from customers and internal QA</a:t>
            </a:r>
          </a:p>
          <a:p>
            <a:r>
              <a:rPr lang="en-US" sz="1200" b="0" i="0" kern="1200" dirty="0">
                <a:solidFill>
                  <a:schemeClr val="tx1"/>
                </a:solidFill>
                <a:effectLst/>
                <a:latin typeface="+mn-lt"/>
                <a:ea typeface="+mn-ea"/>
                <a:cs typeface="+mn-cs"/>
              </a:rPr>
              <a:t>Communicates with production and development department with regards to harmonizing the parts needed for their products</a:t>
            </a:r>
          </a:p>
          <a:p>
            <a:r>
              <a:rPr lang="en-US" sz="1200" b="0" i="0" kern="1200" dirty="0">
                <a:solidFill>
                  <a:schemeClr val="tx1"/>
                </a:solidFill>
                <a:effectLst/>
                <a:latin typeface="+mn-lt"/>
                <a:ea typeface="+mn-ea"/>
                <a:cs typeface="+mn-cs"/>
              </a:rPr>
              <a:t>Measures suppliers’ and purchase agents' performance</a:t>
            </a:r>
          </a:p>
          <a:p>
            <a:r>
              <a:rPr lang="en-US" sz="1200" b="0" i="0" kern="1200" dirty="0">
                <a:solidFill>
                  <a:schemeClr val="tx1"/>
                </a:solidFill>
                <a:effectLst/>
                <a:latin typeface="+mn-lt"/>
                <a:ea typeface="+mn-ea"/>
                <a:cs typeface="+mn-cs"/>
              </a:rPr>
              <a:t>Approves trade agreements made by Alicia with suppliers</a:t>
            </a:r>
          </a:p>
          <a:p>
            <a:r>
              <a:rPr lang="en-US" sz="1200" b="0" i="0" kern="1200" dirty="0">
                <a:solidFill>
                  <a:schemeClr val="tx1"/>
                </a:solidFill>
                <a:effectLst/>
                <a:latin typeface="+mn-lt"/>
                <a:ea typeface="+mn-ea"/>
                <a:cs typeface="+mn-cs"/>
              </a:rPr>
              <a:t>Presents cost savings and inventory turns information at staff meetings</a:t>
            </a:r>
          </a:p>
          <a:p>
            <a:r>
              <a:rPr lang="en-US" sz="1200" b="0" i="0" kern="1200" dirty="0">
                <a:solidFill>
                  <a:schemeClr val="tx1"/>
                </a:solidFill>
                <a:effectLst/>
                <a:latin typeface="+mn-lt"/>
                <a:ea typeface="+mn-ea"/>
                <a:cs typeface="+mn-cs"/>
              </a:rPr>
              <a:t>Monitors development of raw materials prices</a:t>
            </a:r>
          </a:p>
          <a:p>
            <a:r>
              <a:rPr lang="en-US" sz="1200" b="0" i="0" kern="1200" dirty="0">
                <a:solidFill>
                  <a:schemeClr val="tx1"/>
                </a:solidFill>
                <a:effectLst/>
                <a:latin typeface="+mn-lt"/>
                <a:ea typeface="+mn-ea"/>
                <a:cs typeface="+mn-cs"/>
              </a:rPr>
              <a:t>Handles escalation tasks due to bad supplier performance</a:t>
            </a:r>
          </a:p>
          <a:p>
            <a:r>
              <a:rPr lang="en-US" sz="1200" b="0" i="0" kern="1200" dirty="0">
                <a:solidFill>
                  <a:schemeClr val="tx1"/>
                </a:solidFill>
                <a:effectLst/>
                <a:latin typeface="+mn-lt"/>
                <a:ea typeface="+mn-ea"/>
                <a:cs typeface="+mn-cs"/>
              </a:rPr>
              <a:t>Works with other purchase departments at the company’s subsidiaries to optimize use contracts by increasing the purchase volume</a:t>
            </a:r>
          </a:p>
          <a:p>
            <a:r>
              <a:rPr lang="en-US" sz="1200" b="0" i="0" kern="1200" dirty="0">
                <a:solidFill>
                  <a:schemeClr val="tx1"/>
                </a:solidFill>
                <a:effectLst/>
                <a:latin typeface="+mn-lt"/>
                <a:ea typeface="+mn-ea"/>
                <a:cs typeface="+mn-cs"/>
              </a:rPr>
              <a:t>Analyzes inventory levels</a:t>
            </a:r>
          </a:p>
          <a:p>
            <a:r>
              <a:rPr lang="en-US" sz="1200" b="0" i="0" kern="1200" dirty="0">
                <a:solidFill>
                  <a:schemeClr val="tx1"/>
                </a:solidFill>
                <a:effectLst/>
                <a:latin typeface="+mn-lt"/>
                <a:ea typeface="+mn-ea"/>
                <a:cs typeface="+mn-cs"/>
              </a:rPr>
              <a:t>Oversees purchasing for HQ and other locations</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Machinery breakdown</a:t>
            </a:r>
          </a:p>
          <a:p>
            <a:r>
              <a:rPr lang="en-US" sz="1200" b="0" i="0" kern="1200" dirty="0">
                <a:solidFill>
                  <a:schemeClr val="tx1"/>
                </a:solidFill>
                <a:effectLst/>
                <a:latin typeface="+mn-lt"/>
                <a:ea typeface="+mn-ea"/>
                <a:cs typeface="+mn-cs"/>
              </a:rPr>
              <a:t>Someone forgets to tell me to order something</a:t>
            </a:r>
          </a:p>
          <a:p>
            <a:r>
              <a:rPr lang="en-US" sz="1200" b="0" i="0" kern="1200" dirty="0">
                <a:solidFill>
                  <a:schemeClr val="tx1"/>
                </a:solidFill>
                <a:effectLst/>
                <a:latin typeface="+mn-lt"/>
                <a:ea typeface="+mn-ea"/>
                <a:cs typeface="+mn-cs"/>
              </a:rPr>
              <a:t>When one of our internal or external customers increases their order quantities to way beyond their forecasted levels</a:t>
            </a:r>
          </a:p>
          <a:p>
            <a:r>
              <a:rPr lang="en-US" sz="1200" b="0" i="0" kern="1200" dirty="0">
                <a:solidFill>
                  <a:schemeClr val="tx1"/>
                </a:solidFill>
                <a:effectLst/>
                <a:latin typeface="+mn-lt"/>
                <a:ea typeface="+mn-ea"/>
                <a:cs typeface="+mn-cs"/>
              </a:rPr>
              <a:t>Not being able to get to the data that I want out of the ERP system or can't manipulate data in the system</a:t>
            </a:r>
          </a:p>
          <a:p>
            <a:r>
              <a:rPr lang="en-US" sz="1200" b="0" i="0" kern="1200" dirty="0">
                <a:solidFill>
                  <a:schemeClr val="tx1"/>
                </a:solidFill>
                <a:effectLst/>
                <a:latin typeface="+mn-lt"/>
                <a:ea typeface="+mn-ea"/>
                <a:cs typeface="+mn-cs"/>
              </a:rPr>
              <a:t>Any change in demand or plans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Purchasing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A feature that would tie back to a specific item and a customer or put all the data together and say it’s okay to buy that same product again.</a:t>
            </a:r>
          </a:p>
          <a:p>
            <a:r>
              <a:rPr lang="en-US" sz="1200" b="0" i="0" kern="1200" dirty="0">
                <a:solidFill>
                  <a:schemeClr val="tx1"/>
                </a:solidFill>
                <a:effectLst/>
                <a:latin typeface="+mn-lt"/>
                <a:ea typeface="+mn-ea"/>
                <a:cs typeface="+mn-cs"/>
              </a:rPr>
              <a:t>An ability to manipulate data or set filters in a pending purchases report in order to prioritize, for example, which POs are triggered by sales orders and by production orders.</a:t>
            </a:r>
          </a:p>
          <a:p>
            <a:r>
              <a:rPr lang="en-US" sz="1200" b="0" i="0" kern="1200" dirty="0">
                <a:solidFill>
                  <a:schemeClr val="tx1"/>
                </a:solidFill>
                <a:effectLst/>
                <a:latin typeface="+mn-lt"/>
                <a:ea typeface="+mn-ea"/>
                <a:cs typeface="+mn-cs"/>
              </a:rPr>
              <a:t>A notation system (to-do list) so she knows what items she needs to take action on and which ones don't require action.</a:t>
            </a:r>
          </a:p>
          <a:p>
            <a:r>
              <a:rPr lang="en-US" sz="1200" b="0" i="0" kern="1200" dirty="0">
                <a:solidFill>
                  <a:schemeClr val="tx1"/>
                </a:solidFill>
                <a:effectLst/>
                <a:latin typeface="+mn-lt"/>
                <a:ea typeface="+mn-ea"/>
                <a:cs typeface="+mn-cs"/>
              </a:rPr>
              <a:t>Automatic access to current prices from supplier (Web services or other).</a:t>
            </a:r>
          </a:p>
          <a:p>
            <a:r>
              <a:rPr lang="en-US" sz="1200" b="0" i="0" kern="1200" dirty="0">
                <a:solidFill>
                  <a:schemeClr val="tx1"/>
                </a:solidFill>
                <a:effectLst/>
                <a:latin typeface="+mn-lt"/>
                <a:ea typeface="+mn-ea"/>
                <a:cs typeface="+mn-cs"/>
              </a:rPr>
              <a:t>As there is a trend to reduce the number of vendors, the purchasers can use a tool to help them with this.</a:t>
            </a:r>
          </a:p>
          <a:p>
            <a:r>
              <a:rPr lang="en-US" sz="1200" b="0" i="0" kern="1200" dirty="0">
                <a:solidFill>
                  <a:schemeClr val="tx1"/>
                </a:solidFill>
                <a:effectLst/>
                <a:latin typeface="+mn-lt"/>
                <a:ea typeface="+mn-ea"/>
                <a:cs typeface="+mn-cs"/>
              </a:rPr>
              <a:t>A supplier relationship management system (ala CRM) to keep track of all the correspondences she’s had with suppliers that she has not used.</a:t>
            </a:r>
          </a:p>
          <a:p>
            <a:r>
              <a:rPr lang="en-US" sz="1200" b="0" i="0" kern="1200" dirty="0">
                <a:solidFill>
                  <a:schemeClr val="tx1"/>
                </a:solidFill>
                <a:effectLst/>
                <a:latin typeface="+mn-lt"/>
                <a:ea typeface="+mn-ea"/>
                <a:cs typeface="+mn-cs"/>
              </a:rPr>
              <a:t>Ability to prioritize and compare different vendors on user-defined criteria, such as, price, fill rates, requested delivery dates, and so on.</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I would love to have a way for the system to spit out what you need and have it be like a part number where automatically it orders exactly what you want.</a:t>
            </a:r>
          </a:p>
          <a:p>
            <a:r>
              <a:rPr lang="en-US" sz="1200" b="0" i="0" kern="1200" dirty="0">
                <a:solidFill>
                  <a:schemeClr val="tx1"/>
                </a:solidFill>
                <a:effectLst/>
                <a:latin typeface="+mn-lt"/>
                <a:ea typeface="+mn-ea"/>
                <a:cs typeface="+mn-cs"/>
              </a:rPr>
              <a:t>I need an overview of what's coming in aggregated by product."</a:t>
            </a:r>
          </a:p>
          <a:p>
            <a:r>
              <a:rPr lang="en-US" sz="1200" b="0" i="0" kern="1200" dirty="0">
                <a:solidFill>
                  <a:schemeClr val="tx1"/>
                </a:solidFill>
                <a:effectLst/>
                <a:latin typeface="+mn-lt"/>
                <a:ea typeface="+mn-ea"/>
                <a:cs typeface="+mn-cs"/>
              </a:rPr>
              <a:t>I need to look forward to know what I need to negotiate for down the road.</a:t>
            </a:r>
          </a:p>
          <a:p>
            <a:r>
              <a:rPr lang="en-US" sz="1200" b="0" i="0" kern="1200" dirty="0">
                <a:solidFill>
                  <a:schemeClr val="tx1"/>
                </a:solidFill>
                <a:effectLst/>
                <a:latin typeface="+mn-lt"/>
                <a:ea typeface="+mn-ea"/>
                <a:cs typeface="+mn-cs"/>
              </a:rPr>
              <a:t>I need to know the sales trends to make purchasing decisions.</a:t>
            </a:r>
          </a:p>
          <a:p>
            <a:r>
              <a:rPr lang="en-US" sz="1200" b="0" i="0" kern="1200" dirty="0">
                <a:solidFill>
                  <a:schemeClr val="tx1"/>
                </a:solidFill>
                <a:effectLst/>
                <a:latin typeface="+mn-lt"/>
                <a:ea typeface="+mn-ea"/>
                <a:cs typeface="+mn-cs"/>
              </a:rPr>
              <a:t>I need to know when Emil has made changes to a BOM.</a:t>
            </a:r>
          </a:p>
          <a:p>
            <a:r>
              <a:rPr lang="en-US" sz="1200" b="0" i="0" kern="1200" dirty="0">
                <a:solidFill>
                  <a:schemeClr val="tx1"/>
                </a:solidFill>
                <a:effectLst/>
                <a:latin typeface="+mn-lt"/>
                <a:ea typeface="+mn-ea"/>
                <a:cs typeface="+mn-cs"/>
              </a:rPr>
              <a:t>I would like to be notified when we have a shortage of a critical component.</a:t>
            </a:r>
          </a:p>
          <a:p>
            <a:r>
              <a:rPr lang="en-US" sz="1200" b="0" i="0" kern="1200" dirty="0">
                <a:solidFill>
                  <a:schemeClr val="tx1"/>
                </a:solidFill>
                <a:effectLst/>
                <a:latin typeface="+mn-lt"/>
                <a:ea typeface="+mn-ea"/>
                <a:cs typeface="+mn-cs"/>
              </a:rPr>
              <a:t>When I have a blanket order agreement with one of my vendors, and I receive items from them, I expect the total quantity on this blanket order to be adjusted accordingly.</a:t>
            </a:r>
          </a:p>
          <a:p>
            <a:r>
              <a:rPr lang="en-US" sz="1200" b="0" i="0" kern="1200" dirty="0">
                <a:solidFill>
                  <a:schemeClr val="tx1"/>
                </a:solidFill>
                <a:effectLst/>
                <a:latin typeface="+mn-lt"/>
                <a:ea typeface="+mn-ea"/>
                <a:cs typeface="+mn-cs"/>
              </a:rPr>
              <a:t>I'd like to use the ERP system to describe what a particular supplier is good at.</a:t>
            </a:r>
          </a:p>
          <a:p>
            <a:r>
              <a:rPr lang="en-US" sz="1200" b="0" i="0" kern="1200" dirty="0">
                <a:solidFill>
                  <a:schemeClr val="tx1"/>
                </a:solidFill>
                <a:effectLst/>
                <a:latin typeface="+mn-lt"/>
                <a:ea typeface="+mn-ea"/>
                <a:cs typeface="+mn-cs"/>
              </a:rPr>
              <a:t>I prefer to see stats by month or quarter, rather than cumulative annual values.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"From my side of it, one of the things that could be improved is on the buy side is [the ERP system] helps decide what to buy. And right now it’s a lot of manual stuff where you work with spreadsheets. "</a:t>
            </a:r>
          </a:p>
          <a:p>
            <a:r>
              <a:rPr lang="en-US" sz="1200" b="0" i="0" kern="1200" dirty="0">
                <a:solidFill>
                  <a:schemeClr val="tx1"/>
                </a:solidFill>
                <a:effectLst/>
                <a:latin typeface="+mn-lt"/>
                <a:ea typeface="+mn-ea"/>
                <a:cs typeface="+mn-cs"/>
              </a:rPr>
              <a:t>"Some of the salespeople....watch their own accounts and try to make sure we’re not running out and they give me requisitions and I look at them and say: You’re crazy, you don’t need all this or we’ve already got it covered or yeah you’re right, let’s buy some."</a:t>
            </a:r>
          </a:p>
          <a:p>
            <a:r>
              <a:rPr lang="en-US" sz="1200" b="0" i="0" kern="1200" dirty="0">
                <a:solidFill>
                  <a:schemeClr val="tx1"/>
                </a:solidFill>
                <a:effectLst/>
                <a:latin typeface="+mn-lt"/>
                <a:ea typeface="+mn-ea"/>
                <a:cs typeface="+mn-cs"/>
              </a:rPr>
              <a:t>"Ultimately, the cost saving that I do is going to affect our gross margin because it's going to bring down our material costs....And that's how I keep my job."</a:t>
            </a:r>
          </a:p>
          <a:p>
            <a:r>
              <a:rPr lang="en-US" sz="1200" b="0" i="0" kern="1200" dirty="0">
                <a:solidFill>
                  <a:schemeClr val="tx1"/>
                </a:solidFill>
                <a:effectLst/>
                <a:latin typeface="+mn-lt"/>
                <a:ea typeface="+mn-ea"/>
                <a:cs typeface="+mn-cs"/>
              </a:rPr>
              <a:t>"Purchasing really has a relationship with everybody in the company."</a:t>
            </a:r>
          </a:p>
          <a:p>
            <a:r>
              <a:rPr lang="en-US" sz="1200" b="0" i="0" kern="1200" dirty="0">
                <a:solidFill>
                  <a:schemeClr val="tx1"/>
                </a:solidFill>
                <a:effectLst/>
                <a:latin typeface="+mn-lt"/>
                <a:ea typeface="+mn-ea"/>
                <a:cs typeface="+mn-cs"/>
              </a:rPr>
              <a:t>"I think what drives the organization is the sales department. Without sales, I don't have a job."</a:t>
            </a:r>
          </a:p>
          <a:p>
            <a:r>
              <a:rPr lang="en-US" sz="1200" b="0" i="0" kern="1200" dirty="0">
                <a:solidFill>
                  <a:schemeClr val="tx1"/>
                </a:solidFill>
                <a:effectLst/>
                <a:latin typeface="+mn-lt"/>
                <a:ea typeface="+mn-ea"/>
                <a:cs typeface="+mn-cs"/>
              </a:rPr>
              <a:t>"We've got some salesmen, really talented at what they do, and we have some that just don't get it."</a:t>
            </a:r>
          </a:p>
          <a:p>
            <a:r>
              <a:rPr lang="en-US" sz="1200" b="0" i="0" kern="1200" dirty="0">
                <a:solidFill>
                  <a:schemeClr val="tx1"/>
                </a:solidFill>
                <a:effectLst/>
                <a:latin typeface="+mn-lt"/>
                <a:ea typeface="+mn-ea"/>
                <a:cs typeface="+mn-cs"/>
              </a:rPr>
              <a:t>"I'm here to make money for the company. That's what I'm paid to do. Not only purchase goods but try to find ways to increase the profit for the company, the bottom line."</a:t>
            </a:r>
          </a:p>
          <a:p>
            <a:r>
              <a:rPr lang="en-US" sz="1200" b="0" i="0" kern="1200" dirty="0">
                <a:solidFill>
                  <a:schemeClr val="tx1"/>
                </a:solidFill>
                <a:effectLst/>
                <a:latin typeface="+mn-lt"/>
                <a:ea typeface="+mn-ea"/>
                <a:cs typeface="+mn-cs"/>
              </a:rPr>
              <a:t>"As purchasing manager for a manufacturer, we don't always want to pass cost changes on to our customers. We should be able to take on some of these."</a:t>
            </a:r>
          </a:p>
          <a:p>
            <a:r>
              <a:rPr lang="en-US" sz="1200" b="0" i="0" kern="1200" dirty="0">
                <a:solidFill>
                  <a:schemeClr val="tx1"/>
                </a:solidFill>
                <a:effectLst/>
                <a:latin typeface="+mn-lt"/>
                <a:ea typeface="+mn-ea"/>
                <a:cs typeface="+mn-cs"/>
              </a:rPr>
              <a:t>"Some of our customers require that we have multiple suppliers to ensure that their supply is not interrupted."</a:t>
            </a:r>
          </a:p>
          <a:p>
            <a:r>
              <a:rPr lang="en-US" sz="1200" b="0" i="0" kern="1200" dirty="0">
                <a:solidFill>
                  <a:schemeClr val="tx1"/>
                </a:solidFill>
                <a:effectLst/>
                <a:latin typeface="+mn-lt"/>
                <a:ea typeface="+mn-ea"/>
                <a:cs typeface="+mn-cs"/>
              </a:rPr>
              <a:t>"We try to get contracts with our suppliers to commit to prices and not go after our customers."</a:t>
            </a:r>
          </a:p>
          <a:p>
            <a:r>
              <a:rPr lang="en-US" sz="1200" b="0" i="0" kern="1200" dirty="0">
                <a:solidFill>
                  <a:schemeClr val="tx1"/>
                </a:solidFill>
                <a:effectLst/>
                <a:latin typeface="+mn-lt"/>
                <a:ea typeface="+mn-ea"/>
                <a:cs typeface="+mn-cs"/>
              </a:rPr>
              <a:t>"I override the MRP suggestions frequently. I decide that we don't need the parts as soon as the system says."</a:t>
            </a:r>
          </a:p>
          <a:p>
            <a:r>
              <a:rPr lang="en-US" sz="1200" b="0" i="0" kern="1200" dirty="0">
                <a:solidFill>
                  <a:schemeClr val="tx1"/>
                </a:solidFill>
                <a:effectLst/>
                <a:latin typeface="+mn-lt"/>
                <a:ea typeface="+mn-ea"/>
                <a:cs typeface="+mn-cs"/>
              </a:rPr>
              <a:t>"I want to do as few clicks as possible to get the job done."</a:t>
            </a:r>
          </a:p>
          <a:p>
            <a:r>
              <a:rPr lang="en-US" sz="1200" b="0" i="0" kern="1200" dirty="0">
                <a:solidFill>
                  <a:schemeClr val="tx1"/>
                </a:solidFill>
                <a:effectLst/>
                <a:latin typeface="+mn-lt"/>
                <a:ea typeface="+mn-ea"/>
                <a:cs typeface="+mn-cs"/>
              </a:rPr>
              <a:t>"You could run NASA off this system."</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 UK</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All of our competitors are moving into China so I need to develop a strategy of how to deal with Chinese suppliers</a:t>
            </a:r>
          </a:p>
          <a:p>
            <a:r>
              <a:rPr lang="en-US" sz="1200" b="0" i="0" kern="1200" dirty="0">
                <a:solidFill>
                  <a:schemeClr val="tx1"/>
                </a:solidFill>
                <a:effectLst/>
                <a:latin typeface="+mn-lt"/>
                <a:ea typeface="+mn-ea"/>
                <a:cs typeface="+mn-cs"/>
              </a:rPr>
              <a:t>Each country that we buy from has special rules and cultural differences that I need to understand when forging strategic partnerships with suppliers</a:t>
            </a:r>
          </a:p>
          <a:p>
            <a:r>
              <a:rPr lang="en-US" sz="1200" b="0" i="0" kern="1200" dirty="0">
                <a:solidFill>
                  <a:schemeClr val="tx1"/>
                </a:solidFill>
                <a:effectLst/>
                <a:latin typeface="+mn-lt"/>
                <a:ea typeface="+mn-ea"/>
                <a:cs typeface="+mn-cs"/>
              </a:rPr>
              <a:t>Purchasing commodities that have big price fluctuations requires a well-thought strategy with regards to blanket orders, reorder points, and min/max order quantities</a:t>
            </a:r>
          </a:p>
          <a:p>
            <a:r>
              <a:rPr lang="en-US" sz="1200" b="0" i="0" kern="1200" dirty="0">
                <a:solidFill>
                  <a:schemeClr val="tx1"/>
                </a:solidFill>
                <a:effectLst/>
                <a:latin typeface="+mn-lt"/>
                <a:ea typeface="+mn-ea"/>
                <a:cs typeface="+mn-cs"/>
              </a:rPr>
              <a:t>With European suppliers, it's necessary to be at least bilingual</a:t>
            </a:r>
          </a:p>
          <a:p>
            <a:r>
              <a:rPr lang="en-US" sz="1200" b="0" i="0" kern="1200" dirty="0">
                <a:solidFill>
                  <a:schemeClr val="tx1"/>
                </a:solidFill>
                <a:effectLst/>
                <a:latin typeface="+mn-lt"/>
                <a:ea typeface="+mn-ea"/>
                <a:cs typeface="+mn-cs"/>
              </a:rPr>
              <a:t>Exchange rate fluctuations mean that trade agreements may require price adjustments if the fluctuation goes outside of the specified band.</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Many purchasing managers often had graphs in their offices showing vendor delivery performance.</a:t>
            </a:r>
          </a:p>
          <a:p>
            <a:r>
              <a:rPr lang="en-US" sz="1200" b="0" i="0" kern="1200" dirty="0">
                <a:solidFill>
                  <a:schemeClr val="tx1"/>
                </a:solidFill>
                <a:effectLst/>
                <a:latin typeface="+mn-lt"/>
                <a:ea typeface="+mn-ea"/>
                <a:cs typeface="+mn-cs"/>
              </a:rPr>
              <a:t>Not all companies had an Inga, but just had a purchasing agent taking care of the purchasing tasks. The more strategic decisions were often taken by the production or materials manager instead.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Knowledge</a:t>
            </a:r>
            <a:r>
              <a:rPr lang="en-US" sz="1200" b="0" i="0" kern="1200" dirty="0">
                <a:solidFill>
                  <a:schemeClr val="tx1"/>
                </a:solidFill>
                <a:effectLst/>
                <a:latin typeface="+mn-lt"/>
                <a:ea typeface="+mn-ea"/>
                <a:cs typeface="+mn-cs"/>
              </a:rPr>
              <a:t> Acquisition</a:t>
            </a:r>
          </a:p>
          <a:p>
            <a:r>
              <a:rPr lang="en-US" sz="1200" b="0" i="0" kern="1200" dirty="0">
                <a:solidFill>
                  <a:schemeClr val="tx1"/>
                </a:solidFill>
                <a:effectLst/>
                <a:latin typeface="+mn-lt"/>
                <a:ea typeface="+mn-ea"/>
                <a:cs typeface="+mn-cs"/>
              </a:rPr>
              <a:t>Criteria for choosing learning format</a:t>
            </a:r>
          </a:p>
          <a:p>
            <a:r>
              <a:rPr lang="en-US" sz="1200" b="0" i="0" kern="1200" dirty="0">
                <a:solidFill>
                  <a:schemeClr val="tx1"/>
                </a:solidFill>
                <a:effectLst/>
                <a:latin typeface="+mn-lt"/>
                <a:ea typeface="+mn-ea"/>
                <a:cs typeface="+mn-cs"/>
              </a:rPr>
              <a:t>Chooses learning format and content based on whether it is specific to her job needs and the technologies she uses specific to her role</a:t>
            </a:r>
          </a:p>
          <a:p>
            <a:r>
              <a:rPr lang="en-US" sz="1200" b="0" i="0" kern="1200" dirty="0">
                <a:solidFill>
                  <a:schemeClr val="tx1"/>
                </a:solidFill>
                <a:effectLst/>
                <a:latin typeface="+mn-lt"/>
                <a:ea typeface="+mn-ea"/>
                <a:cs typeface="+mn-cs"/>
              </a:rPr>
              <a:t>Chooses hands-on use when she has time to “play” with the technology.</a:t>
            </a:r>
          </a:p>
          <a:p>
            <a:r>
              <a:rPr lang="en-US" sz="1200" b="0" i="0" kern="1200" dirty="0">
                <a:solidFill>
                  <a:schemeClr val="tx1"/>
                </a:solidFill>
                <a:effectLst/>
                <a:latin typeface="+mn-lt"/>
                <a:ea typeface="+mn-ea"/>
                <a:cs typeface="+mn-cs"/>
              </a:rPr>
              <a:t>Chooses trade articles or books based on the following criteria: when given a choice on how to learn, when learning on her own, for best fit to discovery-based learning style.</a:t>
            </a:r>
          </a:p>
          <a:p>
            <a:r>
              <a:rPr lang="en-US" sz="1200" b="0" i="0" kern="1200" dirty="0">
                <a:solidFill>
                  <a:schemeClr val="tx1"/>
                </a:solidFill>
                <a:effectLst/>
                <a:latin typeface="+mn-lt"/>
                <a:ea typeface="+mn-ea"/>
                <a:cs typeface="+mn-cs"/>
              </a:rPr>
              <a:t>Chooses online tools (marketing videos, tutorials, listservs) to figure out daily computing challenges on her own</a:t>
            </a:r>
          </a:p>
          <a:p>
            <a:r>
              <a:rPr lang="en-US" sz="1200" b="0" i="0" kern="1200" dirty="0">
                <a:solidFill>
                  <a:schemeClr val="tx1"/>
                </a:solidFill>
                <a:effectLst/>
                <a:latin typeface="+mn-lt"/>
                <a:ea typeface="+mn-ea"/>
                <a:cs typeface="+mn-cs"/>
              </a:rPr>
              <a:t>Chooses documentation to learn aspects unique to her position</a:t>
            </a:r>
          </a:p>
          <a:p>
            <a:r>
              <a:rPr lang="en-US" sz="1200" b="0" i="0" kern="1200" dirty="0">
                <a:solidFill>
                  <a:schemeClr val="tx1"/>
                </a:solidFill>
                <a:effectLst/>
                <a:latin typeface="+mn-lt"/>
                <a:ea typeface="+mn-ea"/>
                <a:cs typeface="+mn-cs"/>
              </a:rPr>
              <a:t>Chooses training courses when learning something completely new, when she needs to use the tool in more advanced </a:t>
            </a:r>
            <a:r>
              <a:rPr lang="en-US" sz="1200" b="0" i="0" kern="1200" dirty="0" err="1">
                <a:solidFill>
                  <a:schemeClr val="tx1"/>
                </a:solidFill>
                <a:effectLst/>
                <a:latin typeface="+mn-lt"/>
                <a:ea typeface="+mn-ea"/>
                <a:cs typeface="+mn-cs"/>
              </a:rPr>
              <a:t>ways,when</a:t>
            </a:r>
            <a:r>
              <a:rPr lang="en-US" sz="1200" b="0" i="0" kern="1200" dirty="0">
                <a:solidFill>
                  <a:schemeClr val="tx1"/>
                </a:solidFill>
                <a:effectLst/>
                <a:latin typeface="+mn-lt"/>
                <a:ea typeface="+mn-ea"/>
                <a:cs typeface="+mn-cs"/>
              </a:rPr>
              <a:t> the choice is dictated to her by company, if the course is offered by a recognized source in the industry and has good reviews from previous customers (with regard to cost effectiveness).</a:t>
            </a:r>
          </a:p>
          <a:p>
            <a:r>
              <a:rPr lang="en-US" sz="1200" b="0" i="0" kern="1200" dirty="0">
                <a:solidFill>
                  <a:schemeClr val="tx1"/>
                </a:solidFill>
                <a:effectLst/>
                <a:latin typeface="+mn-lt"/>
                <a:ea typeface="+mn-ea"/>
                <a:cs typeface="+mn-cs"/>
              </a:rPr>
              <a:t>Chooses 1:1 training for personalized learning where she needs to learn how to use the tool for her particular job.</a:t>
            </a:r>
          </a:p>
          <a:p>
            <a:r>
              <a:rPr lang="en-US" sz="1200" b="0" i="0" kern="1200" dirty="0">
                <a:solidFill>
                  <a:schemeClr val="tx1"/>
                </a:solidFill>
                <a:effectLst/>
                <a:latin typeface="+mn-lt"/>
                <a:ea typeface="+mn-ea"/>
                <a:cs typeface="+mn-cs"/>
              </a:rPr>
              <a:t>when organizational issues force her to learn a tool in a short time.</a:t>
            </a:r>
          </a:p>
          <a:p>
            <a:r>
              <a:rPr lang="en-US" sz="1200" b="0" i="0" kern="1200" dirty="0">
                <a:solidFill>
                  <a:schemeClr val="tx1"/>
                </a:solidFill>
                <a:effectLst/>
                <a:latin typeface="+mn-lt"/>
                <a:ea typeface="+mn-ea"/>
                <a:cs typeface="+mn-cs"/>
              </a:rPr>
              <a:t>Dislikes learning in the following formats</a:t>
            </a:r>
          </a:p>
          <a:p>
            <a:r>
              <a:rPr lang="en-US" sz="1200" b="0" i="0" kern="1200" dirty="0">
                <a:solidFill>
                  <a:schemeClr val="tx1"/>
                </a:solidFill>
                <a:effectLst/>
                <a:latin typeface="+mn-lt"/>
                <a:ea typeface="+mn-ea"/>
                <a:cs typeface="+mn-cs"/>
              </a:rPr>
              <a:t>When learning is “forced” or imposed on her.</a:t>
            </a:r>
          </a:p>
          <a:p>
            <a:r>
              <a:rPr lang="en-US" sz="1200" b="0" i="0" kern="1200" dirty="0">
                <a:solidFill>
                  <a:schemeClr val="tx1"/>
                </a:solidFill>
                <a:effectLst/>
                <a:latin typeface="+mn-lt"/>
                <a:ea typeface="+mn-ea"/>
                <a:cs typeface="+mn-cs"/>
              </a:rPr>
              <a:t>Difficulty of fitting training into work.</a:t>
            </a:r>
          </a:p>
          <a:p>
            <a:r>
              <a:rPr lang="en-US" sz="1200" b="0" i="0" kern="1200" dirty="0">
                <a:solidFill>
                  <a:schemeClr val="tx1"/>
                </a:solidFill>
                <a:effectLst/>
                <a:latin typeface="+mn-lt"/>
                <a:ea typeface="+mn-ea"/>
                <a:cs typeface="+mn-cs"/>
              </a:rPr>
              <a:t>Getting stumped and blocked in self-paced tutorials or in actual work.</a:t>
            </a:r>
          </a:p>
          <a:p>
            <a:r>
              <a:rPr lang="en-US" sz="1200" b="0" i="0" kern="1200" dirty="0">
                <a:solidFill>
                  <a:schemeClr val="tx1"/>
                </a:solidFill>
                <a:effectLst/>
                <a:latin typeface="+mn-lt"/>
                <a:ea typeface="+mn-ea"/>
                <a:cs typeface="+mn-cs"/>
              </a:rPr>
              <a:t>Poorly organized and indexed materials.</a:t>
            </a:r>
          </a:p>
          <a:p>
            <a:r>
              <a:rPr lang="en-US" sz="1200" b="0" i="0" kern="1200" dirty="0">
                <a:solidFill>
                  <a:schemeClr val="tx1"/>
                </a:solidFill>
                <a:effectLst/>
                <a:latin typeface="+mn-lt"/>
                <a:ea typeface="+mn-ea"/>
                <a:cs typeface="+mn-cs"/>
              </a:rPr>
              <a:t>Training that does not provide enough breadth.</a:t>
            </a:r>
          </a:p>
          <a:p>
            <a:r>
              <a:rPr lang="en-US" sz="1200" b="0" i="0" kern="1200" dirty="0">
                <a:solidFill>
                  <a:schemeClr val="tx1"/>
                </a:solidFill>
                <a:effectLst/>
                <a:latin typeface="+mn-lt"/>
                <a:ea typeface="+mn-ea"/>
                <a:cs typeface="+mn-cs"/>
              </a:rPr>
              <a:t>When skills learned in course are not “followed-up” in work.</a:t>
            </a:r>
          </a:p>
          <a:p>
            <a:r>
              <a:rPr lang="en-US" sz="1200" b="0" i="0" kern="1200" dirty="0">
                <a:solidFill>
                  <a:schemeClr val="tx1"/>
                </a:solidFill>
                <a:effectLst/>
                <a:latin typeface="+mn-lt"/>
                <a:ea typeface="+mn-ea"/>
                <a:cs typeface="+mn-cs"/>
              </a:rPr>
              <a:t>Learning motivated, at least in part, by finding inefficiencies and attacking them</a:t>
            </a:r>
          </a:p>
          <a:p>
            <a:r>
              <a:rPr lang="en-US" sz="1200" b="0" i="0" kern="1200" dirty="0">
                <a:solidFill>
                  <a:schemeClr val="tx1"/>
                </a:solidFill>
                <a:effectLst/>
                <a:latin typeface="+mn-lt"/>
                <a:ea typeface="+mn-ea"/>
                <a:cs typeface="+mn-cs"/>
              </a:rPr>
              <a:t>Learning about how to do things better or how to make tools work better provides a strategic advantage.</a:t>
            </a:r>
          </a:p>
          <a:p>
            <a:r>
              <a:rPr lang="en-US" sz="1200" b="0" i="0" kern="1200" dirty="0">
                <a:solidFill>
                  <a:schemeClr val="tx1"/>
                </a:solidFill>
                <a:effectLst/>
                <a:latin typeface="+mn-lt"/>
                <a:ea typeface="+mn-ea"/>
                <a:cs typeface="+mn-cs"/>
              </a:rPr>
              <a:t>It is a constant challenge to keep up with the pace of change.</a:t>
            </a:r>
          </a:p>
          <a:p>
            <a:r>
              <a:rPr lang="en-US" sz="1200" b="0" i="0" kern="1200" dirty="0">
                <a:solidFill>
                  <a:schemeClr val="tx1"/>
                </a:solidFill>
                <a:effectLst/>
                <a:latin typeface="+mn-lt"/>
                <a:ea typeface="+mn-ea"/>
                <a:cs typeface="+mn-cs"/>
              </a:rPr>
              <a:t>Likes learning in the following formats</a:t>
            </a:r>
          </a:p>
          <a:p>
            <a:r>
              <a:rPr lang="en-US" sz="1200" b="0" i="0" kern="1200" dirty="0">
                <a:solidFill>
                  <a:schemeClr val="tx1"/>
                </a:solidFill>
                <a:effectLst/>
                <a:latin typeface="+mn-lt"/>
                <a:ea typeface="+mn-ea"/>
                <a:cs typeface="+mn-cs"/>
              </a:rPr>
              <a:t>Identification of gaps in skill or knowledge and training or </a:t>
            </a:r>
            <a:r>
              <a:rPr lang="en-US" sz="1200" b="0" i="0" kern="1200" dirty="0" err="1">
                <a:solidFill>
                  <a:schemeClr val="tx1"/>
                </a:solidFill>
                <a:effectLst/>
                <a:latin typeface="+mn-lt"/>
                <a:ea typeface="+mn-ea"/>
                <a:cs typeface="+mn-cs"/>
              </a:rPr>
              <a:t>self education</a:t>
            </a:r>
            <a:r>
              <a:rPr lang="en-US" sz="1200" b="0" i="0" kern="1200" dirty="0">
                <a:solidFill>
                  <a:schemeClr val="tx1"/>
                </a:solidFill>
                <a:effectLst/>
                <a:latin typeface="+mn-lt"/>
                <a:ea typeface="+mn-ea"/>
                <a:cs typeface="+mn-cs"/>
              </a:rPr>
              <a:t> designed to fill them.</a:t>
            </a:r>
          </a:p>
          <a:p>
            <a:r>
              <a:rPr lang="en-US" sz="1200" b="0" i="0" kern="1200" dirty="0">
                <a:solidFill>
                  <a:schemeClr val="tx1"/>
                </a:solidFill>
                <a:effectLst/>
                <a:latin typeface="+mn-lt"/>
                <a:ea typeface="+mn-ea"/>
                <a:cs typeface="+mn-cs"/>
              </a:rPr>
              <a:t>Hands-on use of technology in combination with tutorial.</a:t>
            </a:r>
          </a:p>
          <a:p>
            <a:r>
              <a:rPr lang="en-US" sz="1200" b="0" i="0" kern="1200" dirty="0">
                <a:solidFill>
                  <a:schemeClr val="tx1"/>
                </a:solidFill>
                <a:effectLst/>
                <a:latin typeface="+mn-lt"/>
                <a:ea typeface="+mn-ea"/>
                <a:cs typeface="+mn-cs"/>
              </a:rPr>
              <a:t>Autonomy and control over learning pace and methods.</a:t>
            </a:r>
          </a:p>
          <a:p>
            <a:r>
              <a:rPr lang="en-US" sz="1200" b="0" i="0" kern="1200" dirty="0">
                <a:solidFill>
                  <a:schemeClr val="tx1"/>
                </a:solidFill>
                <a:effectLst/>
                <a:latin typeface="+mn-lt"/>
                <a:ea typeface="+mn-ea"/>
                <a:cs typeface="+mn-cs"/>
              </a:rPr>
              <a:t>Application of learning to day-to-day use in work environment.</a:t>
            </a:r>
          </a:p>
          <a:p>
            <a:r>
              <a:rPr lang="en-US" sz="1200" b="0" i="0" kern="1200" dirty="0">
                <a:solidFill>
                  <a:schemeClr val="tx1"/>
                </a:solidFill>
                <a:effectLst/>
                <a:latin typeface="+mn-lt"/>
                <a:ea typeface="+mn-ea"/>
                <a:cs typeface="+mn-cs"/>
              </a:rPr>
              <a:t>Personalized learning tailored to technology use in her organization.</a:t>
            </a:r>
          </a:p>
          <a:p>
            <a:r>
              <a:rPr lang="en-US" sz="1200" b="0" i="0" kern="1200" dirty="0">
                <a:solidFill>
                  <a:schemeClr val="tx1"/>
                </a:solidFill>
                <a:effectLst/>
                <a:latin typeface="+mn-lt"/>
                <a:ea typeface="+mn-ea"/>
                <a:cs typeface="+mn-cs"/>
              </a:rPr>
              <a:t>Direct contact with experts to get pointed in the right direction.</a:t>
            </a:r>
          </a:p>
          <a:p>
            <a:r>
              <a:rPr lang="en-US" sz="1200" b="0" i="0" kern="1200" dirty="0">
                <a:solidFill>
                  <a:schemeClr val="tx1"/>
                </a:solidFill>
                <a:effectLst/>
                <a:latin typeface="+mn-lt"/>
                <a:ea typeface="+mn-ea"/>
                <a:cs typeface="+mn-cs"/>
              </a:rPr>
              <a:t>Mobile services would need to aggregate (audio, video and other) content to make it easy to get to.</a:t>
            </a:r>
          </a:p>
          <a:p>
            <a:r>
              <a:rPr lang="en-US" sz="1200" b="0" i="0" kern="1200" dirty="0">
                <a:solidFill>
                  <a:schemeClr val="tx1"/>
                </a:solidFill>
                <a:effectLst/>
                <a:latin typeface="+mn-lt"/>
                <a:ea typeface="+mn-ea"/>
                <a:cs typeface="+mn-cs"/>
              </a:rPr>
              <a:t>Mobiles services would make it possible to get audio and video training content anywhere.</a:t>
            </a:r>
          </a:p>
          <a:p>
            <a:r>
              <a:rPr lang="en-US" sz="1200" b="0" i="0" kern="1200" dirty="0">
                <a:solidFill>
                  <a:schemeClr val="tx1"/>
                </a:solidFill>
                <a:effectLst/>
                <a:latin typeface="+mn-lt"/>
                <a:ea typeface="+mn-ea"/>
                <a:cs typeface="+mn-cs"/>
              </a:rPr>
              <a:t>Searching is not practical on a small device so it would be better to have a portal that aggregates all information for her learning needs.</a:t>
            </a:r>
          </a:p>
          <a:p>
            <a:r>
              <a:rPr lang="en-US" sz="1200" b="0" i="0" kern="1200" dirty="0">
                <a:solidFill>
                  <a:schemeClr val="tx1"/>
                </a:solidFill>
                <a:effectLst/>
                <a:latin typeface="+mn-lt"/>
                <a:ea typeface="+mn-ea"/>
                <a:cs typeface="+mn-cs"/>
              </a:rPr>
              <a:t>She would still want to have interaction with others (e.g., other people taking class) in the learning process and it’s not clear how that would work on mobile devices</a:t>
            </a:r>
          </a:p>
          <a:p>
            <a:r>
              <a:rPr lang="en-US" sz="1200" b="0" i="0" kern="1200" dirty="0">
                <a:solidFill>
                  <a:schemeClr val="tx1"/>
                </a:solidFill>
                <a:effectLst/>
                <a:latin typeface="+mn-lt"/>
                <a:ea typeface="+mn-ea"/>
                <a:cs typeface="+mn-cs"/>
              </a:rPr>
              <a:t>More interested in learning through instruction by people (instructors, mentors, colleagues) than by online materials</a:t>
            </a:r>
          </a:p>
          <a:p>
            <a:r>
              <a:rPr lang="en-US" sz="1200" b="0" i="0" kern="1200" dirty="0">
                <a:solidFill>
                  <a:schemeClr val="tx1"/>
                </a:solidFill>
                <a:effectLst/>
                <a:latin typeface="+mn-lt"/>
                <a:ea typeface="+mn-ea"/>
                <a:cs typeface="+mn-cs"/>
              </a:rPr>
              <a:t>Books</a:t>
            </a:r>
          </a:p>
          <a:p>
            <a:r>
              <a:rPr lang="en-US" sz="1200" b="0" i="0" kern="1200" dirty="0">
                <a:solidFill>
                  <a:schemeClr val="tx1"/>
                </a:solidFill>
                <a:effectLst/>
                <a:latin typeface="+mn-lt"/>
                <a:ea typeface="+mn-ea"/>
                <a:cs typeface="+mn-cs"/>
              </a:rPr>
              <a:t>Uses a mix of online/offline information and courses.</a:t>
            </a:r>
          </a:p>
          <a:p>
            <a:r>
              <a:rPr lang="en-US" sz="1200" b="0" i="0" kern="1200" dirty="0">
                <a:solidFill>
                  <a:schemeClr val="tx1"/>
                </a:solidFill>
                <a:effectLst/>
                <a:latin typeface="+mn-lt"/>
                <a:ea typeface="+mn-ea"/>
                <a:cs typeface="+mn-cs"/>
              </a:rPr>
              <a:t>In contrast to Phyllis, Inga’s 1:1 learning seems to come more from trainers than from mentors.</a:t>
            </a:r>
          </a:p>
          <a:p>
            <a:r>
              <a:rPr lang="en-US" sz="1200" b="0" i="0" kern="1200" dirty="0">
                <a:solidFill>
                  <a:schemeClr val="tx1"/>
                </a:solidFill>
                <a:effectLst/>
                <a:latin typeface="+mn-lt"/>
                <a:ea typeface="+mn-ea"/>
                <a:cs typeface="+mn-cs"/>
              </a:rPr>
              <a:t>Hands-on learning by using the technology</a:t>
            </a:r>
          </a:p>
          <a:p>
            <a:r>
              <a:rPr lang="en-US" sz="1200" b="0" i="0" kern="1200" dirty="0">
                <a:solidFill>
                  <a:schemeClr val="tx1"/>
                </a:solidFill>
                <a:effectLst/>
                <a:latin typeface="+mn-lt"/>
                <a:ea typeface="+mn-ea"/>
                <a:cs typeface="+mn-cs"/>
              </a:rPr>
              <a:t>Trade articles, books</a:t>
            </a:r>
          </a:p>
          <a:p>
            <a:r>
              <a:rPr lang="en-US" sz="1200" b="0" i="0" kern="1200" dirty="0">
                <a:solidFill>
                  <a:schemeClr val="tx1"/>
                </a:solidFill>
                <a:effectLst/>
                <a:latin typeface="+mn-lt"/>
                <a:ea typeface="+mn-ea"/>
                <a:cs typeface="+mn-cs"/>
              </a:rPr>
              <a:t>Documentation</a:t>
            </a:r>
          </a:p>
          <a:p>
            <a:r>
              <a:rPr lang="en-US" sz="1200" b="0" i="0" kern="1200" dirty="0">
                <a:solidFill>
                  <a:schemeClr val="tx1"/>
                </a:solidFill>
                <a:effectLst/>
                <a:latin typeface="+mn-lt"/>
                <a:ea typeface="+mn-ea"/>
                <a:cs typeface="+mn-cs"/>
              </a:rPr>
              <a:t>Courses</a:t>
            </a:r>
          </a:p>
          <a:p>
            <a:r>
              <a:rPr lang="en-US" sz="1200" b="0" i="0" kern="1200" dirty="0">
                <a:solidFill>
                  <a:schemeClr val="tx1"/>
                </a:solidFill>
                <a:effectLst/>
                <a:latin typeface="+mn-lt"/>
                <a:ea typeface="+mn-ea"/>
                <a:cs typeface="+mn-cs"/>
              </a:rPr>
              <a:t>1:1 training courses</a:t>
            </a:r>
          </a:p>
          <a:p>
            <a:r>
              <a:rPr lang="en-US" sz="1200" b="0" i="0" kern="1200" dirty="0">
                <a:solidFill>
                  <a:schemeClr val="tx1"/>
                </a:solidFill>
                <a:effectLst/>
                <a:latin typeface="+mn-lt"/>
                <a:ea typeface="+mn-ea"/>
                <a:cs typeface="+mn-cs"/>
              </a:rPr>
              <a:t>Orientation meetings with manufacturer</a:t>
            </a:r>
          </a:p>
          <a:p>
            <a:r>
              <a:rPr lang="en-US" sz="1200" b="0" i="0" kern="1200" dirty="0">
                <a:solidFill>
                  <a:schemeClr val="tx1"/>
                </a:solidFill>
                <a:effectLst/>
                <a:latin typeface="+mn-lt"/>
                <a:ea typeface="+mn-ea"/>
                <a:cs typeface="+mn-cs"/>
              </a:rPr>
              <a:t>Online materials: marketing videos, tutorials, listserv</a:t>
            </a:r>
          </a:p>
          <a:p>
            <a:r>
              <a:rPr lang="en-US" sz="1200" b="0" i="0" kern="1200" dirty="0">
                <a:solidFill>
                  <a:schemeClr val="tx1"/>
                </a:solidFill>
                <a:effectLst/>
                <a:latin typeface="+mn-lt"/>
                <a:ea typeface="+mn-ea"/>
                <a:cs typeface="+mn-cs"/>
              </a:rPr>
              <a:t>Considers an ideal learning situation to be building autonomous and individualized learning into work and have access to people who can help</a:t>
            </a:r>
          </a:p>
          <a:p>
            <a:r>
              <a:rPr lang="en-US" sz="1200" b="0" i="0" kern="1200" dirty="0">
                <a:solidFill>
                  <a:schemeClr val="tx1"/>
                </a:solidFill>
                <a:effectLst/>
                <a:latin typeface="+mn-lt"/>
                <a:ea typeface="+mn-ea"/>
                <a:cs typeface="+mn-cs"/>
              </a:rPr>
              <a:t>Discretion to learn in way that she chooses.</a:t>
            </a:r>
          </a:p>
          <a:p>
            <a:r>
              <a:rPr lang="en-US" sz="1200" b="0" i="0" kern="1200" dirty="0">
                <a:solidFill>
                  <a:schemeClr val="tx1"/>
                </a:solidFill>
                <a:effectLst/>
                <a:latin typeface="+mn-lt"/>
                <a:ea typeface="+mn-ea"/>
                <a:cs typeface="+mn-cs"/>
              </a:rPr>
              <a:t>Access to materials ranging from broad to in-depth that she can match to her needs/goals and learning style.</a:t>
            </a:r>
          </a:p>
          <a:p>
            <a:r>
              <a:rPr lang="en-US" sz="1200" b="0" i="0" kern="1200" dirty="0">
                <a:solidFill>
                  <a:schemeClr val="tx1"/>
                </a:solidFill>
                <a:effectLst/>
                <a:latin typeface="+mn-lt"/>
                <a:ea typeface="+mn-ea"/>
                <a:cs typeface="+mn-cs"/>
              </a:rPr>
              <a:t>Institutionalize learning as ongoing part of normal work process with help from a learning coach to set a 2-3 year learning plan with regular check points.</a:t>
            </a:r>
          </a:p>
          <a:p>
            <a:r>
              <a:rPr lang="en-US" sz="1200" b="0" i="0" kern="1200" dirty="0">
                <a:solidFill>
                  <a:schemeClr val="tx1"/>
                </a:solidFill>
                <a:effectLst/>
                <a:latin typeface="+mn-lt"/>
                <a:ea typeface="+mn-ea"/>
                <a:cs typeface="+mn-cs"/>
              </a:rPr>
              <a:t>Learning in small bits to make it easier to schedule in.</a:t>
            </a:r>
          </a:p>
          <a:p>
            <a:r>
              <a:rPr lang="en-US" sz="1200" b="0" i="0" kern="1200" dirty="0">
                <a:solidFill>
                  <a:schemeClr val="tx1"/>
                </a:solidFill>
                <a:effectLst/>
                <a:latin typeface="+mn-lt"/>
                <a:ea typeface="+mn-ea"/>
                <a:cs typeface="+mn-cs"/>
              </a:rPr>
              <a:t>Have a knowledgeable resource immediately available when you get into a predicament.</a:t>
            </a:r>
          </a:p>
          <a:p>
            <a:r>
              <a:rPr lang="en-US" sz="1200" b="0" i="0" kern="1200" dirty="0">
                <a:solidFill>
                  <a:schemeClr val="tx1"/>
                </a:solidFill>
                <a:effectLst/>
                <a:latin typeface="+mn-lt"/>
                <a:ea typeface="+mn-ea"/>
                <a:cs typeface="+mn-cs"/>
              </a:rPr>
              <a:t>Learn in small groups with people of same skill set but varied perspectives on what can go wrong/right.</a:t>
            </a:r>
          </a:p>
          <a:p>
            <a:r>
              <a:rPr lang="en-US" sz="1200" b="0" i="0" kern="1200" dirty="0">
                <a:solidFill>
                  <a:schemeClr val="tx1"/>
                </a:solidFill>
                <a:effectLst/>
                <a:latin typeface="+mn-lt"/>
                <a:ea typeface="+mn-ea"/>
                <a:cs typeface="+mn-cs"/>
              </a:rPr>
              <a:t>Ability to get familiar with an application before going to a formal class.</a:t>
            </a:r>
          </a:p>
        </p:txBody>
      </p:sp>
      <p:sp>
        <p:nvSpPr>
          <p:cNvPr id="4" name="Slide Number Placeholder 3"/>
          <p:cNvSpPr>
            <a:spLocks noGrp="1"/>
          </p:cNvSpPr>
          <p:nvPr>
            <p:ph type="sldNum" sz="quarter" idx="5"/>
          </p:nvPr>
        </p:nvSpPr>
        <p:spPr/>
        <p:txBody>
          <a:bodyPr/>
          <a:lstStyle/>
          <a:p>
            <a:fld id="{90C91C77-BD77-46DD-975C-A10BFBCE05E6}" type="slidenum">
              <a:rPr lang="en-US" smtClean="0"/>
              <a:t>28</a:t>
            </a:fld>
            <a:endParaRPr lang="en-US"/>
          </a:p>
        </p:txBody>
      </p:sp>
    </p:spTree>
    <p:extLst>
      <p:ext uri="{BB962C8B-B14F-4D97-AF65-F5344CB8AC3E}">
        <p14:creationId xmlns:p14="http://schemas.microsoft.com/office/powerpoint/2010/main" val="431050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Ted - Transportation Coordinator</a:t>
            </a: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Ted tracks shipments and provides advice about customs regulations and shipping documentation. Ted is knowledgeable about shipping, the freight forwarding industry, and international trade issues. He has key relationships across these areas.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35 years old</a:t>
            </a:r>
          </a:p>
          <a:p>
            <a:r>
              <a:rPr lang="en-US" sz="1200" b="0" i="0" kern="1200" dirty="0">
                <a:solidFill>
                  <a:schemeClr val="tx1"/>
                </a:solidFill>
                <a:effectLst/>
                <a:latin typeface="+mn-lt"/>
                <a:ea typeface="+mn-ea"/>
                <a:cs typeface="+mn-cs"/>
              </a:rPr>
              <a:t>8 years as a transport coordinator</a:t>
            </a:r>
          </a:p>
          <a:p>
            <a:r>
              <a:rPr lang="en-US" sz="1200" b="0" i="0" kern="1200" dirty="0">
                <a:solidFill>
                  <a:schemeClr val="tx1"/>
                </a:solidFill>
                <a:effectLst/>
                <a:latin typeface="+mn-lt"/>
                <a:ea typeface="+mn-ea"/>
                <a:cs typeface="+mn-cs"/>
              </a:rPr>
              <a:t>Married with three kids (13, 8, 2 years old)</a:t>
            </a:r>
          </a:p>
          <a:p>
            <a:r>
              <a:rPr lang="en-US" sz="1200" b="0" i="0" kern="1200" dirty="0">
                <a:solidFill>
                  <a:schemeClr val="tx1"/>
                </a:solidFill>
                <a:effectLst/>
                <a:latin typeface="+mn-lt"/>
                <a:ea typeface="+mn-ea"/>
                <a:cs typeface="+mn-cs"/>
              </a:rPr>
              <a:t>Did an internship with a materials company</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Many companies don't give Ted access to the ERP system</a:t>
            </a:r>
          </a:p>
          <a:p>
            <a:r>
              <a:rPr lang="en-US" sz="1200" b="0" i="0" kern="1200" dirty="0">
                <a:solidFill>
                  <a:schemeClr val="tx1"/>
                </a:solidFill>
                <a:effectLst/>
                <a:latin typeface="+mn-lt"/>
                <a:ea typeface="+mn-ea"/>
                <a:cs typeface="+mn-cs"/>
              </a:rPr>
              <a:t>Many ERP systems don't have a transport module</a:t>
            </a:r>
          </a:p>
          <a:p>
            <a:r>
              <a:rPr lang="en-US" sz="1200" b="0" i="0" kern="1200" dirty="0">
                <a:solidFill>
                  <a:schemeClr val="tx1"/>
                </a:solidFill>
                <a:effectLst/>
                <a:latin typeface="+mn-lt"/>
                <a:ea typeface="+mn-ea"/>
                <a:cs typeface="+mn-cs"/>
              </a:rPr>
              <a:t>Providing a UI that meets Ted's needs and skill level will greatly increase the footprint of the ERP solution</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7:00amGrab a cup of coffee and read emails</a:t>
            </a:r>
          </a:p>
          <a:p>
            <a:r>
              <a:rPr lang="en-US" sz="1200" b="0" i="0" kern="1200" dirty="0">
                <a:solidFill>
                  <a:schemeClr val="tx1"/>
                </a:solidFill>
                <a:effectLst/>
                <a:latin typeface="+mn-lt"/>
                <a:ea typeface="+mn-ea"/>
                <a:cs typeface="+mn-cs"/>
              </a:rPr>
              <a:t>8:00amCoordinate shipment truck departures</a:t>
            </a:r>
          </a:p>
          <a:p>
            <a:r>
              <a:rPr lang="en-US" sz="1200" b="0" i="0" kern="1200" dirty="0">
                <a:solidFill>
                  <a:schemeClr val="tx1"/>
                </a:solidFill>
                <a:effectLst/>
                <a:latin typeface="+mn-lt"/>
                <a:ea typeface="+mn-ea"/>
                <a:cs typeface="+mn-cs"/>
              </a:rPr>
              <a:t>9:00amProcess paperwork from previous day’s shipments</a:t>
            </a:r>
          </a:p>
          <a:p>
            <a:r>
              <a:rPr lang="en-US" sz="1200" b="0" i="0" kern="1200" dirty="0">
                <a:solidFill>
                  <a:schemeClr val="tx1"/>
                </a:solidFill>
                <a:effectLst/>
                <a:latin typeface="+mn-lt"/>
                <a:ea typeface="+mn-ea"/>
                <a:cs typeface="+mn-cs"/>
              </a:rPr>
              <a:t>10:00amHandle delivery issues and questions from sales/customer service/drivers</a:t>
            </a:r>
          </a:p>
          <a:p>
            <a:r>
              <a:rPr lang="en-US" sz="1200" b="0" i="0" kern="1200" dirty="0">
                <a:solidFill>
                  <a:schemeClr val="tx1"/>
                </a:solidFill>
                <a:effectLst/>
                <a:latin typeface="+mn-lt"/>
                <a:ea typeface="+mn-ea"/>
                <a:cs typeface="+mn-cs"/>
              </a:rPr>
              <a:t>11:00amCall shipping agent to discuss contract</a:t>
            </a:r>
          </a:p>
          <a:p>
            <a:r>
              <a:rPr lang="en-US" sz="1200" b="0" i="0" kern="1200" dirty="0">
                <a:solidFill>
                  <a:schemeClr val="tx1"/>
                </a:solidFill>
                <a:effectLst/>
                <a:latin typeface="+mn-lt"/>
                <a:ea typeface="+mn-ea"/>
                <a:cs typeface="+mn-cs"/>
              </a:rPr>
              <a:t>11:30amTalk with a driver about slight change to his route</a:t>
            </a:r>
          </a:p>
          <a:p>
            <a:r>
              <a:rPr lang="en-US" sz="1200" b="0" i="0" kern="1200" dirty="0">
                <a:solidFill>
                  <a:schemeClr val="tx1"/>
                </a:solidFill>
                <a:effectLst/>
                <a:latin typeface="+mn-lt"/>
                <a:ea typeface="+mn-ea"/>
                <a:cs typeface="+mn-cs"/>
              </a:rPr>
              <a:t>12:00pmLunch (at my desk)</a:t>
            </a:r>
          </a:p>
          <a:p>
            <a:r>
              <a:rPr lang="en-US" sz="1200" b="0" i="0" kern="1200" dirty="0">
                <a:solidFill>
                  <a:schemeClr val="tx1"/>
                </a:solidFill>
                <a:effectLst/>
                <a:latin typeface="+mn-lt"/>
                <a:ea typeface="+mn-ea"/>
                <a:cs typeface="+mn-cs"/>
              </a:rPr>
              <a:t>12:30pmProcess incoming paperwork for tomorrow’s shipments</a:t>
            </a:r>
          </a:p>
          <a:p>
            <a:r>
              <a:rPr lang="en-US" sz="1200" b="0" i="0" kern="1200" dirty="0">
                <a:solidFill>
                  <a:schemeClr val="tx1"/>
                </a:solidFill>
                <a:effectLst/>
                <a:latin typeface="+mn-lt"/>
                <a:ea typeface="+mn-ea"/>
                <a:cs typeface="+mn-cs"/>
              </a:rPr>
              <a:t>13:30pmSearch the Web to get info about other shipping agents</a:t>
            </a:r>
          </a:p>
          <a:p>
            <a:r>
              <a:rPr lang="en-US" sz="1200" b="0" i="0" kern="1200" dirty="0">
                <a:solidFill>
                  <a:schemeClr val="tx1"/>
                </a:solidFill>
                <a:effectLst/>
                <a:latin typeface="+mn-lt"/>
                <a:ea typeface="+mn-ea"/>
                <a:cs typeface="+mn-cs"/>
              </a:rPr>
              <a:t>2:00pmCreate delivery routes for tomorrow’s shipments</a:t>
            </a:r>
          </a:p>
          <a:p>
            <a:r>
              <a:rPr lang="en-US" sz="1200" b="0" i="0" kern="1200" dirty="0">
                <a:solidFill>
                  <a:schemeClr val="tx1"/>
                </a:solidFill>
                <a:effectLst/>
                <a:latin typeface="+mn-lt"/>
                <a:ea typeface="+mn-ea"/>
                <a:cs typeface="+mn-cs"/>
              </a:rPr>
              <a:t>4:00pmHandle delivery issues from today’s shipments</a:t>
            </a:r>
          </a:p>
          <a:p>
            <a:r>
              <a:rPr lang="en-US" sz="1200" b="0" i="0" kern="1200" dirty="0">
                <a:solidFill>
                  <a:schemeClr val="tx1"/>
                </a:solidFill>
                <a:effectLst/>
                <a:latin typeface="+mn-lt"/>
                <a:ea typeface="+mn-ea"/>
                <a:cs typeface="+mn-cs"/>
              </a:rPr>
              <a:t>4:30pmFinish any remaining paperwork</a:t>
            </a:r>
          </a:p>
          <a:p>
            <a:r>
              <a:rPr lang="en-US" sz="1200" b="0" i="0" kern="1200" dirty="0">
                <a:solidFill>
                  <a:schemeClr val="tx1"/>
                </a:solidFill>
                <a:effectLst/>
                <a:latin typeface="+mn-lt"/>
                <a:ea typeface="+mn-ea"/>
                <a:cs typeface="+mn-cs"/>
              </a:rPr>
              <a:t>5:00pmGo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I primarily interact with Sammy and Ellen.</a:t>
            </a:r>
          </a:p>
          <a:p>
            <a:r>
              <a:rPr lang="en-US" sz="1200" b="0" i="0" kern="1200" dirty="0">
                <a:solidFill>
                  <a:schemeClr val="tx1"/>
                </a:solidFill>
                <a:effectLst/>
                <a:latin typeface="+mn-lt"/>
                <a:ea typeface="+mn-ea"/>
                <a:cs typeface="+mn-cs"/>
              </a:rPr>
              <a:t>Occasionally someone from the sales office will come out to ask where something is.</a:t>
            </a:r>
          </a:p>
          <a:p>
            <a:r>
              <a:rPr lang="en-US" sz="1200" b="0" i="0" kern="1200" dirty="0">
                <a:solidFill>
                  <a:schemeClr val="tx1"/>
                </a:solidFill>
                <a:effectLst/>
                <a:latin typeface="+mn-lt"/>
                <a:ea typeface="+mn-ea"/>
                <a:cs typeface="+mn-cs"/>
              </a:rPr>
              <a:t>I use my Nextel phone or a PA system to find my guys if I need something.</a:t>
            </a:r>
          </a:p>
          <a:p>
            <a:r>
              <a:rPr lang="en-US" sz="1200" b="0" i="0" kern="1200" dirty="0">
                <a:solidFill>
                  <a:schemeClr val="tx1"/>
                </a:solidFill>
                <a:effectLst/>
                <a:latin typeface="+mn-lt"/>
                <a:ea typeface="+mn-ea"/>
                <a:cs typeface="+mn-cs"/>
              </a:rPr>
              <a:t>John and Sammy let me know if there is still some room left on the truck for additional shipments</a:t>
            </a:r>
          </a:p>
          <a:p>
            <a:r>
              <a:rPr lang="en-US" sz="1200" b="0" i="0" kern="1200" dirty="0">
                <a:solidFill>
                  <a:schemeClr val="tx1"/>
                </a:solidFill>
                <a:effectLst/>
                <a:latin typeface="+mn-lt"/>
                <a:ea typeface="+mn-ea"/>
                <a:cs typeface="+mn-cs"/>
              </a:rPr>
              <a:t>Sammy lets me know when an outbound order is ready to be shipped</a:t>
            </a:r>
          </a:p>
          <a:p>
            <a:r>
              <a:rPr lang="en-US" sz="1200" b="0" i="0" kern="1200" dirty="0">
                <a:solidFill>
                  <a:schemeClr val="tx1"/>
                </a:solidFill>
                <a:effectLst/>
                <a:latin typeface="+mn-lt"/>
                <a:ea typeface="+mn-ea"/>
                <a:cs typeface="+mn-cs"/>
              </a:rPr>
              <a:t>I work closely with AP (accounts payable), especially when COD (cash on delivery) is required</a:t>
            </a:r>
          </a:p>
          <a:p>
            <a:r>
              <a:rPr lang="en-US" sz="1200" b="0" i="0" kern="1200" dirty="0">
                <a:solidFill>
                  <a:schemeClr val="tx1"/>
                </a:solidFill>
                <a:effectLst/>
                <a:latin typeface="+mn-lt"/>
                <a:ea typeface="+mn-ea"/>
                <a:cs typeface="+mn-cs"/>
              </a:rPr>
              <a:t>I contact Finance when we have problems with our shipments as far as compensation goes</a:t>
            </a:r>
          </a:p>
          <a:p>
            <a:r>
              <a:rPr lang="en-US" sz="1200" b="0" i="0" kern="1200" dirty="0">
                <a:solidFill>
                  <a:schemeClr val="tx1"/>
                </a:solidFill>
                <a:effectLst/>
                <a:latin typeface="+mn-lt"/>
                <a:ea typeface="+mn-ea"/>
                <a:cs typeface="+mn-cs"/>
              </a:rPr>
              <a:t>Communication and style</a:t>
            </a:r>
          </a:p>
          <a:p>
            <a:r>
              <a:rPr lang="en-US" sz="1200" b="0" i="0" kern="1200" dirty="0">
                <a:solidFill>
                  <a:schemeClr val="tx1"/>
                </a:solidFill>
                <a:effectLst/>
                <a:latin typeface="+mn-lt"/>
                <a:ea typeface="+mn-ea"/>
                <a:cs typeface="+mn-cs"/>
              </a:rPr>
              <a:t>I like to talk face to face when possible, I find that people often mistake what is said over the phone.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Dealing with stress. </a:t>
            </a:r>
            <a:r>
              <a:rPr lang="en-US" sz="1200" b="0" i="0" kern="1200" dirty="0" err="1">
                <a:solidFill>
                  <a:schemeClr val="tx1"/>
                </a:solidFill>
                <a:effectLst/>
                <a:latin typeface="+mn-lt"/>
                <a:ea typeface="+mn-ea"/>
                <a:cs typeface="+mn-cs"/>
              </a:rPr>
              <a:t>Everyday</a:t>
            </a:r>
            <a:r>
              <a:rPr lang="en-US" sz="1200" b="0" i="0" kern="1200" dirty="0">
                <a:solidFill>
                  <a:schemeClr val="tx1"/>
                </a:solidFill>
                <a:effectLst/>
                <a:latin typeface="+mn-lt"/>
                <a:ea typeface="+mn-ea"/>
                <a:cs typeface="+mn-cs"/>
              </a:rPr>
              <a:t> is new and different and I like that.</a:t>
            </a:r>
          </a:p>
          <a:p>
            <a:r>
              <a:rPr lang="en-US" sz="1200" b="0" i="0" kern="1200" dirty="0">
                <a:solidFill>
                  <a:schemeClr val="tx1"/>
                </a:solidFill>
                <a:effectLst/>
                <a:latin typeface="+mn-lt"/>
                <a:ea typeface="+mn-ea"/>
                <a:cs typeface="+mn-cs"/>
              </a:rPr>
              <a:t>The ability to deal with various people and personalities.</a:t>
            </a:r>
          </a:p>
          <a:p>
            <a:r>
              <a:rPr lang="en-US" sz="1200" b="0" i="0" kern="1200" dirty="0">
                <a:solidFill>
                  <a:schemeClr val="tx1"/>
                </a:solidFill>
                <a:effectLst/>
                <a:latin typeface="+mn-lt"/>
                <a:ea typeface="+mn-ea"/>
                <a:cs typeface="+mn-cs"/>
              </a:rPr>
              <a:t>You have to be precise, if something is wrong you have to find the right answer and correct it, or you will deal with it later.</a:t>
            </a:r>
          </a:p>
          <a:p>
            <a:r>
              <a:rPr lang="en-US" sz="1200" b="0" i="0" kern="1200" dirty="0">
                <a:solidFill>
                  <a:schemeClr val="tx1"/>
                </a:solidFill>
                <a:effectLst/>
                <a:latin typeface="+mn-lt"/>
                <a:ea typeface="+mn-ea"/>
                <a:cs typeface="+mn-cs"/>
              </a:rPr>
              <a:t>I am open to new technology if it helps me out and does not create more work.</a:t>
            </a:r>
          </a:p>
          <a:p>
            <a:r>
              <a:rPr lang="en-US" sz="1200" b="0" i="0" kern="1200" dirty="0">
                <a:solidFill>
                  <a:schemeClr val="tx1"/>
                </a:solidFill>
                <a:effectLst/>
                <a:latin typeface="+mn-lt"/>
                <a:ea typeface="+mn-ea"/>
                <a:cs typeface="+mn-cs"/>
              </a:rPr>
              <a:t>I feel comfortable getting on the Internet and doing email.</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Multi-form copies of PO’s and shipping documents</a:t>
            </a:r>
          </a:p>
          <a:p>
            <a:r>
              <a:rPr lang="en-US" sz="1200" b="0" i="0" kern="1200" dirty="0">
                <a:solidFill>
                  <a:schemeClr val="tx1"/>
                </a:solidFill>
                <a:effectLst/>
                <a:latin typeface="+mn-lt"/>
                <a:ea typeface="+mn-ea"/>
                <a:cs typeface="+mn-cs"/>
              </a:rPr>
              <a:t>A desktop computer, printer, and phone</a:t>
            </a:r>
          </a:p>
          <a:p>
            <a:r>
              <a:rPr lang="en-US" sz="1200" b="0" i="0" kern="1200" dirty="0">
                <a:solidFill>
                  <a:schemeClr val="tx1"/>
                </a:solidFill>
                <a:effectLst/>
                <a:latin typeface="+mn-lt"/>
                <a:ea typeface="+mn-ea"/>
                <a:cs typeface="+mn-cs"/>
              </a:rPr>
              <a:t>Large maps, both online and paper, to assist in coordination of shipments</a:t>
            </a:r>
          </a:p>
          <a:p>
            <a:r>
              <a:rPr lang="en-US" sz="1200" b="0" i="0" kern="1200" dirty="0">
                <a:solidFill>
                  <a:schemeClr val="tx1"/>
                </a:solidFill>
                <a:effectLst/>
                <a:latin typeface="+mn-lt"/>
                <a:ea typeface="+mn-ea"/>
                <a:cs typeface="+mn-cs"/>
              </a:rPr>
              <a:t>Access to the ERP system if it has a transportation module</a:t>
            </a:r>
          </a:p>
          <a:p>
            <a:r>
              <a:rPr lang="en-US" sz="1200" b="0" i="0" kern="1200" dirty="0">
                <a:solidFill>
                  <a:schemeClr val="tx1"/>
                </a:solidFill>
                <a:effectLst/>
                <a:latin typeface="+mn-lt"/>
                <a:ea typeface="+mn-ea"/>
                <a:cs typeface="+mn-cs"/>
              </a:rPr>
              <a:t>Web-based solutions from their shipping agents</a:t>
            </a:r>
          </a:p>
          <a:p>
            <a:r>
              <a:rPr lang="en-US" sz="1200" b="0" i="0" kern="1200" dirty="0">
                <a:solidFill>
                  <a:schemeClr val="tx1"/>
                </a:solidFill>
                <a:effectLst/>
                <a:latin typeface="+mn-lt"/>
                <a:ea typeface="+mn-ea"/>
                <a:cs typeface="+mn-cs"/>
              </a:rPr>
              <a:t>Lots of trays to sort all the paperwork from the shipments and incoming inventory</a:t>
            </a:r>
          </a:p>
          <a:p>
            <a:r>
              <a:rPr lang="en-US" sz="1200" b="0" i="0" kern="1200" dirty="0">
                <a:solidFill>
                  <a:schemeClr val="tx1"/>
                </a:solidFill>
                <a:effectLst/>
                <a:latin typeface="+mn-lt"/>
                <a:ea typeface="+mn-ea"/>
                <a:cs typeface="+mn-cs"/>
              </a:rPr>
              <a:t>Whiteboard to inform the salespeople which trucks still have available space for today’s orders</a:t>
            </a:r>
          </a:p>
          <a:p>
            <a:r>
              <a:rPr lang="en-US" sz="1200" b="0" i="0" kern="1200" dirty="0">
                <a:solidFill>
                  <a:schemeClr val="tx1"/>
                </a:solidFill>
                <a:effectLst/>
                <a:latin typeface="+mn-lt"/>
                <a:ea typeface="+mn-ea"/>
                <a:cs typeface="+mn-cs"/>
              </a:rPr>
              <a:t>A list on the wall with telephone numbers of our drivers and shipping agents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I'm Ted. I've been working for this British company for a while now. The company has grown over the years. So I used to work with both shipping/receiving and transport, but now there's enough for me to do just work with transport and our shipping agents. It's a good job - pretty stressful at times, but I like that. I work a pretty long day because things are going in and out all day long, and I'm the one who needs to get it to work with our truck drivers. I get in around 7 and try to leave around 5.</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people I work closest with are Sammy and Ellen - Ellen's my boss and Sammy's shipping and receiving goods. Sometimes we get together after work for a beer. I also have telephone conversations and talks with Susan about rush orders, other customer orders, or if I have room on the truck for one more order. And occasionally, I talk with Alicia if something went wrong with the incoming stuff. My job may seem simple, but I do a whole bunch of different things, like deal with lots of paperwork, solve problems with returns or complaints, route the trucks by managing the drivers, negotiate contracts with the shipping agents, and contact shipping agents about all kinds of different things. Sometimes I even talk to the customers as well.</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sit in an office away from the warehouse, but close enough to know when the trucks are coming and going. I spend a bit of time using the computer, looking at maps, using shipping agents' Web sites to schedule and track shipments, and reading emails, but I don't have any access to the actual sales or purchase orders, which I think is a bit frustrating (especially because I know some other transport guys who get to use the system at their companies). I have this feeling that if I got to use the system, I'd be better at my job, which is something that I'd like to be.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To be honest, most of my time is spent looking at the wall maps, going through papers in these trays here, and dealing with our shipping agents. These trays are used to help me keep track of what's coming in, what's going out, and who's doing what and where. So they're really important to me!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People are asking me questions all the time, like, did you ship the package on time, where is the package, where is this supposed to go. I do what I can to get them answers, but sometimes it's not that easy. But like I said before, it's a stressful job. As far as the actual work goes, one of things that I like the most is the challenge of routing the drivers with today's shipments. It's like putting together a jigsaw puzzle, but I know I really have to get this to work, otherwise I'm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have a lot of people at my throat.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Normally, when I finish work, I go home to be with the family, which I really enjoy even though I'm pretty wiped out after my long day.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Office situated close to purchasing and sales, but not too far from where the deliveries and shipments come in</a:t>
            </a:r>
          </a:p>
          <a:p>
            <a:r>
              <a:rPr lang="en-US" sz="1200" b="0" i="0" kern="1200" dirty="0">
                <a:solidFill>
                  <a:schemeClr val="tx1"/>
                </a:solidFill>
                <a:effectLst/>
                <a:latin typeface="+mn-lt"/>
                <a:ea typeface="+mn-ea"/>
                <a:cs typeface="+mn-cs"/>
              </a:rPr>
              <a:t>Very large, dotted wall map to assist in coordinating deliveries and workload</a:t>
            </a:r>
          </a:p>
          <a:p>
            <a:r>
              <a:rPr lang="en-US" sz="1200" b="0" i="0" kern="1200" dirty="0">
                <a:solidFill>
                  <a:schemeClr val="tx1"/>
                </a:solidFill>
                <a:effectLst/>
                <a:latin typeface="+mn-lt"/>
                <a:ea typeface="+mn-ea"/>
                <a:cs typeface="+mn-cs"/>
              </a:rPr>
              <a:t>Large numbers of trays to sort paper</a:t>
            </a:r>
          </a:p>
          <a:p>
            <a:r>
              <a:rPr lang="en-US" sz="1200" b="0" i="0" kern="1200" dirty="0">
                <a:solidFill>
                  <a:schemeClr val="tx1"/>
                </a:solidFill>
                <a:effectLst/>
                <a:latin typeface="+mn-lt"/>
                <a:ea typeface="+mn-ea"/>
                <a:cs typeface="+mn-cs"/>
              </a:rPr>
              <a:t>A large amount of paper throughout the office (coming and going)</a:t>
            </a:r>
          </a:p>
          <a:p>
            <a:r>
              <a:rPr lang="en-US" sz="1200" b="0" i="0" kern="1200" dirty="0">
                <a:solidFill>
                  <a:schemeClr val="tx1"/>
                </a:solidFill>
                <a:effectLst/>
                <a:latin typeface="+mn-lt"/>
                <a:ea typeface="+mn-ea"/>
                <a:cs typeface="+mn-cs"/>
              </a:rPr>
              <a:t>Most of his time is spent in the office</a:t>
            </a:r>
          </a:p>
          <a:p>
            <a:r>
              <a:rPr lang="en-US" sz="1200" b="0" i="0" kern="1200" dirty="0">
                <a:solidFill>
                  <a:schemeClr val="tx1"/>
                </a:solidFill>
                <a:effectLst/>
                <a:latin typeface="+mn-lt"/>
                <a:ea typeface="+mn-ea"/>
                <a:cs typeface="+mn-cs"/>
              </a:rPr>
              <a:t>When preparing the next-day's dispatch list, he needs peace and quiet</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Routing the drivers and load the trucks so that there is little if any back tracking for the drivers.</a:t>
            </a:r>
          </a:p>
          <a:p>
            <a:r>
              <a:rPr lang="en-US" sz="1200" b="0" i="0" kern="1200" dirty="0">
                <a:solidFill>
                  <a:schemeClr val="tx1"/>
                </a:solidFill>
                <a:effectLst/>
                <a:latin typeface="+mn-lt"/>
                <a:ea typeface="+mn-ea"/>
                <a:cs typeface="+mn-cs"/>
              </a:rPr>
              <a:t>Getting better at my job. The longer I am at this job, the better I become.</a:t>
            </a:r>
          </a:p>
          <a:p>
            <a:r>
              <a:rPr lang="en-US" sz="1200" b="0" i="0" kern="1200" dirty="0">
                <a:solidFill>
                  <a:schemeClr val="tx1"/>
                </a:solidFill>
                <a:effectLst/>
                <a:latin typeface="+mn-lt"/>
                <a:ea typeface="+mn-ea"/>
                <a:cs typeface="+mn-cs"/>
              </a:rPr>
              <a:t>Learning how to use the ERP system</a:t>
            </a:r>
          </a:p>
          <a:p>
            <a:r>
              <a:rPr lang="en-US" sz="1200" b="0" i="0" kern="1200" dirty="0">
                <a:solidFill>
                  <a:schemeClr val="tx1"/>
                </a:solidFill>
                <a:effectLst/>
                <a:latin typeface="+mn-lt"/>
                <a:ea typeface="+mn-ea"/>
                <a:cs typeface="+mn-cs"/>
              </a:rPr>
              <a:t>Minimize transportation costs world-wide</a:t>
            </a:r>
          </a:p>
          <a:p>
            <a:r>
              <a:rPr lang="en-US" sz="1200" b="0" i="0" kern="1200" dirty="0">
                <a:solidFill>
                  <a:schemeClr val="tx1"/>
                </a:solidFill>
                <a:effectLst/>
                <a:latin typeface="+mn-lt"/>
                <a:ea typeface="+mn-ea"/>
                <a:cs typeface="+mn-cs"/>
              </a:rPr>
              <a:t>Choose the best mode of transportation and the best carriers</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Paperwork processor</a:t>
            </a:r>
          </a:p>
          <a:p>
            <a:r>
              <a:rPr lang="en-US" sz="1200" b="0" i="0" kern="1200" dirty="0">
                <a:solidFill>
                  <a:schemeClr val="tx1"/>
                </a:solidFill>
                <a:effectLst/>
                <a:latin typeface="+mn-lt"/>
                <a:ea typeface="+mn-ea"/>
                <a:cs typeface="+mn-cs"/>
              </a:rPr>
              <a:t>Truck router</a:t>
            </a:r>
          </a:p>
          <a:p>
            <a:r>
              <a:rPr lang="en-US" sz="1200" b="0" i="0" kern="1200" dirty="0">
                <a:solidFill>
                  <a:schemeClr val="tx1"/>
                </a:solidFill>
                <a:effectLst/>
                <a:latin typeface="+mn-lt"/>
                <a:ea typeface="+mn-ea"/>
                <a:cs typeface="+mn-cs"/>
              </a:rPr>
              <a:t>Troubleshooter</a:t>
            </a:r>
          </a:p>
          <a:p>
            <a:r>
              <a:rPr lang="en-US" sz="1200" b="0" i="0" kern="1200" dirty="0">
                <a:solidFill>
                  <a:schemeClr val="tx1"/>
                </a:solidFill>
                <a:effectLst/>
                <a:latin typeface="+mn-lt"/>
                <a:ea typeface="+mn-ea"/>
                <a:cs typeface="+mn-cs"/>
              </a:rPr>
              <a:t>Driver manager</a:t>
            </a:r>
          </a:p>
          <a:p>
            <a:r>
              <a:rPr lang="en-US" sz="1200" b="0" i="0" kern="1200" dirty="0">
                <a:solidFill>
                  <a:schemeClr val="tx1"/>
                </a:solidFill>
                <a:effectLst/>
                <a:latin typeface="+mn-lt"/>
                <a:ea typeface="+mn-ea"/>
                <a:cs typeface="+mn-cs"/>
              </a:rPr>
              <a:t>Order shipping liaison</a:t>
            </a:r>
          </a:p>
          <a:p>
            <a:r>
              <a:rPr lang="en-US" sz="1200" b="0" i="0" kern="1200" dirty="0">
                <a:solidFill>
                  <a:schemeClr val="tx1"/>
                </a:solidFill>
                <a:effectLst/>
                <a:latin typeface="+mn-lt"/>
                <a:ea typeface="+mn-ea"/>
                <a:cs typeface="+mn-cs"/>
              </a:rPr>
              <a:t>Customer support</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I negotiate contracts with shipping agents</a:t>
            </a:r>
          </a:p>
          <a:p>
            <a:r>
              <a:rPr lang="en-US" sz="1200" b="0" i="0" kern="1200" dirty="0">
                <a:solidFill>
                  <a:schemeClr val="tx1"/>
                </a:solidFill>
                <a:effectLst/>
                <a:latin typeface="+mn-lt"/>
                <a:ea typeface="+mn-ea"/>
                <a:cs typeface="+mn-cs"/>
              </a:rPr>
              <a:t>I contact shipping agents when there are damaged or wrong deliveries</a:t>
            </a:r>
          </a:p>
          <a:p>
            <a:r>
              <a:rPr lang="en-US" sz="1200" b="0" i="0" kern="1200" dirty="0">
                <a:solidFill>
                  <a:schemeClr val="tx1"/>
                </a:solidFill>
                <a:effectLst/>
                <a:latin typeface="+mn-lt"/>
                <a:ea typeface="+mn-ea"/>
                <a:cs typeface="+mn-cs"/>
              </a:rPr>
              <a:t>I coordinate outgoing deliveries with our drivers.</a:t>
            </a:r>
          </a:p>
          <a:p>
            <a:r>
              <a:rPr lang="en-US" sz="1200" b="0" i="0" kern="1200" dirty="0">
                <a:solidFill>
                  <a:schemeClr val="tx1"/>
                </a:solidFill>
                <a:effectLst/>
                <a:latin typeface="+mn-lt"/>
                <a:ea typeface="+mn-ea"/>
                <a:cs typeface="+mn-cs"/>
              </a:rPr>
              <a:t>I log outgoing deliveries with our drivers.</a:t>
            </a:r>
          </a:p>
          <a:p>
            <a:r>
              <a:rPr lang="en-US" sz="1200" b="0" i="0" kern="1200" dirty="0">
                <a:solidFill>
                  <a:schemeClr val="tx1"/>
                </a:solidFill>
                <a:effectLst/>
                <a:latin typeface="+mn-lt"/>
                <a:ea typeface="+mn-ea"/>
                <a:cs typeface="+mn-cs"/>
              </a:rPr>
              <a:t>I verify that incoming and outgoing inventory has been signed for by our drivers.</a:t>
            </a:r>
          </a:p>
          <a:p>
            <a:r>
              <a:rPr lang="en-US" sz="1200" b="0" i="0" kern="1200" dirty="0">
                <a:solidFill>
                  <a:schemeClr val="tx1"/>
                </a:solidFill>
                <a:effectLst/>
                <a:latin typeface="+mn-lt"/>
                <a:ea typeface="+mn-ea"/>
                <a:cs typeface="+mn-cs"/>
              </a:rPr>
              <a:t>I track the timeliness and completion of deliveries.</a:t>
            </a:r>
          </a:p>
          <a:p>
            <a:r>
              <a:rPr lang="en-US" sz="1200" b="0" i="0" kern="1200" dirty="0">
                <a:solidFill>
                  <a:schemeClr val="tx1"/>
                </a:solidFill>
                <a:effectLst/>
                <a:latin typeface="+mn-lt"/>
                <a:ea typeface="+mn-ea"/>
                <a:cs typeface="+mn-cs"/>
              </a:rPr>
              <a:t>I go to the person responsible when something doesn’t arrive.</a:t>
            </a:r>
          </a:p>
          <a:p>
            <a:r>
              <a:rPr lang="en-US" sz="1200" b="0" i="0" kern="1200" dirty="0">
                <a:solidFill>
                  <a:schemeClr val="tx1"/>
                </a:solidFill>
                <a:effectLst/>
                <a:latin typeface="+mn-lt"/>
                <a:ea typeface="+mn-ea"/>
                <a:cs typeface="+mn-cs"/>
              </a:rPr>
              <a:t>I prepare extra paperwork for international shipments</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Everything I deal with is on paper, often multiple copies that are then spread out across people and departments both internally and externally.</a:t>
            </a:r>
          </a:p>
          <a:p>
            <a:r>
              <a:rPr lang="en-US" sz="1200" b="0" i="0" kern="1200" dirty="0">
                <a:solidFill>
                  <a:schemeClr val="tx1"/>
                </a:solidFill>
                <a:effectLst/>
                <a:latin typeface="+mn-lt"/>
                <a:ea typeface="+mn-ea"/>
                <a:cs typeface="+mn-cs"/>
              </a:rPr>
              <a:t>I have to know the answers for three different groups, one, sales staff “did you ship that package”, two, customer service “where is the package", three, my drivers “where does this package go.”</a:t>
            </a:r>
          </a:p>
          <a:p>
            <a:r>
              <a:rPr lang="en-US" sz="1200" b="0" i="0" kern="1200" dirty="0">
                <a:solidFill>
                  <a:schemeClr val="tx1"/>
                </a:solidFill>
                <a:effectLst/>
                <a:latin typeface="+mn-lt"/>
                <a:ea typeface="+mn-ea"/>
                <a:cs typeface="+mn-cs"/>
              </a:rPr>
              <a:t>I feel bad when I am not able to help someone out. I like to be helpful.</a:t>
            </a:r>
          </a:p>
          <a:p>
            <a:r>
              <a:rPr lang="en-US" sz="1200" b="0" i="0" kern="1200" dirty="0">
                <a:solidFill>
                  <a:schemeClr val="tx1"/>
                </a:solidFill>
                <a:effectLst/>
                <a:latin typeface="+mn-lt"/>
                <a:ea typeface="+mn-ea"/>
                <a:cs typeface="+mn-cs"/>
              </a:rPr>
              <a:t>The trucks are packed in the order I set up the deliveries so if things are out of order it can really delay the process.</a:t>
            </a:r>
          </a:p>
          <a:p>
            <a:r>
              <a:rPr lang="en-US" sz="1200" b="0" i="0" kern="1200" dirty="0">
                <a:solidFill>
                  <a:schemeClr val="tx1"/>
                </a:solidFill>
                <a:effectLst/>
                <a:latin typeface="+mn-lt"/>
                <a:ea typeface="+mn-ea"/>
                <a:cs typeface="+mn-cs"/>
              </a:rPr>
              <a:t>The most stressful part of my job is answering the various questions that arise throughout the day. I pride myself in being able to help people, when I don’t have the answer I go out of my way to find it.</a:t>
            </a:r>
          </a:p>
          <a:p>
            <a:r>
              <a:rPr lang="en-US" sz="1200" b="0" i="0" kern="1200" dirty="0">
                <a:solidFill>
                  <a:schemeClr val="tx1"/>
                </a:solidFill>
                <a:effectLst/>
                <a:latin typeface="+mn-lt"/>
                <a:ea typeface="+mn-ea"/>
                <a:cs typeface="+mn-cs"/>
              </a:rPr>
              <a:t>The most hectic part of my day is the morning because that is when I am trying to get all my drivers out while I am also dealing with incoming deliveries.</a:t>
            </a:r>
          </a:p>
          <a:p>
            <a:r>
              <a:rPr lang="en-US" sz="1200" b="0" i="0" kern="1200" dirty="0">
                <a:solidFill>
                  <a:schemeClr val="tx1"/>
                </a:solidFill>
                <a:effectLst/>
                <a:latin typeface="+mn-lt"/>
                <a:ea typeface="+mn-ea"/>
                <a:cs typeface="+mn-cs"/>
              </a:rPr>
              <a:t>The hardest part of my job is routing the drivers to each of the sites for their deliveries. I don’t like to let my drivers down; first, because I want to do a good job, second, my drivers get very upset when it happens.</a:t>
            </a:r>
          </a:p>
          <a:p>
            <a:r>
              <a:rPr lang="en-US" sz="1200" b="0" i="0" kern="1200" dirty="0">
                <a:solidFill>
                  <a:schemeClr val="tx1"/>
                </a:solidFill>
                <a:effectLst/>
                <a:latin typeface="+mn-lt"/>
                <a:ea typeface="+mn-ea"/>
                <a:cs typeface="+mn-cs"/>
              </a:rPr>
              <a:t>Routing takes up a big chunk of time, I usually work on it in the afternoon, because things have settled down at that point.</a:t>
            </a:r>
          </a:p>
          <a:p>
            <a:r>
              <a:rPr lang="en-US" sz="1200" b="0" i="0" kern="1200" dirty="0">
                <a:solidFill>
                  <a:schemeClr val="tx1"/>
                </a:solidFill>
                <a:effectLst/>
                <a:latin typeface="+mn-lt"/>
                <a:ea typeface="+mn-ea"/>
                <a:cs typeface="+mn-cs"/>
              </a:rPr>
              <a:t>A big problem is when the drivers forget to tell me that they didn’t collect an item (PO) that I had planned for a given run</a:t>
            </a:r>
          </a:p>
          <a:p>
            <a:r>
              <a:rPr lang="en-US" sz="1200" b="0" i="0" kern="1200" dirty="0">
                <a:solidFill>
                  <a:schemeClr val="tx1"/>
                </a:solidFill>
                <a:effectLst/>
                <a:latin typeface="+mn-lt"/>
                <a:ea typeface="+mn-ea"/>
                <a:cs typeface="+mn-cs"/>
              </a:rPr>
              <a:t>It’s a problem receiving and shipping items to and from countries outside the EU because of tariff expenses, so we send large shipments to Norway</a:t>
            </a:r>
          </a:p>
          <a:p>
            <a:r>
              <a:rPr lang="en-US" sz="1200" b="0" i="0" kern="1200" dirty="0">
                <a:solidFill>
                  <a:schemeClr val="tx1"/>
                </a:solidFill>
                <a:effectLst/>
                <a:latin typeface="+mn-lt"/>
                <a:ea typeface="+mn-ea"/>
                <a:cs typeface="+mn-cs"/>
              </a:rPr>
              <a:t>Persona variables</a:t>
            </a:r>
          </a:p>
          <a:p>
            <a:r>
              <a:rPr lang="en-US" sz="1200" b="0" i="0" kern="1200" dirty="0">
                <a:solidFill>
                  <a:schemeClr val="tx1"/>
                </a:solidFill>
                <a:effectLst/>
                <a:latin typeface="+mn-lt"/>
                <a:ea typeface="+mn-ea"/>
                <a:cs typeface="+mn-cs"/>
              </a:rPr>
              <a:t>With companies that have less complicated transport needs, such as, fewer shipping agents, smaller deliveries and shipments, and so on, Sammy will be able to fill Ted's role along with his shipping and receiving tasks</a:t>
            </a:r>
          </a:p>
          <a:p>
            <a:r>
              <a:rPr lang="en-US" sz="1200" b="0" i="0" kern="1200" dirty="0">
                <a:solidFill>
                  <a:schemeClr val="tx1"/>
                </a:solidFill>
                <a:effectLst/>
                <a:latin typeface="+mn-lt"/>
                <a:ea typeface="+mn-ea"/>
                <a:cs typeface="+mn-cs"/>
              </a:rPr>
              <a:t>With companies that require a full-time employee to deal with their many shipping agents, large deliveries and shipments, own shipping fleet, and so on, the company will use Ted for this role.</a:t>
            </a:r>
          </a:p>
          <a:p>
            <a:r>
              <a:rPr lang="en-US" sz="1200" b="0" i="0" kern="1200" dirty="0">
                <a:solidFill>
                  <a:schemeClr val="tx1"/>
                </a:solidFill>
                <a:effectLst/>
                <a:latin typeface="+mn-lt"/>
                <a:ea typeface="+mn-ea"/>
                <a:cs typeface="+mn-cs"/>
              </a:rPr>
              <a:t>In the US, Ted will both manage the fleet of trucks run by the company and will be the primary contact with the shipping agents</a:t>
            </a:r>
          </a:p>
          <a:p>
            <a:r>
              <a:rPr lang="en-US" sz="1200" b="0" i="0" kern="1200" dirty="0">
                <a:solidFill>
                  <a:schemeClr val="tx1"/>
                </a:solidFill>
                <a:effectLst/>
                <a:latin typeface="+mn-lt"/>
                <a:ea typeface="+mn-ea"/>
                <a:cs typeface="+mn-cs"/>
              </a:rPr>
              <a:t>In Europe, he will be the primary contact with the shipping agents (as most trucking activities are outsourced)</a:t>
            </a:r>
          </a:p>
          <a:p>
            <a:r>
              <a:rPr lang="en-US" sz="1200" b="0" i="0" kern="1200" dirty="0">
                <a:solidFill>
                  <a:schemeClr val="tx1"/>
                </a:solidFill>
                <a:effectLst/>
                <a:latin typeface="+mn-lt"/>
                <a:ea typeface="+mn-ea"/>
                <a:cs typeface="+mn-cs"/>
              </a:rPr>
              <a:t>Individuals coordinating small, local deliveries were more day-to-day focused than individual’s shipping large, expensive shipments internationally.</a:t>
            </a:r>
          </a:p>
          <a:p>
            <a:r>
              <a:rPr lang="en-US" sz="1200" b="0" i="0" kern="1200" dirty="0">
                <a:solidFill>
                  <a:schemeClr val="tx1"/>
                </a:solidFill>
                <a:effectLst/>
                <a:latin typeface="+mn-lt"/>
                <a:ea typeface="+mn-ea"/>
                <a:cs typeface="+mn-cs"/>
              </a:rPr>
              <a:t>Individuals’ coordinating large international shipments on a per project basis were more concerned with the details of those shipments than individuals handling small routine shipments.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4"/>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I am the first person that people come to with questions, but I am one of the few that does not have access to the system.</a:t>
            </a:r>
          </a:p>
          <a:p>
            <a:r>
              <a:rPr lang="en-US" sz="1200" b="0" i="0" kern="1200" dirty="0">
                <a:solidFill>
                  <a:schemeClr val="tx1"/>
                </a:solidFill>
                <a:effectLst/>
                <a:latin typeface="+mn-lt"/>
                <a:ea typeface="+mn-ea"/>
                <a:cs typeface="+mn-cs"/>
              </a:rPr>
              <a:t>Even though I don’t have access to the system I have a feeling that many of the questions that I receive throughout the day could be answered easily if I did.</a:t>
            </a:r>
          </a:p>
          <a:p>
            <a:r>
              <a:rPr lang="en-US" sz="1200" b="0" i="0" kern="1200" dirty="0">
                <a:solidFill>
                  <a:schemeClr val="tx1"/>
                </a:solidFill>
                <a:effectLst/>
                <a:latin typeface="+mn-lt"/>
                <a:ea typeface="+mn-ea"/>
                <a:cs typeface="+mn-cs"/>
              </a:rPr>
              <a:t>The transport module in their ERP system is a core tool for planning incoming inventory and shipments</a:t>
            </a:r>
          </a:p>
          <a:p>
            <a:r>
              <a:rPr lang="en-US" sz="1200" b="0" i="0" kern="1200" dirty="0">
                <a:solidFill>
                  <a:schemeClr val="tx1"/>
                </a:solidFill>
                <a:effectLst/>
                <a:latin typeface="+mn-lt"/>
                <a:ea typeface="+mn-ea"/>
                <a:cs typeface="+mn-cs"/>
              </a:rPr>
              <a:t>Information they need</a:t>
            </a:r>
          </a:p>
          <a:p>
            <a:r>
              <a:rPr lang="en-US" sz="1200" b="0" i="0" kern="1200" dirty="0">
                <a:solidFill>
                  <a:schemeClr val="tx1"/>
                </a:solidFill>
                <a:effectLst/>
                <a:latin typeface="+mn-lt"/>
                <a:ea typeface="+mn-ea"/>
                <a:cs typeface="+mn-cs"/>
              </a:rPr>
              <a:t>If relevant, Ted needs to know the weight and dimensions of his shipments to determine if there is enough room in his trucks</a:t>
            </a:r>
          </a:p>
          <a:p>
            <a:r>
              <a:rPr lang="en-US" sz="1200" b="0" i="0" kern="1200" dirty="0">
                <a:solidFill>
                  <a:schemeClr val="tx1"/>
                </a:solidFill>
                <a:effectLst/>
                <a:latin typeface="+mn-lt"/>
                <a:ea typeface="+mn-ea"/>
                <a:cs typeface="+mn-cs"/>
              </a:rPr>
              <a:t>A list to ensure that the trucks are loaded in the order of the drop-offs</a:t>
            </a:r>
          </a:p>
          <a:p>
            <a:r>
              <a:rPr lang="en-US" sz="1200" b="0" i="0" kern="1200" dirty="0">
                <a:solidFill>
                  <a:schemeClr val="tx1"/>
                </a:solidFill>
                <a:effectLst/>
                <a:latin typeface="+mn-lt"/>
                <a:ea typeface="+mn-ea"/>
                <a:cs typeface="+mn-cs"/>
              </a:rPr>
              <a:t>We had better tracking of where packages were at any given time, which would save me a lot of time trying to track them down by hand.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"I am constantly being asked questions from inside and outside of the company. This requires me to have immediate communication with my drivers and warehouse staff."</a:t>
            </a:r>
          </a:p>
          <a:p>
            <a:r>
              <a:rPr lang="en-US" sz="1200" b="0" i="0" kern="1200" dirty="0">
                <a:solidFill>
                  <a:schemeClr val="tx1"/>
                </a:solidFill>
                <a:effectLst/>
                <a:latin typeface="+mn-lt"/>
                <a:ea typeface="+mn-ea"/>
                <a:cs typeface="+mn-cs"/>
              </a:rPr>
              <a:t>"I know where my drivers are at any given time throughout the day."</a:t>
            </a:r>
          </a:p>
          <a:p>
            <a:r>
              <a:rPr lang="en-US" sz="1200" b="0" i="0" kern="1200" dirty="0">
                <a:solidFill>
                  <a:schemeClr val="tx1"/>
                </a:solidFill>
                <a:effectLst/>
                <a:latin typeface="+mn-lt"/>
                <a:ea typeface="+mn-ea"/>
                <a:cs typeface="+mn-cs"/>
              </a:rPr>
              <a:t>"I try to speak with people face to face when I can; I find there are fewer communication breakdowns that way. But, I use multiple means of communication to contact my staff, two-way Nextel phone, PA, phone,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because I often don’t have all the information I need to fix things."</a:t>
            </a:r>
          </a:p>
          <a:p>
            <a:r>
              <a:rPr lang="en-US" sz="1200" b="0" i="0" kern="1200" dirty="0">
                <a:solidFill>
                  <a:schemeClr val="tx1"/>
                </a:solidFill>
                <a:effectLst/>
                <a:latin typeface="+mn-lt"/>
                <a:ea typeface="+mn-ea"/>
                <a:cs typeface="+mn-cs"/>
              </a:rPr>
              <a:t>"We do have a </a:t>
            </a:r>
            <a:r>
              <a:rPr lang="en-US" sz="1200" b="0" i="0" kern="1200" dirty="0" err="1">
                <a:solidFill>
                  <a:schemeClr val="tx1"/>
                </a:solidFill>
                <a:effectLst/>
                <a:latin typeface="+mn-lt"/>
                <a:ea typeface="+mn-ea"/>
                <a:cs typeface="+mn-cs"/>
              </a:rPr>
              <a:t>NexTel</a:t>
            </a:r>
            <a:r>
              <a:rPr lang="en-US" sz="1200" b="0" i="0" kern="1200" dirty="0">
                <a:solidFill>
                  <a:schemeClr val="tx1"/>
                </a:solidFill>
                <a:effectLst/>
                <a:latin typeface="+mn-lt"/>
                <a:ea typeface="+mn-ea"/>
                <a:cs typeface="+mn-cs"/>
              </a:rPr>
              <a:t> system so the ones that are valuable to us are all the portable devices. That’s something that the drivers and I can use in the way of technology."</a:t>
            </a:r>
          </a:p>
          <a:p>
            <a:r>
              <a:rPr lang="en-US" sz="1200" b="0" i="0" kern="1200" dirty="0">
                <a:solidFill>
                  <a:schemeClr val="tx1"/>
                </a:solidFill>
                <a:effectLst/>
                <a:latin typeface="+mn-lt"/>
                <a:ea typeface="+mn-ea"/>
                <a:cs typeface="+mn-cs"/>
              </a:rPr>
              <a:t>"I spend the bulk of my day at my desk, so people know where to find me."</a:t>
            </a:r>
          </a:p>
          <a:p>
            <a:r>
              <a:rPr lang="en-US" sz="1200" b="0" i="0" kern="1200" dirty="0">
                <a:solidFill>
                  <a:schemeClr val="tx1"/>
                </a:solidFill>
                <a:effectLst/>
                <a:latin typeface="+mn-lt"/>
                <a:ea typeface="+mn-ea"/>
                <a:cs typeface="+mn-cs"/>
              </a:rPr>
              <a:t>"Internal sales and service staff often come by to speak with me face to face when they have a question."</a:t>
            </a:r>
          </a:p>
          <a:p>
            <a:r>
              <a:rPr lang="en-US" sz="1200" b="0" i="0" kern="1200" dirty="0">
                <a:solidFill>
                  <a:schemeClr val="tx1"/>
                </a:solidFill>
                <a:effectLst/>
                <a:latin typeface="+mn-lt"/>
                <a:ea typeface="+mn-ea"/>
                <a:cs typeface="+mn-cs"/>
              </a:rPr>
              <a:t>"Outside people usually reach me over the phone."</a:t>
            </a:r>
          </a:p>
          <a:p>
            <a:r>
              <a:rPr lang="en-US" sz="1200" b="0" i="0" kern="1200" dirty="0">
                <a:solidFill>
                  <a:schemeClr val="tx1"/>
                </a:solidFill>
                <a:effectLst/>
                <a:latin typeface="+mn-lt"/>
                <a:ea typeface="+mn-ea"/>
                <a:cs typeface="+mn-cs"/>
              </a:rPr>
              <a:t>"I don’t receive very many inquiries through email."</a:t>
            </a:r>
          </a:p>
          <a:p>
            <a:r>
              <a:rPr lang="en-US" sz="1200" b="0" i="0" kern="1200" dirty="0">
                <a:solidFill>
                  <a:schemeClr val="tx1"/>
                </a:solidFill>
                <a:effectLst/>
                <a:latin typeface="+mn-lt"/>
                <a:ea typeface="+mn-ea"/>
                <a:cs typeface="+mn-cs"/>
              </a:rPr>
              <a:t>"I don’t know why I can’t at least have viewing privileges into the system."</a:t>
            </a:r>
          </a:p>
          <a:p>
            <a:r>
              <a:rPr lang="en-US" sz="1200" b="0" i="0" kern="1200" dirty="0">
                <a:solidFill>
                  <a:schemeClr val="tx1"/>
                </a:solidFill>
                <a:effectLst/>
                <a:latin typeface="+mn-lt"/>
                <a:ea typeface="+mn-ea"/>
                <a:cs typeface="+mn-cs"/>
              </a:rPr>
              <a:t>"I don’t think that many people in the company understand or appreciate what we do."</a:t>
            </a:r>
          </a:p>
          <a:p>
            <a:r>
              <a:rPr lang="en-US" sz="1200" b="0" i="0" kern="1200" dirty="0">
                <a:solidFill>
                  <a:schemeClr val="tx1"/>
                </a:solidFill>
                <a:effectLst/>
                <a:latin typeface="+mn-lt"/>
                <a:ea typeface="+mn-ea"/>
                <a:cs typeface="+mn-cs"/>
              </a:rPr>
              <a:t>"I am like a taxi cab driver, I need to know where everything is and if I don’t I look bad and hear about it from my drivers."</a:t>
            </a:r>
          </a:p>
          <a:p>
            <a:r>
              <a:rPr lang="en-US" sz="1200" b="0" i="0" kern="1200" dirty="0">
                <a:solidFill>
                  <a:schemeClr val="tx1"/>
                </a:solidFill>
                <a:effectLst/>
                <a:latin typeface="+mn-lt"/>
                <a:ea typeface="+mn-ea"/>
                <a:cs typeface="+mn-cs"/>
              </a:rPr>
              <a:t>"Everyone you deal with has a different agenda and time frame for what they need."</a:t>
            </a:r>
          </a:p>
          <a:p>
            <a:r>
              <a:rPr lang="en-US" sz="1200" b="0" i="0" kern="1200" dirty="0">
                <a:solidFill>
                  <a:schemeClr val="tx1"/>
                </a:solidFill>
                <a:effectLst/>
                <a:latin typeface="+mn-lt"/>
                <a:ea typeface="+mn-ea"/>
                <a:cs typeface="+mn-cs"/>
              </a:rPr>
              <a:t>“When they (salespeople) put the phone down with the customer, it’s my job to do the rest.”</a:t>
            </a:r>
          </a:p>
          <a:p>
            <a:r>
              <a:rPr lang="en-US" sz="1200" b="0" i="0" kern="1200" dirty="0">
                <a:solidFill>
                  <a:schemeClr val="tx1"/>
                </a:solidFill>
                <a:effectLst/>
                <a:latin typeface="+mn-lt"/>
                <a:ea typeface="+mn-ea"/>
                <a:cs typeface="+mn-cs"/>
              </a:rPr>
              <a:t>"I know the answers to the questions because I deal with the paperwork on a daily basis, but I can only keep so much in my head, so occasionally I refer to the paperwork after it has been filed."</a:t>
            </a:r>
          </a:p>
          <a:p>
            <a:r>
              <a:rPr lang="en-US" sz="1200" b="0" i="0" kern="1200" dirty="0">
                <a:solidFill>
                  <a:schemeClr val="tx1"/>
                </a:solidFill>
                <a:effectLst/>
                <a:latin typeface="+mn-lt"/>
                <a:ea typeface="+mn-ea"/>
                <a:cs typeface="+mn-cs"/>
              </a:rPr>
              <a:t>"I'm just tracking to see whether my estimates for how long it’s going to take us to load the trucks, how we’re going to organize the load, and what the ship routes are going to be."</a:t>
            </a:r>
          </a:p>
          <a:p>
            <a:r>
              <a:rPr lang="en-US" sz="1200" b="0" i="0" kern="1200" dirty="0">
                <a:solidFill>
                  <a:schemeClr val="tx1"/>
                </a:solidFill>
                <a:effectLst/>
                <a:latin typeface="+mn-lt"/>
                <a:ea typeface="+mn-ea"/>
                <a:cs typeface="+mn-cs"/>
              </a:rPr>
              <a:t>"We like to have everything wrapped up by the end of day so the trucks can go out first thing in the morning."</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UK</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Individuals’ coordinating large international shipments on a per project basis are very concerned with the details of the shipments</a:t>
            </a:r>
          </a:p>
          <a:p>
            <a:r>
              <a:rPr lang="en-US" sz="1200" b="0" i="0" kern="1200" dirty="0">
                <a:solidFill>
                  <a:schemeClr val="tx1"/>
                </a:solidFill>
                <a:effectLst/>
                <a:latin typeface="+mn-lt"/>
                <a:ea typeface="+mn-ea"/>
                <a:cs typeface="+mn-cs"/>
              </a:rPr>
              <a:t>Working with both metric and imperial sizes</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The delivery trucks cover a specific geographic route and can carry a maximum weight</a:t>
            </a:r>
          </a:p>
          <a:p>
            <a:r>
              <a:rPr lang="en-US" sz="1200" b="0" i="0" kern="1200" dirty="0">
                <a:solidFill>
                  <a:schemeClr val="tx1"/>
                </a:solidFill>
                <a:effectLst/>
                <a:latin typeface="+mn-lt"/>
                <a:ea typeface="+mn-ea"/>
                <a:cs typeface="+mn-cs"/>
              </a:rPr>
              <a:t>He uses a whiteboard to inform the salespeople which trucks still have available space for today’s orders</a:t>
            </a:r>
          </a:p>
          <a:p>
            <a:r>
              <a:rPr lang="en-US" sz="1200" b="0" i="0" kern="1200" dirty="0">
                <a:solidFill>
                  <a:schemeClr val="tx1"/>
                </a:solidFill>
                <a:effectLst/>
                <a:latin typeface="+mn-lt"/>
                <a:ea typeface="+mn-ea"/>
                <a:cs typeface="+mn-cs"/>
              </a:rPr>
              <a:t>Customer service or Susan prints out orders several times a day that comes out of his printer</a:t>
            </a:r>
          </a:p>
        </p:txBody>
      </p:sp>
      <p:sp>
        <p:nvSpPr>
          <p:cNvPr id="4" name="Slide Number Placeholder 3"/>
          <p:cNvSpPr>
            <a:spLocks noGrp="1"/>
          </p:cNvSpPr>
          <p:nvPr>
            <p:ph type="sldNum" sz="quarter" idx="5"/>
          </p:nvPr>
        </p:nvSpPr>
        <p:spPr/>
        <p:txBody>
          <a:bodyPr/>
          <a:lstStyle/>
          <a:p>
            <a:fld id="{90C91C77-BD77-46DD-975C-A10BFBCE05E6}" type="slidenum">
              <a:rPr lang="en-US" smtClean="0"/>
              <a:t>29</a:t>
            </a:fld>
            <a:endParaRPr lang="en-US"/>
          </a:p>
        </p:txBody>
      </p:sp>
    </p:spTree>
    <p:extLst>
      <p:ext uri="{BB962C8B-B14F-4D97-AF65-F5344CB8AC3E}">
        <p14:creationId xmlns:p14="http://schemas.microsoft.com/office/powerpoint/2010/main" val="3599402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John - Warehouse Worker</a:t>
            </a:r>
          </a:p>
          <a:p>
            <a:r>
              <a:rPr lang="en-US" sz="1200" b="0" i="1" kern="1200" dirty="0">
                <a:solidFill>
                  <a:schemeClr val="tx1"/>
                </a:solidFill>
                <a:effectLst/>
                <a:latin typeface="+mn-lt"/>
                <a:ea typeface="+mn-ea"/>
                <a:cs typeface="+mn-cs"/>
              </a:rPr>
              <a:t>"I get printouts from Sammy to figure out what to put away and pick"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John puts received items away and picks items that need to be shipped. John waits for direction from Sammy or Ellen.</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37 years old</a:t>
            </a:r>
          </a:p>
          <a:p>
            <a:r>
              <a:rPr lang="en-US" sz="1200" b="0" i="0" kern="1200" dirty="0">
                <a:solidFill>
                  <a:schemeClr val="tx1"/>
                </a:solidFill>
                <a:effectLst/>
                <a:latin typeface="+mn-lt"/>
                <a:ea typeface="+mn-ea"/>
                <a:cs typeface="+mn-cs"/>
              </a:rPr>
              <a:t>High School Equivalency Certificate</a:t>
            </a:r>
          </a:p>
          <a:p>
            <a:r>
              <a:rPr lang="en-US" sz="1200" b="0" i="0" kern="1200" dirty="0">
                <a:solidFill>
                  <a:schemeClr val="tx1"/>
                </a:solidFill>
                <a:effectLst/>
                <a:latin typeface="+mn-lt"/>
                <a:ea typeface="+mn-ea"/>
                <a:cs typeface="+mn-cs"/>
              </a:rPr>
              <a:t>6 months on the job</a:t>
            </a:r>
          </a:p>
          <a:p>
            <a:r>
              <a:rPr lang="en-US" sz="1200" b="0" i="0" kern="1200" dirty="0">
                <a:solidFill>
                  <a:schemeClr val="tx1"/>
                </a:solidFill>
                <a:effectLst/>
                <a:latin typeface="+mn-lt"/>
                <a:ea typeface="+mn-ea"/>
                <a:cs typeface="+mn-cs"/>
              </a:rPr>
              <a:t>In and out of different unskilled jobs since high school</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Many companies don't give John and warehouse employee coworkers access to the ERP system</a:t>
            </a:r>
          </a:p>
          <a:p>
            <a:r>
              <a:rPr lang="en-US" sz="1200" b="0" i="0" kern="1200" dirty="0">
                <a:solidFill>
                  <a:schemeClr val="tx1"/>
                </a:solidFill>
                <a:effectLst/>
                <a:latin typeface="+mn-lt"/>
                <a:ea typeface="+mn-ea"/>
                <a:cs typeface="+mn-cs"/>
              </a:rPr>
              <a:t>Providing a UI that meets John's needs and skill level will greatly increase the footprint of the ERP solution</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7:00amPut items away from yesterday's late afternoon deliveries in the picking zone, the bulk zone, the cross-docking zone, and so on.</a:t>
            </a:r>
          </a:p>
          <a:p>
            <a:r>
              <a:rPr lang="en-US" sz="1200" b="0" i="0" kern="1200" dirty="0">
                <a:solidFill>
                  <a:schemeClr val="tx1"/>
                </a:solidFill>
                <a:effectLst/>
                <a:latin typeface="+mn-lt"/>
                <a:ea typeface="+mn-ea"/>
                <a:cs typeface="+mn-cs"/>
              </a:rPr>
              <a:t>8:00amDo random counting of the received items to see if they correspond to the POs and write it down on a printed PO</a:t>
            </a:r>
          </a:p>
          <a:p>
            <a:r>
              <a:rPr lang="en-US" sz="1200" b="0" i="0" kern="1200" dirty="0">
                <a:solidFill>
                  <a:schemeClr val="tx1"/>
                </a:solidFill>
                <a:effectLst/>
                <a:latin typeface="+mn-lt"/>
                <a:ea typeface="+mn-ea"/>
                <a:cs typeface="+mn-cs"/>
              </a:rPr>
              <a:t>9:00amGet interrupted by Susan about whether an item is available or not</a:t>
            </a:r>
          </a:p>
          <a:p>
            <a:r>
              <a:rPr lang="en-US" sz="1200" b="0" i="0" kern="1200" dirty="0">
                <a:solidFill>
                  <a:schemeClr val="tx1"/>
                </a:solidFill>
                <a:effectLst/>
                <a:latin typeface="+mn-lt"/>
                <a:ea typeface="+mn-ea"/>
                <a:cs typeface="+mn-cs"/>
              </a:rPr>
              <a:t>10:00amTell Sammy that there are some damaged items among the received goods</a:t>
            </a:r>
          </a:p>
          <a:p>
            <a:r>
              <a:rPr lang="en-US" sz="1200" b="0" i="0" kern="1200" dirty="0">
                <a:solidFill>
                  <a:schemeClr val="tx1"/>
                </a:solidFill>
                <a:effectLst/>
                <a:latin typeface="+mn-lt"/>
                <a:ea typeface="+mn-ea"/>
                <a:cs typeface="+mn-cs"/>
              </a:rPr>
              <a:t>11:00amMove some items that have been sitting in the aisles for a long time</a:t>
            </a:r>
          </a:p>
          <a:p>
            <a:r>
              <a:rPr lang="en-US" sz="1200" b="0" i="0" kern="1200" dirty="0">
                <a:solidFill>
                  <a:schemeClr val="tx1"/>
                </a:solidFill>
                <a:effectLst/>
                <a:latin typeface="+mn-lt"/>
                <a:ea typeface="+mn-ea"/>
                <a:cs typeface="+mn-cs"/>
              </a:rPr>
              <a:t> Make a note to myself that I need to tell Sammy that we're running low on an item</a:t>
            </a:r>
          </a:p>
          <a:p>
            <a:r>
              <a:rPr lang="en-US" sz="1200" b="0" i="0" kern="1200" dirty="0">
                <a:solidFill>
                  <a:schemeClr val="tx1"/>
                </a:solidFill>
                <a:effectLst/>
                <a:latin typeface="+mn-lt"/>
                <a:ea typeface="+mn-ea"/>
                <a:cs typeface="+mn-cs"/>
              </a:rPr>
              <a:t>11:30amStart going through the pick lists that Ellen and Susan have printed out for me</a:t>
            </a:r>
          </a:p>
          <a:p>
            <a:r>
              <a:rPr lang="en-US" sz="1200" b="0" i="0" kern="1200" dirty="0">
                <a:solidFill>
                  <a:schemeClr val="tx1"/>
                </a:solidFill>
                <a:effectLst/>
                <a:latin typeface="+mn-lt"/>
                <a:ea typeface="+mn-ea"/>
                <a:cs typeface="+mn-cs"/>
              </a:rPr>
              <a:t>12:00amLunch</a:t>
            </a:r>
          </a:p>
          <a:p>
            <a:r>
              <a:rPr lang="en-US" sz="1200" b="0" i="0" kern="1200" dirty="0">
                <a:solidFill>
                  <a:schemeClr val="tx1"/>
                </a:solidFill>
                <a:effectLst/>
                <a:latin typeface="+mn-lt"/>
                <a:ea typeface="+mn-ea"/>
                <a:cs typeface="+mn-cs"/>
              </a:rPr>
              <a:t> Tell Sammy about the low-stock item</a:t>
            </a:r>
          </a:p>
          <a:p>
            <a:r>
              <a:rPr lang="en-US" sz="1200" b="0" i="0" kern="1200" dirty="0">
                <a:solidFill>
                  <a:schemeClr val="tx1"/>
                </a:solidFill>
                <a:effectLst/>
                <a:latin typeface="+mn-lt"/>
                <a:ea typeface="+mn-ea"/>
                <a:cs typeface="+mn-cs"/>
              </a:rPr>
              <a:t>12:30pmContinue work on the pick lists for today's shipments</a:t>
            </a:r>
          </a:p>
          <a:p>
            <a:r>
              <a:rPr lang="en-US" sz="1200" b="0" i="0" kern="1200" dirty="0">
                <a:solidFill>
                  <a:schemeClr val="tx1"/>
                </a:solidFill>
                <a:effectLst/>
                <a:latin typeface="+mn-lt"/>
                <a:ea typeface="+mn-ea"/>
                <a:cs typeface="+mn-cs"/>
              </a:rPr>
              <a:t>1:30pmGet interrupted by a rush order</a:t>
            </a:r>
          </a:p>
          <a:p>
            <a:r>
              <a:rPr lang="en-US" sz="1200" b="0" i="0" kern="1200" dirty="0">
                <a:solidFill>
                  <a:schemeClr val="tx1"/>
                </a:solidFill>
                <a:effectLst/>
                <a:latin typeface="+mn-lt"/>
                <a:ea typeface="+mn-ea"/>
                <a:cs typeface="+mn-cs"/>
              </a:rPr>
              <a:t>2:00pmEmil stops by and asks me if I can find a component for him</a:t>
            </a:r>
          </a:p>
          <a:p>
            <a:r>
              <a:rPr lang="en-US" sz="1200" b="0" i="0" kern="1200" dirty="0">
                <a:solidFill>
                  <a:schemeClr val="tx1"/>
                </a:solidFill>
                <a:effectLst/>
                <a:latin typeface="+mn-lt"/>
                <a:ea typeface="+mn-ea"/>
                <a:cs typeface="+mn-cs"/>
              </a:rPr>
              <a:t> Start counting some items that Ellen wants to check the numbers on</a:t>
            </a:r>
          </a:p>
          <a:p>
            <a:r>
              <a:rPr lang="en-US" sz="1200" b="0" i="0" kern="1200" dirty="0">
                <a:solidFill>
                  <a:schemeClr val="tx1"/>
                </a:solidFill>
                <a:effectLst/>
                <a:latin typeface="+mn-lt"/>
                <a:ea typeface="+mn-ea"/>
                <a:cs typeface="+mn-cs"/>
              </a:rPr>
              <a:t>3:00pmPrint out labels for today's shipments</a:t>
            </a:r>
          </a:p>
          <a:p>
            <a:r>
              <a:rPr lang="en-US" sz="1200" b="0" i="0" kern="1200" dirty="0">
                <a:solidFill>
                  <a:schemeClr val="tx1"/>
                </a:solidFill>
                <a:effectLst/>
                <a:latin typeface="+mn-lt"/>
                <a:ea typeface="+mn-ea"/>
                <a:cs typeface="+mn-cs"/>
              </a:rPr>
              <a:t> Have a little chat with Sammy</a:t>
            </a:r>
          </a:p>
          <a:p>
            <a:r>
              <a:rPr lang="en-US" sz="1200" b="0" i="0" kern="1200" dirty="0">
                <a:solidFill>
                  <a:schemeClr val="tx1"/>
                </a:solidFill>
                <a:effectLst/>
                <a:latin typeface="+mn-lt"/>
                <a:ea typeface="+mn-ea"/>
                <a:cs typeface="+mn-cs"/>
              </a:rPr>
              <a:t>3:30pmGo back to clearing the aisles</a:t>
            </a:r>
          </a:p>
          <a:p>
            <a:r>
              <a:rPr lang="en-US" sz="1200" b="0" i="0" kern="1200" dirty="0">
                <a:solidFill>
                  <a:schemeClr val="tx1"/>
                </a:solidFill>
                <a:effectLst/>
                <a:latin typeface="+mn-lt"/>
                <a:ea typeface="+mn-ea"/>
                <a:cs typeface="+mn-cs"/>
              </a:rPr>
              <a:t>4:00pmGo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John only focuses on how to perform specific tasks. He does not know the business domain processes or the domain terminology</a:t>
            </a:r>
          </a:p>
          <a:p>
            <a:r>
              <a:rPr lang="en-US" sz="1200" b="0" i="0" kern="1200" dirty="0">
                <a:solidFill>
                  <a:schemeClr val="tx1"/>
                </a:solidFill>
                <a:effectLst/>
                <a:latin typeface="+mn-lt"/>
                <a:ea typeface="+mn-ea"/>
                <a:cs typeface="+mn-cs"/>
              </a:rPr>
              <a:t>John only learns the minimum needed to be able to do his daily tasks. In some areas he would like to work smarter but he cannot change practices without being told by experts</a:t>
            </a:r>
          </a:p>
          <a:p>
            <a:r>
              <a:rPr lang="en-US" sz="1200" b="0" i="0" kern="1200" dirty="0">
                <a:solidFill>
                  <a:schemeClr val="tx1"/>
                </a:solidFill>
                <a:effectLst/>
                <a:latin typeface="+mn-lt"/>
                <a:ea typeface="+mn-ea"/>
                <a:cs typeface="+mn-cs"/>
              </a:rPr>
              <a:t>John knows how to perform very basic MS Office procedures, such as writing documents and sending emails</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Bar code reader</a:t>
            </a:r>
          </a:p>
          <a:p>
            <a:r>
              <a:rPr lang="en-US" sz="1200" b="0" i="0" kern="1200" dirty="0">
                <a:solidFill>
                  <a:schemeClr val="tx1"/>
                </a:solidFill>
                <a:effectLst/>
                <a:latin typeface="+mn-lt"/>
                <a:ea typeface="+mn-ea"/>
                <a:cs typeface="+mn-cs"/>
              </a:rPr>
              <a:t>Forklift</a:t>
            </a:r>
          </a:p>
          <a:p>
            <a:r>
              <a:rPr lang="en-US" sz="1200" b="0" i="0" kern="1200" dirty="0">
                <a:solidFill>
                  <a:schemeClr val="tx1"/>
                </a:solidFill>
                <a:effectLst/>
                <a:latin typeface="+mn-lt"/>
                <a:ea typeface="+mn-ea"/>
                <a:cs typeface="+mn-cs"/>
              </a:rPr>
              <a:t>Printed POs</a:t>
            </a:r>
          </a:p>
          <a:p>
            <a:r>
              <a:rPr lang="en-US" sz="1200" b="0" i="0" kern="1200" dirty="0">
                <a:solidFill>
                  <a:schemeClr val="tx1"/>
                </a:solidFill>
                <a:effectLst/>
                <a:latin typeface="+mn-lt"/>
                <a:ea typeface="+mn-ea"/>
                <a:cs typeface="+mn-cs"/>
              </a:rPr>
              <a:t>Printed pick lists</a:t>
            </a:r>
          </a:p>
          <a:p>
            <a:r>
              <a:rPr lang="en-US" sz="1200" b="0" i="0" kern="1200" dirty="0">
                <a:solidFill>
                  <a:schemeClr val="tx1"/>
                </a:solidFill>
                <a:effectLst/>
                <a:latin typeface="+mn-lt"/>
                <a:ea typeface="+mn-ea"/>
                <a:cs typeface="+mn-cs"/>
              </a:rPr>
              <a:t>Printed physical inventory reports</a:t>
            </a:r>
          </a:p>
          <a:p>
            <a:r>
              <a:rPr lang="en-US" sz="1200" b="0" i="0" kern="1200" dirty="0">
                <a:solidFill>
                  <a:schemeClr val="tx1"/>
                </a:solidFill>
                <a:effectLst/>
                <a:latin typeface="+mn-lt"/>
                <a:ea typeface="+mn-ea"/>
                <a:cs typeface="+mn-cs"/>
              </a:rPr>
              <a:t>Gloves</a:t>
            </a:r>
          </a:p>
          <a:p>
            <a:r>
              <a:rPr lang="en-US" sz="1200" b="0" i="0" kern="1200" dirty="0">
                <a:solidFill>
                  <a:schemeClr val="tx1"/>
                </a:solidFill>
                <a:effectLst/>
                <a:latin typeface="+mn-lt"/>
                <a:ea typeface="+mn-ea"/>
                <a:cs typeface="+mn-cs"/>
              </a:rPr>
              <a:t>Label printer</a:t>
            </a:r>
          </a:p>
          <a:p>
            <a:r>
              <a:rPr lang="en-US" sz="1200" b="0" i="0" kern="1200" dirty="0">
                <a:solidFill>
                  <a:schemeClr val="tx1"/>
                </a:solidFill>
                <a:effectLst/>
                <a:latin typeface="+mn-lt"/>
                <a:ea typeface="+mn-ea"/>
                <a:cs typeface="+mn-cs"/>
              </a:rPr>
              <a:t>Trolley</a:t>
            </a:r>
          </a:p>
          <a:p>
            <a:r>
              <a:rPr lang="en-US" sz="1200" b="0" i="0" kern="1200" dirty="0">
                <a:solidFill>
                  <a:schemeClr val="tx1"/>
                </a:solidFill>
                <a:effectLst/>
                <a:latin typeface="+mn-lt"/>
                <a:ea typeface="+mn-ea"/>
                <a:cs typeface="+mn-cs"/>
              </a:rPr>
              <a:t>Delivery notes</a:t>
            </a:r>
          </a:p>
          <a:p>
            <a:r>
              <a:rPr lang="en-US" sz="1200" b="0" i="0" kern="1200" dirty="0">
                <a:solidFill>
                  <a:schemeClr val="tx1"/>
                </a:solidFill>
                <a:effectLst/>
                <a:latin typeface="+mn-lt"/>
                <a:ea typeface="+mn-ea"/>
                <a:cs typeface="+mn-cs"/>
              </a:rPr>
              <a:t>Advanced shipping notes</a:t>
            </a:r>
          </a:p>
          <a:p>
            <a:r>
              <a:rPr lang="en-US" sz="1200" b="0" i="0" kern="1200" dirty="0">
                <a:solidFill>
                  <a:schemeClr val="tx1"/>
                </a:solidFill>
                <a:effectLst/>
                <a:latin typeface="+mn-lt"/>
                <a:ea typeface="+mn-ea"/>
                <a:cs typeface="+mn-cs"/>
              </a:rPr>
              <a:t>Inbox and outbox tray</a:t>
            </a:r>
          </a:p>
          <a:p>
            <a:r>
              <a:rPr lang="en-US" sz="1200" b="0" i="0" kern="1200" dirty="0">
                <a:solidFill>
                  <a:schemeClr val="tx1"/>
                </a:solidFill>
                <a:effectLst/>
                <a:latin typeface="+mn-lt"/>
                <a:ea typeface="+mn-ea"/>
                <a:cs typeface="+mn-cs"/>
              </a:rPr>
              <a:t>Scale</a:t>
            </a:r>
          </a:p>
          <a:p>
            <a:r>
              <a:rPr lang="en-US" sz="1200" b="0" i="0" kern="1200" dirty="0">
                <a:solidFill>
                  <a:schemeClr val="tx1"/>
                </a:solidFill>
                <a:effectLst/>
                <a:latin typeface="+mn-lt"/>
                <a:ea typeface="+mn-ea"/>
                <a:cs typeface="+mn-cs"/>
              </a:rPr>
              <a:t>Company van or truck</a:t>
            </a:r>
          </a:p>
          <a:p>
            <a:r>
              <a:rPr lang="en-US" sz="1200" b="0" i="0" kern="1200" dirty="0">
                <a:solidFill>
                  <a:schemeClr val="tx1"/>
                </a:solidFill>
                <a:effectLst/>
                <a:latin typeface="+mn-lt"/>
                <a:ea typeface="+mn-ea"/>
                <a:cs typeface="+mn-cs"/>
              </a:rPr>
              <a:t>Work styles</a:t>
            </a:r>
          </a:p>
          <a:p>
            <a:r>
              <a:rPr lang="en-US" sz="1200" b="0" i="0" kern="1200" dirty="0">
                <a:solidFill>
                  <a:schemeClr val="tx1"/>
                </a:solidFill>
                <a:effectLst/>
                <a:latin typeface="+mn-lt"/>
                <a:ea typeface="+mn-ea"/>
                <a:cs typeface="+mn-cs"/>
              </a:rPr>
              <a:t>John would rather interact face-to-face with his colleagues than receive an email.</a:t>
            </a:r>
          </a:p>
          <a:p>
            <a:r>
              <a:rPr lang="en-US" sz="1200" b="0" i="0" kern="1200" dirty="0">
                <a:solidFill>
                  <a:schemeClr val="tx1"/>
                </a:solidFill>
                <a:effectLst/>
                <a:latin typeface="+mn-lt"/>
                <a:ea typeface="+mn-ea"/>
                <a:cs typeface="+mn-cs"/>
              </a:rPr>
              <a:t>He doesn’t initiate changes but accepts procedures that he finds odd or irritating.</a:t>
            </a:r>
          </a:p>
          <a:p>
            <a:r>
              <a:rPr lang="en-US" sz="1200" b="0" i="0" kern="1200" dirty="0">
                <a:solidFill>
                  <a:schemeClr val="tx1"/>
                </a:solidFill>
                <a:effectLst/>
                <a:latin typeface="+mn-lt"/>
                <a:ea typeface="+mn-ea"/>
                <a:cs typeface="+mn-cs"/>
              </a:rPr>
              <a:t>Since John is interrupted so often, he often resorts to writing things down to jog his memory.</a:t>
            </a:r>
          </a:p>
          <a:p>
            <a:r>
              <a:rPr lang="en-US" sz="1200" b="0" i="0" kern="1200" dirty="0">
                <a:solidFill>
                  <a:schemeClr val="tx1"/>
                </a:solidFill>
                <a:effectLst/>
                <a:latin typeface="+mn-lt"/>
                <a:ea typeface="+mn-ea"/>
                <a:cs typeface="+mn-cs"/>
              </a:rPr>
              <a:t>John carries lists and handwritten notes on stock items all the time.</a:t>
            </a:r>
          </a:p>
          <a:p>
            <a:r>
              <a:rPr lang="en-US" sz="1200" b="0" i="0" kern="1200" dirty="0">
                <a:solidFill>
                  <a:schemeClr val="tx1"/>
                </a:solidFill>
                <a:effectLst/>
                <a:latin typeface="+mn-lt"/>
                <a:ea typeface="+mn-ea"/>
                <a:cs typeface="+mn-cs"/>
              </a:rPr>
              <a:t>John wants data extraction to be as straightforward as possible, both mentally and physically – he prefers to punch a computer keyboard rather than using his big hands for tiny movements with the mouse.</a:t>
            </a:r>
          </a:p>
          <a:p>
            <a:r>
              <a:rPr lang="en-US" sz="1200" b="0" i="0" kern="1200" dirty="0">
                <a:solidFill>
                  <a:schemeClr val="tx1"/>
                </a:solidFill>
                <a:effectLst/>
                <a:latin typeface="+mn-lt"/>
                <a:ea typeface="+mn-ea"/>
                <a:cs typeface="+mn-cs"/>
              </a:rPr>
              <a:t>Learning strategies</a:t>
            </a:r>
          </a:p>
          <a:p>
            <a:r>
              <a:rPr lang="en-US" sz="1200" b="0" i="0" kern="1200" dirty="0">
                <a:solidFill>
                  <a:schemeClr val="tx1"/>
                </a:solidFill>
                <a:effectLst/>
                <a:latin typeface="+mn-lt"/>
                <a:ea typeface="+mn-ea"/>
                <a:cs typeface="+mn-cs"/>
              </a:rPr>
              <a:t>John should learn at a pace that fits him.</a:t>
            </a:r>
          </a:p>
          <a:p>
            <a:r>
              <a:rPr lang="en-US" sz="1200" b="0" i="0" kern="1200" dirty="0">
                <a:solidFill>
                  <a:schemeClr val="tx1"/>
                </a:solidFill>
                <a:effectLst/>
                <a:latin typeface="+mn-lt"/>
                <a:ea typeface="+mn-ea"/>
                <a:cs typeface="+mn-cs"/>
              </a:rPr>
              <a:t>John needs short task oriented procedures and an understanding of basic domain principles</a:t>
            </a:r>
          </a:p>
          <a:p>
            <a:r>
              <a:rPr lang="en-US" sz="1200" b="0" i="0" kern="1200" dirty="0">
                <a:solidFill>
                  <a:schemeClr val="tx1"/>
                </a:solidFill>
                <a:effectLst/>
                <a:latin typeface="+mn-lt"/>
                <a:ea typeface="+mn-ea"/>
                <a:cs typeface="+mn-cs"/>
              </a:rPr>
              <a:t>John has tried to read instructions from time to time but has never really been able to use them for accomplishing his tasks. He learns much better and faster by being shown how to do something. He also learned his procedures in the application that way.</a:t>
            </a:r>
          </a:p>
          <a:p>
            <a:r>
              <a:rPr lang="en-US" sz="1200" b="0" i="0" kern="1200" dirty="0">
                <a:solidFill>
                  <a:schemeClr val="tx1"/>
                </a:solidFill>
                <a:effectLst/>
                <a:latin typeface="+mn-lt"/>
                <a:ea typeface="+mn-ea"/>
                <a:cs typeface="+mn-cs"/>
              </a:rPr>
              <a:t>When John's stuck, he'll ask for Ellen or Sammy's help.</a:t>
            </a:r>
          </a:p>
          <a:p>
            <a:r>
              <a:rPr lang="en-US" sz="1200" b="0" i="0" kern="1200" dirty="0">
                <a:solidFill>
                  <a:schemeClr val="tx1"/>
                </a:solidFill>
                <a:effectLst/>
                <a:latin typeface="+mn-lt"/>
                <a:ea typeface="+mn-ea"/>
                <a:cs typeface="+mn-cs"/>
              </a:rPr>
              <a:t>John needs a step-wise sequence of small procedures that will gradually introduce him to the domain of warehouse management and let him learn one issue at a time.</a:t>
            </a:r>
          </a:p>
          <a:p>
            <a:r>
              <a:rPr lang="en-US" sz="1200" b="0" i="0" kern="1200" dirty="0">
                <a:solidFill>
                  <a:schemeClr val="tx1"/>
                </a:solidFill>
                <a:effectLst/>
                <a:latin typeface="+mn-lt"/>
                <a:ea typeface="+mn-ea"/>
                <a:cs typeface="+mn-cs"/>
              </a:rPr>
              <a:t>John doesn’t have an exploratory learning style. To John, the ERP system is just a tool and he has no ambition to know more than it takes for him to do his job. He knows that he could do better but accepts his current level because it lets him do his job.</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I'm John and I work in the warehouse all day, every day.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John is married to Jody. They have two boys aged 10 and 13. Both John and the boys spend a lot of time at the local soccer club, where he is assistant coach for both boys’ soccer teams.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John has worked for about 6 months, and has been in and out of unskilled jobs since not being able to find work in his trade. John is really a printer by training but was never able find a job as a skilled printer, so he has gradually drifted into unskilled warehouse work, as he slowly recognized his printing skills were getting outdated.</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His normal workday is from 7 am until 4 pm. He always works regular hours. It is obviously John’s goal to have finished all his daily tasks by 4 pm, so he can return to a clean desk the next morning. John reports to Ellen, but it's primarily Sammy that supervises him. He puts the received items away, picks items for shipments, moves items around the warehouse based on how Ellen wants to optimize the warehouse, counts items, and so on.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John has a PC at home. He bought it because he started using a computer at work, but it's mostly used by his kids for games. He does, however, write the occasional letter to the parents of the kids he is coaching in soccer. He's got an Internet connection as well. John thinks it could make his job more interesting if he got to use the computer at 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John takes orders from the sales department and occasionally and from Sammy. When sales calls him, he writes the order down on a piece of paper. He's not allowed to enter it directly into the system.</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John works in an environment where people help each other with problems. When he has a problem with something, he is often able to solve it by asking a colleague. If no one in the warehouse can help him out, he'll normally ask someone else like Tony to help him, but often he can’t give him an answer right away.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John isn’t just working in one place. To check individual item availability, John walks around in the warehouse and visually checks the inventory. He checks to see if there are any yellow Post-It notes that his colleagues have written on if they took items from the shelves for production, shipping, engineering, or service. This was a system that Sammy developed.</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John spends most of his day walking or driving around the warehouse</a:t>
            </a:r>
          </a:p>
          <a:p>
            <a:r>
              <a:rPr lang="en-US" sz="1200" b="0" i="0" kern="1200" dirty="0">
                <a:solidFill>
                  <a:schemeClr val="tx1"/>
                </a:solidFill>
                <a:effectLst/>
                <a:latin typeface="+mn-lt"/>
                <a:ea typeface="+mn-ea"/>
                <a:cs typeface="+mn-cs"/>
              </a:rPr>
              <a:t>There are a number of warehouse workers that work evening and graveyard shifts</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Keeping inventory accurate</a:t>
            </a:r>
          </a:p>
          <a:p>
            <a:r>
              <a:rPr lang="en-US" sz="1200" b="0" i="0" kern="1200" dirty="0">
                <a:solidFill>
                  <a:schemeClr val="tx1"/>
                </a:solidFill>
                <a:effectLst/>
                <a:latin typeface="+mn-lt"/>
                <a:ea typeface="+mn-ea"/>
                <a:cs typeface="+mn-cs"/>
              </a:rPr>
              <a:t>Shipping customer's orders correctly, effectively, and on time</a:t>
            </a:r>
          </a:p>
          <a:p>
            <a:r>
              <a:rPr lang="en-US" sz="1200" b="0" i="0" kern="1200" dirty="0">
                <a:solidFill>
                  <a:schemeClr val="tx1"/>
                </a:solidFill>
                <a:effectLst/>
                <a:latin typeface="+mn-lt"/>
                <a:ea typeface="+mn-ea"/>
                <a:cs typeface="+mn-cs"/>
              </a:rPr>
              <a:t>Keeping the aisles clear</a:t>
            </a:r>
          </a:p>
          <a:p>
            <a:r>
              <a:rPr lang="en-US" sz="1200" b="0" i="0" kern="1200" dirty="0">
                <a:solidFill>
                  <a:schemeClr val="tx1"/>
                </a:solidFill>
                <a:effectLst/>
                <a:latin typeface="+mn-lt"/>
                <a:ea typeface="+mn-ea"/>
                <a:cs typeface="+mn-cs"/>
              </a:rPr>
              <a:t>Getting off work on time</a:t>
            </a:r>
          </a:p>
          <a:p>
            <a:r>
              <a:rPr lang="en-US" sz="1200" b="0" i="0" kern="1200" dirty="0">
                <a:solidFill>
                  <a:schemeClr val="tx1"/>
                </a:solidFill>
                <a:effectLst/>
                <a:latin typeface="+mn-lt"/>
                <a:ea typeface="+mn-ea"/>
                <a:cs typeface="+mn-cs"/>
              </a:rPr>
              <a:t>Finding the needed items</a:t>
            </a:r>
          </a:p>
          <a:p>
            <a:r>
              <a:rPr lang="en-US" sz="1200" b="0" i="0" kern="1200" dirty="0">
                <a:solidFill>
                  <a:schemeClr val="tx1"/>
                </a:solidFill>
                <a:effectLst/>
                <a:latin typeface="+mn-lt"/>
                <a:ea typeface="+mn-ea"/>
                <a:cs typeface="+mn-cs"/>
              </a:rPr>
              <a:t>Ensuring that the other warehouse workers can find the items that I put away</a:t>
            </a:r>
          </a:p>
          <a:p>
            <a:r>
              <a:rPr lang="en-US" sz="1200" b="0" i="0" kern="1200" dirty="0">
                <a:solidFill>
                  <a:schemeClr val="tx1"/>
                </a:solidFill>
                <a:effectLst/>
                <a:latin typeface="+mn-lt"/>
                <a:ea typeface="+mn-ea"/>
                <a:cs typeface="+mn-cs"/>
              </a:rPr>
              <a:t>Making some money</a:t>
            </a:r>
          </a:p>
          <a:p>
            <a:r>
              <a:rPr lang="en-US" sz="1200" b="0" i="0" kern="1200" dirty="0">
                <a:solidFill>
                  <a:schemeClr val="tx1"/>
                </a:solidFill>
                <a:effectLst/>
                <a:latin typeface="+mn-lt"/>
                <a:ea typeface="+mn-ea"/>
                <a:cs typeface="+mn-cs"/>
              </a:rPr>
              <a:t>Keeping my job</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Warehouse Worker</a:t>
            </a:r>
          </a:p>
          <a:p>
            <a:r>
              <a:rPr lang="en-US" sz="1200" b="0" i="0" kern="1200" dirty="0">
                <a:solidFill>
                  <a:schemeClr val="tx1"/>
                </a:solidFill>
                <a:effectLst/>
                <a:latin typeface="+mn-lt"/>
                <a:ea typeface="+mn-ea"/>
                <a:cs typeface="+mn-cs"/>
              </a:rPr>
              <a:t>Stock Controller</a:t>
            </a:r>
          </a:p>
          <a:p>
            <a:r>
              <a:rPr lang="en-US" sz="1200" b="0" i="0" kern="1200" dirty="0">
                <a:solidFill>
                  <a:schemeClr val="tx1"/>
                </a:solidFill>
                <a:effectLst/>
                <a:latin typeface="+mn-lt"/>
                <a:ea typeface="+mn-ea"/>
                <a:cs typeface="+mn-cs"/>
              </a:rPr>
              <a:t>Shipping/Receiving Clerk</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As John gets more and more experience, he may take on some of the roles that Sammy has, such as customer service provider, mentor for new warehouse employees, efficiency strategist, and so on. (For more information about these roles, see Sammy, the shipping and receiving clerk.)</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Monitoring inventory levels (via a Kanban-type system)</a:t>
            </a:r>
          </a:p>
          <a:p>
            <a:r>
              <a:rPr lang="en-US" sz="1200" b="0" i="0" kern="1200" dirty="0">
                <a:solidFill>
                  <a:schemeClr val="tx1"/>
                </a:solidFill>
                <a:effectLst/>
                <a:latin typeface="+mn-lt"/>
                <a:ea typeface="+mn-ea"/>
                <a:cs typeface="+mn-cs"/>
              </a:rPr>
              <a:t>Preparing goods for shipment</a:t>
            </a:r>
          </a:p>
          <a:p>
            <a:r>
              <a:rPr lang="en-US" sz="1200" b="0" i="0" kern="1200" dirty="0">
                <a:solidFill>
                  <a:schemeClr val="tx1"/>
                </a:solidFill>
                <a:effectLst/>
                <a:latin typeface="+mn-lt"/>
                <a:ea typeface="+mn-ea"/>
                <a:cs typeface="+mn-cs"/>
              </a:rPr>
              <a:t>Taking orders from customers and internal sales employees</a:t>
            </a:r>
          </a:p>
          <a:p>
            <a:r>
              <a:rPr lang="en-US" sz="1200" b="0" i="0" kern="1200" dirty="0">
                <a:solidFill>
                  <a:schemeClr val="tx1"/>
                </a:solidFill>
                <a:effectLst/>
                <a:latin typeface="+mn-lt"/>
                <a:ea typeface="+mn-ea"/>
                <a:cs typeface="+mn-cs"/>
              </a:rPr>
              <a:t>Daily warehouse tasks, like, putting away, picking, packing, assembling, and shipping orders</a:t>
            </a:r>
          </a:p>
          <a:p>
            <a:r>
              <a:rPr lang="en-US" sz="1200" b="0" i="0" kern="1200" dirty="0">
                <a:solidFill>
                  <a:schemeClr val="tx1"/>
                </a:solidFill>
                <a:effectLst/>
                <a:latin typeface="+mn-lt"/>
                <a:ea typeface="+mn-ea"/>
                <a:cs typeface="+mn-cs"/>
              </a:rPr>
              <a:t>Shipping orders on schedule</a:t>
            </a:r>
          </a:p>
          <a:p>
            <a:r>
              <a:rPr lang="en-US" sz="1200" b="0" i="0" kern="1200" dirty="0">
                <a:solidFill>
                  <a:schemeClr val="tx1"/>
                </a:solidFill>
                <a:effectLst/>
                <a:latin typeface="+mn-lt"/>
                <a:ea typeface="+mn-ea"/>
                <a:cs typeface="+mn-cs"/>
              </a:rPr>
              <a:t>Picking the oldest items first (when that's company policy)</a:t>
            </a:r>
          </a:p>
          <a:p>
            <a:r>
              <a:rPr lang="en-US" sz="1200" b="0" i="0" kern="1200" dirty="0">
                <a:solidFill>
                  <a:schemeClr val="tx1"/>
                </a:solidFill>
                <a:effectLst/>
                <a:latin typeface="+mn-lt"/>
                <a:ea typeface="+mn-ea"/>
                <a:cs typeface="+mn-cs"/>
              </a:rPr>
              <a:t>Driving the company van/truck to make deliveries</a:t>
            </a:r>
          </a:p>
          <a:p>
            <a:r>
              <a:rPr lang="en-US" sz="1200" b="0" i="0" kern="1200" dirty="0">
                <a:solidFill>
                  <a:schemeClr val="tx1"/>
                </a:solidFill>
                <a:effectLst/>
                <a:latin typeface="+mn-lt"/>
                <a:ea typeface="+mn-ea"/>
                <a:cs typeface="+mn-cs"/>
              </a:rPr>
              <a:t>Counting inventory</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John feels his impression from walking around the warehouse is more significant and accurate than what he could find on the ERP solution.</a:t>
            </a:r>
          </a:p>
          <a:p>
            <a:r>
              <a:rPr lang="en-US" sz="1200" b="0" i="0" kern="1200" dirty="0">
                <a:solidFill>
                  <a:schemeClr val="tx1"/>
                </a:solidFill>
                <a:effectLst/>
                <a:latin typeface="+mn-lt"/>
                <a:ea typeface="+mn-ea"/>
                <a:cs typeface="+mn-cs"/>
              </a:rPr>
              <a:t>It's stressful trying to figure out which items are reserved for a specific customer and which ones have general availability.</a:t>
            </a:r>
          </a:p>
          <a:p>
            <a:r>
              <a:rPr lang="en-US" sz="1200" b="0" i="0" kern="1200" dirty="0">
                <a:solidFill>
                  <a:schemeClr val="tx1"/>
                </a:solidFill>
                <a:effectLst/>
                <a:latin typeface="+mn-lt"/>
                <a:ea typeface="+mn-ea"/>
                <a:cs typeface="+mn-cs"/>
              </a:rPr>
              <a:t>A related task is to keep track of items that have been returned for repair. He does that by registering these items in a special book, since he can’t figure out how to use the system for this purpose.</a:t>
            </a:r>
          </a:p>
          <a:p>
            <a:r>
              <a:rPr lang="en-US" sz="1200" b="0" i="0" kern="1200" dirty="0">
                <a:solidFill>
                  <a:schemeClr val="tx1"/>
                </a:solidFill>
                <a:effectLst/>
                <a:latin typeface="+mn-lt"/>
                <a:ea typeface="+mn-ea"/>
                <a:cs typeface="+mn-cs"/>
              </a:rPr>
              <a:t>John doesn't like to use evenings or weekends to do stock counts.</a:t>
            </a:r>
          </a:p>
          <a:p>
            <a:r>
              <a:rPr lang="en-US" sz="1200" b="0" i="0" kern="1200" dirty="0">
                <a:solidFill>
                  <a:schemeClr val="tx1"/>
                </a:solidFill>
                <a:effectLst/>
                <a:latin typeface="+mn-lt"/>
                <a:ea typeface="+mn-ea"/>
                <a:cs typeface="+mn-cs"/>
              </a:rPr>
              <a:t>He gets annoyed when a non-warehouse employee takes something from a shelf without informing him.</a:t>
            </a:r>
          </a:p>
          <a:p>
            <a:r>
              <a:rPr lang="en-US" sz="1200" b="0" i="0" kern="1200" dirty="0">
                <a:solidFill>
                  <a:schemeClr val="tx1"/>
                </a:solidFill>
                <a:effectLst/>
                <a:latin typeface="+mn-lt"/>
                <a:ea typeface="+mn-ea"/>
                <a:cs typeface="+mn-cs"/>
              </a:rPr>
              <a:t>It's a pain going back and forth across the warehouse when doing a physical inventory count instead of doing it in a more systematic way.</a:t>
            </a:r>
          </a:p>
          <a:p>
            <a:r>
              <a:rPr lang="en-US" sz="1200" b="0" i="0" kern="1200" dirty="0">
                <a:solidFill>
                  <a:schemeClr val="tx1"/>
                </a:solidFill>
                <a:effectLst/>
                <a:latin typeface="+mn-lt"/>
                <a:ea typeface="+mn-ea"/>
                <a:cs typeface="+mn-cs"/>
              </a:rPr>
              <a:t>There is a timing problem with items that are registered as received by Sammy and available for picking, but John can’t pick the items because they have not been physically put away by the receiving clerks</a:t>
            </a:r>
          </a:p>
          <a:p>
            <a:r>
              <a:rPr lang="en-US" sz="1200" b="0" i="0" kern="1200" dirty="0">
                <a:solidFill>
                  <a:schemeClr val="tx1"/>
                </a:solidFill>
                <a:effectLst/>
                <a:latin typeface="+mn-lt"/>
                <a:ea typeface="+mn-ea"/>
                <a:cs typeface="+mn-cs"/>
              </a:rPr>
              <a:t>Once John ships everything, he has to go sit down with the packing tickets and actually go through each ticket to fulfill orders in the system.</a:t>
            </a:r>
          </a:p>
          <a:p>
            <a:r>
              <a:rPr lang="en-US" sz="1200" b="0" i="0" kern="1200" dirty="0">
                <a:solidFill>
                  <a:schemeClr val="tx1"/>
                </a:solidFill>
                <a:effectLst/>
                <a:latin typeface="+mn-lt"/>
                <a:ea typeface="+mn-ea"/>
                <a:cs typeface="+mn-cs"/>
              </a:rPr>
              <a:t>There are too many components that are not available when needed and too many over stocked components that are obsolete and that, after time, become unidentifiable.</a:t>
            </a:r>
          </a:p>
          <a:p>
            <a:r>
              <a:rPr lang="en-US" sz="1200" b="0" i="0" kern="1200" dirty="0">
                <a:solidFill>
                  <a:schemeClr val="tx1"/>
                </a:solidFill>
                <a:effectLst/>
                <a:latin typeface="+mn-lt"/>
                <a:ea typeface="+mn-ea"/>
                <a:cs typeface="+mn-cs"/>
              </a:rPr>
              <a:t>John might not speak the same language as Sammy or Ellen</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Warehouse worker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Provide pick lists that contain the bar code for the customer that they are picking for</a:t>
            </a:r>
          </a:p>
          <a:p>
            <a:r>
              <a:rPr lang="en-US" sz="1200" b="0" i="0" kern="1200" dirty="0">
                <a:solidFill>
                  <a:schemeClr val="tx1"/>
                </a:solidFill>
                <a:effectLst/>
                <a:latin typeface="+mn-lt"/>
                <a:ea typeface="+mn-ea"/>
                <a:cs typeface="+mn-cs"/>
              </a:rPr>
              <a:t>Direct comments to John so it only appears on John's documents, not the customer's</a:t>
            </a:r>
          </a:p>
          <a:p>
            <a:r>
              <a:rPr lang="en-US" sz="1200" b="0" i="0" kern="1200" dirty="0">
                <a:solidFill>
                  <a:schemeClr val="tx1"/>
                </a:solidFill>
                <a:effectLst/>
                <a:latin typeface="+mn-lt"/>
                <a:ea typeface="+mn-ea"/>
                <a:cs typeface="+mn-cs"/>
              </a:rPr>
              <a:t>A UI which allows John to post what he's allowed to post, such as picks and put-</a:t>
            </a:r>
            <a:r>
              <a:rPr lang="en-US" sz="1200" b="0" i="0" kern="1200" dirty="0" err="1">
                <a:solidFill>
                  <a:schemeClr val="tx1"/>
                </a:solidFill>
                <a:effectLst/>
                <a:latin typeface="+mn-lt"/>
                <a:ea typeface="+mn-ea"/>
                <a:cs typeface="+mn-cs"/>
              </a:rPr>
              <a:t>aways</a:t>
            </a:r>
            <a:r>
              <a:rPr lang="en-US" sz="1200" b="0" i="0" kern="1200" dirty="0">
                <a:solidFill>
                  <a:schemeClr val="tx1"/>
                </a:solidFill>
                <a:effectLst/>
                <a:latin typeface="+mn-lt"/>
                <a:ea typeface="+mn-ea"/>
                <a:cs typeface="+mn-cs"/>
              </a:rPr>
              <a:t> to ensure that his tasks are registered in the ERP system, not on a piece of paper on Ellen's or Annie's desk</a:t>
            </a:r>
          </a:p>
          <a:p>
            <a:r>
              <a:rPr lang="en-US" sz="1200" b="0" i="0" kern="1200" dirty="0">
                <a:solidFill>
                  <a:schemeClr val="tx1"/>
                </a:solidFill>
                <a:effectLst/>
                <a:latin typeface="+mn-lt"/>
                <a:ea typeface="+mn-ea"/>
                <a:cs typeface="+mn-cs"/>
              </a:rPr>
              <a:t>For putting away, picking, and taking physical inventory, print out the list chronologically after aisle-row-bin as opposed to after item number</a:t>
            </a:r>
          </a:p>
          <a:p>
            <a:r>
              <a:rPr lang="en-US" sz="1200" b="0" i="0" kern="1200" dirty="0">
                <a:solidFill>
                  <a:schemeClr val="tx1"/>
                </a:solidFill>
                <a:effectLst/>
                <a:latin typeface="+mn-lt"/>
                <a:ea typeface="+mn-ea"/>
                <a:cs typeface="+mn-cs"/>
              </a:rPr>
              <a:t>Errors messages for warehouse employees could be voice messages, like, “You forgot the serial number.” “This is the wrong item.”</a:t>
            </a:r>
          </a:p>
          <a:p>
            <a:r>
              <a:rPr lang="en-US" sz="1200" b="0" i="0" kern="1200" dirty="0">
                <a:solidFill>
                  <a:schemeClr val="tx1"/>
                </a:solidFill>
                <a:effectLst/>
                <a:latin typeface="+mn-lt"/>
                <a:ea typeface="+mn-ea"/>
                <a:cs typeface="+mn-cs"/>
              </a:rPr>
              <a:t>Some employers trust John enough to include the system registered quantities on the physical inventory lists, others don't include this. What this means is that the ERP system needs to be flexible in letting the company determine their policy here</a:t>
            </a:r>
          </a:p>
          <a:p>
            <a:r>
              <a:rPr lang="en-US" sz="1200" b="0" i="0" kern="1200" dirty="0">
                <a:solidFill>
                  <a:schemeClr val="tx1"/>
                </a:solidFill>
                <a:effectLst/>
                <a:latin typeface="+mn-lt"/>
                <a:ea typeface="+mn-ea"/>
                <a:cs typeface="+mn-cs"/>
              </a:rPr>
              <a:t>Ability to work with multiple-bin items and multiple-item bins (random vs. fixed bins)</a:t>
            </a:r>
          </a:p>
          <a:p>
            <a:r>
              <a:rPr lang="en-US" sz="1200" b="0" i="0" kern="1200" dirty="0">
                <a:solidFill>
                  <a:schemeClr val="tx1"/>
                </a:solidFill>
                <a:effectLst/>
                <a:latin typeface="+mn-lt"/>
                <a:ea typeface="+mn-ea"/>
                <a:cs typeface="+mn-cs"/>
              </a:rPr>
              <a:t>John is doing a number of different tasks on the warehouse floor. He needs to register these tasks in the system before he forgets or gets distracted by another ad hoc task</a:t>
            </a:r>
          </a:p>
          <a:p>
            <a:r>
              <a:rPr lang="en-US" sz="1200" b="0" i="0" kern="1200" dirty="0">
                <a:solidFill>
                  <a:schemeClr val="tx1"/>
                </a:solidFill>
                <a:effectLst/>
                <a:latin typeface="+mn-lt"/>
                <a:ea typeface="+mn-ea"/>
                <a:cs typeface="+mn-cs"/>
              </a:rPr>
              <a:t>A bar code scanner will make John more effective and bring his work into the ERP system</a:t>
            </a:r>
          </a:p>
          <a:p>
            <a:r>
              <a:rPr lang="en-US" sz="1200" b="0" i="0" kern="1200" dirty="0">
                <a:solidFill>
                  <a:schemeClr val="tx1"/>
                </a:solidFill>
                <a:effectLst/>
                <a:latin typeface="+mn-lt"/>
                <a:ea typeface="+mn-ea"/>
                <a:cs typeface="+mn-cs"/>
              </a:rPr>
              <a:t>Multi-language bar code scanning devices to take into account that many warehouse employees don't speak the language of their employers</a:t>
            </a:r>
          </a:p>
          <a:p>
            <a:r>
              <a:rPr lang="en-US" sz="1200" b="0" i="0" kern="1200" dirty="0">
                <a:solidFill>
                  <a:schemeClr val="tx1"/>
                </a:solidFill>
                <a:effectLst/>
                <a:latin typeface="+mn-lt"/>
                <a:ea typeface="+mn-ea"/>
                <a:cs typeface="+mn-cs"/>
              </a:rPr>
              <a:t>John needs be able to split a bin on the fly when an item doesn't fit in its primary bin</a:t>
            </a:r>
          </a:p>
          <a:p>
            <a:r>
              <a:rPr lang="en-US" sz="1200" b="0" i="0" kern="1200" dirty="0">
                <a:solidFill>
                  <a:schemeClr val="tx1"/>
                </a:solidFill>
                <a:effectLst/>
                <a:latin typeface="+mn-lt"/>
                <a:ea typeface="+mn-ea"/>
                <a:cs typeface="+mn-cs"/>
              </a:rPr>
              <a:t>John can use some read-only fields because once in a while he may overwrite something when searching.</a:t>
            </a:r>
          </a:p>
          <a:p>
            <a:r>
              <a:rPr lang="en-US" sz="1200" b="0" i="0" kern="1200" dirty="0">
                <a:solidFill>
                  <a:schemeClr val="tx1"/>
                </a:solidFill>
                <a:effectLst/>
                <a:latin typeface="+mn-lt"/>
                <a:ea typeface="+mn-ea"/>
                <a:cs typeface="+mn-cs"/>
              </a:rPr>
              <a:t>John needs to be able to register a customer return along with a reason code</a:t>
            </a:r>
          </a:p>
          <a:p>
            <a:r>
              <a:rPr lang="en-US" sz="1200" b="0" i="0" kern="1200" dirty="0">
                <a:solidFill>
                  <a:schemeClr val="tx1"/>
                </a:solidFill>
                <a:effectLst/>
                <a:latin typeface="+mn-lt"/>
                <a:ea typeface="+mn-ea"/>
                <a:cs typeface="+mn-cs"/>
              </a:rPr>
              <a:t>John likes to have visual indications of how far he is in the day’s work – how many pick lists and how many pallets he has finished.</a:t>
            </a:r>
          </a:p>
          <a:p>
            <a:r>
              <a:rPr lang="en-US" sz="1200" b="0" i="0" kern="1200" dirty="0">
                <a:solidFill>
                  <a:schemeClr val="tx1"/>
                </a:solidFill>
                <a:effectLst/>
                <a:latin typeface="+mn-lt"/>
                <a:ea typeface="+mn-ea"/>
                <a:cs typeface="+mn-cs"/>
              </a:rPr>
              <a:t>John needs an easy to use 'undo' function because he's prone to making data entry errors</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John needs to know if he can put an item in two different aisles, shelves or bins</a:t>
            </a:r>
          </a:p>
          <a:p>
            <a:r>
              <a:rPr lang="en-US" sz="1200" b="0" i="0" kern="1200" dirty="0">
                <a:solidFill>
                  <a:schemeClr val="tx1"/>
                </a:solidFill>
                <a:effectLst/>
                <a:latin typeface="+mn-lt"/>
                <a:ea typeface="+mn-ea"/>
                <a:cs typeface="+mn-cs"/>
              </a:rPr>
              <a:t>Susan or Michael need to remember to tell John that a customer return is on its way back to the warehouse</a:t>
            </a:r>
          </a:p>
          <a:p>
            <a:r>
              <a:rPr lang="en-US" sz="1200" b="0" i="0" kern="1200" dirty="0">
                <a:solidFill>
                  <a:schemeClr val="tx1"/>
                </a:solidFill>
                <a:effectLst/>
                <a:latin typeface="+mn-lt"/>
                <a:ea typeface="+mn-ea"/>
                <a:cs typeface="+mn-cs"/>
              </a:rPr>
              <a:t>John needs a physical inventory list that's sorted according to how the items to be counted are stocked in inventory</a:t>
            </a:r>
          </a:p>
          <a:p>
            <a:r>
              <a:rPr lang="en-US" sz="1200" b="0" i="0" kern="1200" dirty="0">
                <a:solidFill>
                  <a:schemeClr val="tx1"/>
                </a:solidFill>
                <a:effectLst/>
                <a:latin typeface="+mn-lt"/>
                <a:ea typeface="+mn-ea"/>
                <a:cs typeface="+mn-cs"/>
              </a:rPr>
              <a:t>John needs to pick according to serial numbers and expiration date, so this info needs to be both readily available for him and easy to enter</a:t>
            </a:r>
          </a:p>
          <a:p>
            <a:r>
              <a:rPr lang="en-US" sz="1200" b="0" i="0" kern="1200" dirty="0">
                <a:solidFill>
                  <a:schemeClr val="tx1"/>
                </a:solidFill>
                <a:effectLst/>
                <a:latin typeface="+mn-lt"/>
                <a:ea typeface="+mn-ea"/>
                <a:cs typeface="+mn-cs"/>
              </a:rPr>
              <a:t>John needs to know where to put a received item - in the bulk zone, picking zone, cross-docking zone, and so on.</a:t>
            </a:r>
          </a:p>
          <a:p>
            <a:r>
              <a:rPr lang="en-US" sz="1200" b="0" i="0" kern="1200" dirty="0">
                <a:solidFill>
                  <a:schemeClr val="tx1"/>
                </a:solidFill>
                <a:effectLst/>
                <a:latin typeface="+mn-lt"/>
                <a:ea typeface="+mn-ea"/>
                <a:cs typeface="+mn-cs"/>
              </a:rPr>
              <a:t>John needs to know whether a customer that he's picking for can receive a partial shipment</a:t>
            </a:r>
          </a:p>
          <a:p>
            <a:r>
              <a:rPr lang="en-US" sz="1200" b="0" i="0" kern="1200" dirty="0">
                <a:solidFill>
                  <a:schemeClr val="tx1"/>
                </a:solidFill>
                <a:effectLst/>
                <a:latin typeface="+mn-lt"/>
                <a:ea typeface="+mn-ea"/>
                <a:cs typeface="+mn-cs"/>
              </a:rPr>
              <a:t>John needs to know if the item that he's picking is a sellable item</a:t>
            </a:r>
          </a:p>
          <a:p>
            <a:r>
              <a:rPr lang="en-US" sz="1200" b="0" i="0" kern="1200" dirty="0">
                <a:solidFill>
                  <a:schemeClr val="tx1"/>
                </a:solidFill>
                <a:effectLst/>
                <a:latin typeface="+mn-lt"/>
                <a:ea typeface="+mn-ea"/>
                <a:cs typeface="+mn-cs"/>
              </a:rPr>
              <a:t>John wants information about the business domain principles that is the minimum for him to understand his work</a:t>
            </a:r>
          </a:p>
          <a:p>
            <a:r>
              <a:rPr lang="en-US" sz="1200" b="0" i="0" kern="1200" dirty="0">
                <a:solidFill>
                  <a:schemeClr val="tx1"/>
                </a:solidFill>
                <a:effectLst/>
                <a:latin typeface="+mn-lt"/>
                <a:ea typeface="+mn-ea"/>
                <a:cs typeface="+mn-cs"/>
              </a:rPr>
              <a:t>John wants to be instructed in best practices</a:t>
            </a:r>
          </a:p>
          <a:p>
            <a:r>
              <a:rPr lang="en-US" sz="1200" b="0" i="0" kern="1200" dirty="0">
                <a:solidFill>
                  <a:schemeClr val="tx1"/>
                </a:solidFill>
                <a:effectLst/>
                <a:latin typeface="+mn-lt"/>
                <a:ea typeface="+mn-ea"/>
                <a:cs typeface="+mn-cs"/>
              </a:rPr>
              <a:t>John wants short and simple procedures that permit interruptions</a:t>
            </a:r>
          </a:p>
          <a:p>
            <a:r>
              <a:rPr lang="en-US" sz="1200" b="0" i="0" kern="1200" dirty="0">
                <a:solidFill>
                  <a:schemeClr val="tx1"/>
                </a:solidFill>
                <a:effectLst/>
                <a:latin typeface="+mn-lt"/>
                <a:ea typeface="+mn-ea"/>
                <a:cs typeface="+mn-cs"/>
              </a:rPr>
              <a:t>John needs to understand how the ERP system can assist him in the best possible way. This knowledge should be explained as part of the tasks he does.</a:t>
            </a:r>
          </a:p>
          <a:p>
            <a:r>
              <a:rPr lang="en-US" sz="1200" b="0" i="0" kern="1200" dirty="0">
                <a:solidFill>
                  <a:schemeClr val="tx1"/>
                </a:solidFill>
                <a:effectLst/>
                <a:latin typeface="+mn-lt"/>
                <a:ea typeface="+mn-ea"/>
                <a:cs typeface="+mn-cs"/>
              </a:rPr>
              <a:t>John needs a better way to have Shannon record what is missing from production because the paper notes she leaves for him are sometimes difficult to read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"I'd rather pick for one big order than a bunch of little, </a:t>
            </a:r>
            <a:r>
              <a:rPr lang="en-US" sz="1200" b="0" i="0" kern="1200" dirty="0" err="1">
                <a:solidFill>
                  <a:schemeClr val="tx1"/>
                </a:solidFill>
                <a:effectLst/>
                <a:latin typeface="+mn-lt"/>
                <a:ea typeface="+mn-ea"/>
                <a:cs typeface="+mn-cs"/>
              </a:rPr>
              <a:t>nickle</a:t>
            </a:r>
            <a:r>
              <a:rPr lang="en-US" sz="1200" b="0" i="0" kern="1200" dirty="0">
                <a:solidFill>
                  <a:schemeClr val="tx1"/>
                </a:solidFill>
                <a:effectLst/>
                <a:latin typeface="+mn-lt"/>
                <a:ea typeface="+mn-ea"/>
                <a:cs typeface="+mn-cs"/>
              </a:rPr>
              <a:t> and dime orders."</a:t>
            </a:r>
          </a:p>
          <a:p>
            <a:r>
              <a:rPr lang="en-US" sz="1200" b="0" i="0" kern="1200" dirty="0">
                <a:solidFill>
                  <a:schemeClr val="tx1"/>
                </a:solidFill>
                <a:effectLst/>
                <a:latin typeface="+mn-lt"/>
                <a:ea typeface="+mn-ea"/>
                <a:cs typeface="+mn-cs"/>
              </a:rPr>
              <a:t>"I expect the terms used in the system should be the same as those used on my bar code scanner, but they're not. And that's confusing."</a:t>
            </a:r>
          </a:p>
          <a:p>
            <a:r>
              <a:rPr lang="en-US" sz="1200" b="0" i="0" kern="1200" dirty="0">
                <a:solidFill>
                  <a:schemeClr val="tx1"/>
                </a:solidFill>
                <a:effectLst/>
                <a:latin typeface="+mn-lt"/>
                <a:ea typeface="+mn-ea"/>
                <a:cs typeface="+mn-cs"/>
              </a:rPr>
              <a:t>"We have big problems with misplaced demo items and spare parts because engineers/salespeople take the parts and don’t put them back in the right bin."</a:t>
            </a:r>
          </a:p>
          <a:p>
            <a:r>
              <a:rPr lang="en-US" sz="1200" b="0" i="0" kern="1200" dirty="0">
                <a:solidFill>
                  <a:schemeClr val="tx1"/>
                </a:solidFill>
                <a:effectLst/>
                <a:latin typeface="+mn-lt"/>
                <a:ea typeface="+mn-ea"/>
                <a:cs typeface="+mn-cs"/>
              </a:rPr>
              <a:t>"My biggest concern is keeping track of expiration dates."</a:t>
            </a:r>
          </a:p>
          <a:p>
            <a:r>
              <a:rPr lang="en-US" sz="1200" b="0" i="0" kern="1200" dirty="0">
                <a:solidFill>
                  <a:schemeClr val="tx1"/>
                </a:solidFill>
                <a:effectLst/>
                <a:latin typeface="+mn-lt"/>
                <a:ea typeface="+mn-ea"/>
                <a:cs typeface="+mn-cs"/>
              </a:rPr>
              <a:t>"Sometimes I feel more like a mover than a warehouse employee."</a:t>
            </a:r>
          </a:p>
          <a:p>
            <a:r>
              <a:rPr lang="en-US" sz="1200" b="0" i="0" kern="1200" dirty="0">
                <a:solidFill>
                  <a:schemeClr val="tx1"/>
                </a:solidFill>
                <a:effectLst/>
                <a:latin typeface="+mn-lt"/>
                <a:ea typeface="+mn-ea"/>
                <a:cs typeface="+mn-cs"/>
              </a:rPr>
              <a:t>"I don't trust the system, so I'll look on the shelf to see if the item is there or not."</a:t>
            </a:r>
          </a:p>
          <a:p>
            <a:r>
              <a:rPr lang="en-US" sz="1200" b="0" i="0" kern="1200" dirty="0">
                <a:solidFill>
                  <a:schemeClr val="tx1"/>
                </a:solidFill>
                <a:effectLst/>
                <a:latin typeface="+mn-lt"/>
                <a:ea typeface="+mn-ea"/>
                <a:cs typeface="+mn-cs"/>
              </a:rPr>
              <a:t>"You have to go through too many windows to do simple things."</a:t>
            </a:r>
          </a:p>
          <a:p>
            <a:r>
              <a:rPr lang="en-US" sz="1200" b="0" i="0" kern="1200" dirty="0">
                <a:solidFill>
                  <a:schemeClr val="tx1"/>
                </a:solidFill>
                <a:effectLst/>
                <a:latin typeface="+mn-lt"/>
                <a:ea typeface="+mn-ea"/>
                <a:cs typeface="+mn-cs"/>
              </a:rPr>
              <a:t>"I'm not interested in the whole case for a new item. I just want to know what I need to do."</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 UK</a:t>
            </a:r>
          </a:p>
          <a:p>
            <a:r>
              <a:rPr lang="en-US" sz="1200" b="0" i="0" kern="1200" dirty="0">
                <a:solidFill>
                  <a:schemeClr val="tx1"/>
                </a:solidFill>
                <a:effectLst/>
                <a:latin typeface="+mn-lt"/>
                <a:ea typeface="+mn-ea"/>
                <a:cs typeface="+mn-cs"/>
              </a:rPr>
              <a:t> The Netherlands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John receives a number of comments written by his colleagues, especially Susan, Alicia, and Inga, about what he should do with a particular purchase or sales order.</a:t>
            </a:r>
          </a:p>
          <a:p>
            <a:r>
              <a:rPr lang="en-US" sz="1200" b="0" i="0" kern="1200" dirty="0">
                <a:solidFill>
                  <a:schemeClr val="tx1"/>
                </a:solidFill>
                <a:effectLst/>
                <a:latin typeface="+mn-lt"/>
                <a:ea typeface="+mn-ea"/>
                <a:cs typeface="+mn-cs"/>
              </a:rPr>
              <a:t>The more familiar John becomes with the comment, the less likely he'll pay attention to them, which could be a problem with updates to the comments</a:t>
            </a:r>
          </a:p>
          <a:p>
            <a:r>
              <a:rPr lang="en-US" sz="1200" b="0" i="0" kern="1200" dirty="0">
                <a:solidFill>
                  <a:schemeClr val="tx1"/>
                </a:solidFill>
                <a:effectLst/>
                <a:latin typeface="+mn-lt"/>
                <a:ea typeface="+mn-ea"/>
                <a:cs typeface="+mn-cs"/>
              </a:rPr>
              <a:t>John has either worked at the company for a long time or his employment is characterized by high turnover rates</a:t>
            </a:r>
          </a:p>
          <a:p>
            <a:r>
              <a:rPr lang="en-US" sz="1200" b="0" i="0" kern="1200" dirty="0">
                <a:solidFill>
                  <a:schemeClr val="tx1"/>
                </a:solidFill>
                <a:effectLst/>
                <a:latin typeface="+mn-lt"/>
                <a:ea typeface="+mn-ea"/>
                <a:cs typeface="+mn-cs"/>
              </a:rPr>
              <a:t>He has a lot of knowledge in his head with regards to finding items</a:t>
            </a:r>
          </a:p>
          <a:p>
            <a:r>
              <a:rPr lang="en-US" sz="1200" b="0" i="0" kern="1200" dirty="0">
                <a:solidFill>
                  <a:schemeClr val="tx1"/>
                </a:solidFill>
                <a:effectLst/>
                <a:latin typeface="+mn-lt"/>
                <a:ea typeface="+mn-ea"/>
                <a:cs typeface="+mn-cs"/>
              </a:rPr>
              <a:t>As John gets more experience, he starts taking on some of Sammy's roles</a:t>
            </a:r>
          </a:p>
          <a:p>
            <a:r>
              <a:rPr lang="en-US" sz="1200" b="0" i="0" kern="1200" dirty="0">
                <a:solidFill>
                  <a:schemeClr val="tx1"/>
                </a:solidFill>
                <a:effectLst/>
                <a:latin typeface="+mn-lt"/>
                <a:ea typeface="+mn-ea"/>
                <a:cs typeface="+mn-cs"/>
              </a:rPr>
              <a:t>John's other warehouse coworkers may do a type of quality control on each other, that is, one picks while the other packs his order to make sure the right items have been picked.</a:t>
            </a:r>
          </a:p>
          <a:p>
            <a:r>
              <a:rPr lang="en-US" sz="1200" b="0" i="0" kern="1200" dirty="0">
                <a:solidFill>
                  <a:schemeClr val="tx1"/>
                </a:solidFill>
                <a:effectLst/>
                <a:latin typeface="+mn-lt"/>
                <a:ea typeface="+mn-ea"/>
                <a:cs typeface="+mn-cs"/>
              </a:rPr>
              <a:t>John uses some sort of visual indicator, like a sticker, to show that he counted an item or that an item is </a:t>
            </a:r>
            <a:r>
              <a:rPr lang="en-US" sz="1200" b="0" i="0" kern="1200" dirty="0" err="1">
                <a:solidFill>
                  <a:schemeClr val="tx1"/>
                </a:solidFill>
                <a:effectLst/>
                <a:latin typeface="+mn-lt"/>
                <a:ea typeface="+mn-ea"/>
                <a:cs typeface="+mn-cs"/>
              </a:rPr>
              <a:t>aprroaching</a:t>
            </a:r>
            <a:r>
              <a:rPr lang="en-US" sz="1200" b="0" i="0" kern="1200" dirty="0">
                <a:solidFill>
                  <a:schemeClr val="tx1"/>
                </a:solidFill>
                <a:effectLst/>
                <a:latin typeface="+mn-lt"/>
                <a:ea typeface="+mn-ea"/>
                <a:cs typeface="+mn-cs"/>
              </a:rPr>
              <a:t> its reorder point</a:t>
            </a:r>
          </a:p>
          <a:p>
            <a:r>
              <a:rPr lang="en-US" sz="1200" b="0" i="0" kern="1200" dirty="0">
                <a:solidFill>
                  <a:schemeClr val="tx1"/>
                </a:solidFill>
                <a:effectLst/>
                <a:latin typeface="+mn-lt"/>
                <a:ea typeface="+mn-ea"/>
                <a:cs typeface="+mn-cs"/>
              </a:rPr>
              <a:t>John is dependent on others to find out if a customer can receive a partial shipment</a:t>
            </a:r>
          </a:p>
          <a:p>
            <a:r>
              <a:rPr lang="en-US" sz="1200" b="0" i="0" kern="1200" dirty="0">
                <a:solidFill>
                  <a:schemeClr val="tx1"/>
                </a:solidFill>
                <a:effectLst/>
                <a:latin typeface="+mn-lt"/>
                <a:ea typeface="+mn-ea"/>
                <a:cs typeface="+mn-cs"/>
              </a:rPr>
              <a:t>John often picks one order at a time</a:t>
            </a:r>
          </a:p>
          <a:p>
            <a:r>
              <a:rPr lang="en-US" sz="1200" b="0" i="0" kern="1200" dirty="0">
                <a:solidFill>
                  <a:schemeClr val="tx1"/>
                </a:solidFill>
                <a:effectLst/>
                <a:latin typeface="+mn-lt"/>
                <a:ea typeface="+mn-ea"/>
                <a:cs typeface="+mn-cs"/>
              </a:rPr>
              <a:t>John might need to put an item in two bins, which he then enters on a piece of paper or informs Ellen about</a:t>
            </a:r>
          </a:p>
          <a:p>
            <a:r>
              <a:rPr lang="en-US" sz="1200" b="0" i="0" kern="1200" dirty="0">
                <a:solidFill>
                  <a:schemeClr val="tx1"/>
                </a:solidFill>
                <a:effectLst/>
                <a:latin typeface="+mn-lt"/>
                <a:ea typeface="+mn-ea"/>
                <a:cs typeface="+mn-cs"/>
              </a:rPr>
              <a:t>The warehouse person complains that he can’t always hear the phone call and that he would rather have a cell phone.</a:t>
            </a:r>
          </a:p>
          <a:p>
            <a:r>
              <a:rPr lang="en-US" sz="1200" b="0" i="0" kern="1200" dirty="0">
                <a:solidFill>
                  <a:schemeClr val="tx1"/>
                </a:solidFill>
                <a:effectLst/>
                <a:latin typeface="+mn-lt"/>
                <a:ea typeface="+mn-ea"/>
                <a:cs typeface="+mn-cs"/>
              </a:rPr>
              <a:t>Not all warehouse employees at a company have access to a pc.</a:t>
            </a:r>
          </a:p>
          <a:p>
            <a:r>
              <a:rPr lang="en-US" sz="1200" b="0" i="0" kern="1200" dirty="0">
                <a:solidFill>
                  <a:schemeClr val="tx1"/>
                </a:solidFill>
                <a:effectLst/>
                <a:latin typeface="+mn-lt"/>
                <a:ea typeface="+mn-ea"/>
                <a:cs typeface="+mn-cs"/>
              </a:rPr>
              <a:t>The bar code scanner that John uses doesn't give him an idea of how many lines there are in the pick</a:t>
            </a:r>
          </a:p>
          <a:p>
            <a:r>
              <a:rPr lang="en-US" sz="1200" b="0" i="0" kern="1200" dirty="0">
                <a:solidFill>
                  <a:schemeClr val="tx1"/>
                </a:solidFill>
                <a:effectLst/>
                <a:latin typeface="+mn-lt"/>
                <a:ea typeface="+mn-ea"/>
                <a:cs typeface="+mn-cs"/>
              </a:rPr>
              <a:t>We have electronic control of our inventory but every month we still take a physical count of what is in stock.</a:t>
            </a:r>
          </a:p>
          <a:p>
            <a:r>
              <a:rPr lang="en-US" sz="1200" b="0" i="0" kern="1200" dirty="0">
                <a:solidFill>
                  <a:schemeClr val="tx1"/>
                </a:solidFill>
                <a:effectLst/>
                <a:latin typeface="+mn-lt"/>
                <a:ea typeface="+mn-ea"/>
                <a:cs typeface="+mn-cs"/>
              </a:rPr>
              <a:t>A physical inventory means that we walk the entire facility and write down what we have, this usually takes about a half day to complete.</a:t>
            </a:r>
          </a:p>
        </p:txBody>
      </p:sp>
      <p:sp>
        <p:nvSpPr>
          <p:cNvPr id="4" name="Slide Number Placeholder 3"/>
          <p:cNvSpPr>
            <a:spLocks noGrp="1"/>
          </p:cNvSpPr>
          <p:nvPr>
            <p:ph type="sldNum" sz="quarter" idx="5"/>
          </p:nvPr>
        </p:nvSpPr>
        <p:spPr/>
        <p:txBody>
          <a:bodyPr/>
          <a:lstStyle/>
          <a:p>
            <a:fld id="{90C91C77-BD77-46DD-975C-A10BFBCE05E6}" type="slidenum">
              <a:rPr lang="en-US" smtClean="0"/>
              <a:t>31</a:t>
            </a:fld>
            <a:endParaRPr lang="en-US"/>
          </a:p>
        </p:txBody>
      </p:sp>
    </p:spTree>
    <p:extLst>
      <p:ext uri="{BB962C8B-B14F-4D97-AF65-F5344CB8AC3E}">
        <p14:creationId xmlns:p14="http://schemas.microsoft.com/office/powerpoint/2010/main" val="4019304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Sammy - Shipping and Receiving</a:t>
            </a:r>
          </a:p>
          <a:p>
            <a:r>
              <a:rPr lang="en-US" sz="1200" b="0" i="1" kern="1200" dirty="0">
                <a:solidFill>
                  <a:schemeClr val="tx1"/>
                </a:solidFill>
                <a:effectLst/>
                <a:latin typeface="+mn-lt"/>
                <a:ea typeface="+mn-ea"/>
                <a:cs typeface="+mn-cs"/>
              </a:rPr>
              <a:t>"On time and no damage – that’s me."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Sammy manages shipping, receives goods and verifies them against </a:t>
            </a:r>
            <a:r>
              <a:rPr lang="en-US" sz="1200" b="0" i="0" kern="1200" dirty="0" err="1">
                <a:solidFill>
                  <a:schemeClr val="tx1"/>
                </a:solidFill>
                <a:effectLst/>
                <a:latin typeface="+mn-lt"/>
                <a:ea typeface="+mn-ea"/>
                <a:cs typeface="+mn-cs"/>
              </a:rPr>
              <a:t>POs.</a:t>
            </a:r>
            <a:r>
              <a:rPr lang="en-US" sz="1200" b="0" i="0" kern="1200" dirty="0">
                <a:solidFill>
                  <a:schemeClr val="tx1"/>
                </a:solidFill>
                <a:effectLst/>
                <a:latin typeface="+mn-lt"/>
                <a:ea typeface="+mn-ea"/>
                <a:cs typeface="+mn-cs"/>
              </a:rPr>
              <a:t> He supervises other warehouse employees.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47 years old</a:t>
            </a:r>
          </a:p>
          <a:p>
            <a:r>
              <a:rPr lang="en-US" sz="1200" b="0" i="0" kern="1200" dirty="0">
                <a:solidFill>
                  <a:schemeClr val="tx1"/>
                </a:solidFill>
                <a:effectLst/>
                <a:latin typeface="+mn-lt"/>
                <a:ea typeface="+mn-ea"/>
                <a:cs typeface="+mn-cs"/>
              </a:rPr>
              <a:t>Struggling folk musician by night, this is Sammy's day job.</a:t>
            </a:r>
          </a:p>
          <a:p>
            <a:r>
              <a:rPr lang="en-US" sz="1200" b="0" i="0" kern="1200" dirty="0">
                <a:solidFill>
                  <a:schemeClr val="tx1"/>
                </a:solidFill>
                <a:effectLst/>
                <a:latin typeface="+mn-lt"/>
                <a:ea typeface="+mn-ea"/>
                <a:cs typeface="+mn-cs"/>
              </a:rPr>
              <a:t>High School education.</a:t>
            </a:r>
          </a:p>
          <a:p>
            <a:r>
              <a:rPr lang="en-US" sz="1200" b="0" i="0" kern="1200" dirty="0">
                <a:solidFill>
                  <a:schemeClr val="tx1"/>
                </a:solidFill>
                <a:effectLst/>
                <a:latin typeface="+mn-lt"/>
                <a:ea typeface="+mn-ea"/>
                <a:cs typeface="+mn-cs"/>
              </a:rPr>
              <a:t>10 years of experience</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The efficiency of Sammy and the warehouse workers that he supervises depends very much on the data that he has access to.</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6:30 </a:t>
            </a:r>
            <a:r>
              <a:rPr lang="en-US" sz="1200" b="0" i="0" kern="1200" dirty="0" err="1">
                <a:solidFill>
                  <a:schemeClr val="tx1"/>
                </a:solidFill>
                <a:effectLst/>
                <a:latin typeface="+mn-lt"/>
                <a:ea typeface="+mn-ea"/>
                <a:cs typeface="+mn-cs"/>
              </a:rPr>
              <a:t>amArrive</a:t>
            </a:r>
            <a:r>
              <a:rPr lang="en-US" sz="1200" b="0" i="0" kern="1200" dirty="0">
                <a:solidFill>
                  <a:schemeClr val="tx1"/>
                </a:solidFill>
                <a:effectLst/>
                <a:latin typeface="+mn-lt"/>
                <a:ea typeface="+mn-ea"/>
                <a:cs typeface="+mn-cs"/>
              </a:rPr>
              <a:t> at the office, fix a cup of coffee, and review shipping notes of what needs to be shipped today</a:t>
            </a:r>
          </a:p>
          <a:p>
            <a:r>
              <a:rPr lang="en-US" sz="1200" b="0" i="0" kern="1200" dirty="0">
                <a:solidFill>
                  <a:schemeClr val="tx1"/>
                </a:solidFill>
                <a:effectLst/>
                <a:latin typeface="+mn-lt"/>
                <a:ea typeface="+mn-ea"/>
                <a:cs typeface="+mn-cs"/>
              </a:rPr>
              <a:t>7:00 </a:t>
            </a:r>
            <a:r>
              <a:rPr lang="en-US" sz="1200" b="0" i="0" kern="1200" dirty="0" err="1">
                <a:solidFill>
                  <a:schemeClr val="tx1"/>
                </a:solidFill>
                <a:effectLst/>
                <a:latin typeface="+mn-lt"/>
                <a:ea typeface="+mn-ea"/>
                <a:cs typeface="+mn-cs"/>
              </a:rPr>
              <a:t>amCheck</a:t>
            </a:r>
            <a:r>
              <a:rPr lang="en-US" sz="1200" b="0" i="0" kern="1200" dirty="0">
                <a:solidFill>
                  <a:schemeClr val="tx1"/>
                </a:solidFill>
                <a:effectLst/>
                <a:latin typeface="+mn-lt"/>
                <a:ea typeface="+mn-ea"/>
                <a:cs typeface="+mn-cs"/>
              </a:rPr>
              <a:t> records to see what was shipped yesterday and update ship schedule</a:t>
            </a:r>
          </a:p>
          <a:p>
            <a:r>
              <a:rPr lang="en-US" sz="1200" b="0" i="0" kern="1200" dirty="0">
                <a:solidFill>
                  <a:schemeClr val="tx1"/>
                </a:solidFill>
                <a:effectLst/>
                <a:latin typeface="+mn-lt"/>
                <a:ea typeface="+mn-ea"/>
                <a:cs typeface="+mn-cs"/>
              </a:rPr>
              <a:t>7:30 </a:t>
            </a:r>
            <a:r>
              <a:rPr lang="en-US" sz="1200" b="0" i="0" kern="1200" dirty="0" err="1">
                <a:solidFill>
                  <a:schemeClr val="tx1"/>
                </a:solidFill>
                <a:effectLst/>
                <a:latin typeface="+mn-lt"/>
                <a:ea typeface="+mn-ea"/>
                <a:cs typeface="+mn-cs"/>
              </a:rPr>
              <a:t>amLog</a:t>
            </a:r>
            <a:r>
              <a:rPr lang="en-US" sz="1200" b="0" i="0" kern="1200" dirty="0">
                <a:solidFill>
                  <a:schemeClr val="tx1"/>
                </a:solidFill>
                <a:effectLst/>
                <a:latin typeface="+mn-lt"/>
                <a:ea typeface="+mn-ea"/>
                <a:cs typeface="+mn-cs"/>
              </a:rPr>
              <a:t> all orders shipped the previous day and open orders to ship</a:t>
            </a:r>
          </a:p>
          <a:p>
            <a:r>
              <a:rPr lang="en-US" sz="1200" b="0" i="0" kern="1200" dirty="0">
                <a:solidFill>
                  <a:schemeClr val="tx1"/>
                </a:solidFill>
                <a:effectLst/>
                <a:latin typeface="+mn-lt"/>
                <a:ea typeface="+mn-ea"/>
                <a:cs typeface="+mn-cs"/>
              </a:rPr>
              <a:t>8:00 am -12:30 </a:t>
            </a:r>
            <a:r>
              <a:rPr lang="en-US" sz="1200" b="0" i="0" kern="1200" dirty="0" err="1">
                <a:solidFill>
                  <a:schemeClr val="tx1"/>
                </a:solidFill>
                <a:effectLst/>
                <a:latin typeface="+mn-lt"/>
                <a:ea typeface="+mn-ea"/>
                <a:cs typeface="+mn-cs"/>
              </a:rPr>
              <a:t>pmSend</a:t>
            </a:r>
            <a:r>
              <a:rPr lang="en-US" sz="1200" b="0" i="0" kern="1200" dirty="0">
                <a:solidFill>
                  <a:schemeClr val="tx1"/>
                </a:solidFill>
                <a:effectLst/>
                <a:latin typeface="+mn-lt"/>
                <a:ea typeface="+mn-ea"/>
                <a:cs typeface="+mn-cs"/>
              </a:rPr>
              <a:t> sales and operations departments the back-orders report, quantity shipped reports, and status on partial shipments</a:t>
            </a:r>
          </a:p>
          <a:p>
            <a:r>
              <a:rPr lang="en-US" sz="1200" b="0" i="0" kern="1200" dirty="0">
                <a:solidFill>
                  <a:schemeClr val="tx1"/>
                </a:solidFill>
                <a:effectLst/>
                <a:latin typeface="+mn-lt"/>
                <a:ea typeface="+mn-ea"/>
                <a:cs typeface="+mn-cs"/>
              </a:rPr>
              <a:t> Take a walk around to supervise the warehouse workers and lend a hand</a:t>
            </a:r>
          </a:p>
          <a:p>
            <a:r>
              <a:rPr lang="en-US" sz="1200" b="0" i="0" kern="1200" dirty="0">
                <a:solidFill>
                  <a:schemeClr val="tx1"/>
                </a:solidFill>
                <a:effectLst/>
                <a:latin typeface="+mn-lt"/>
                <a:ea typeface="+mn-ea"/>
                <a:cs typeface="+mn-cs"/>
              </a:rPr>
              <a:t> Look at packing list and ASN from an inbound receipt and compare it to the PO</a:t>
            </a:r>
          </a:p>
          <a:p>
            <a:r>
              <a:rPr lang="en-US" sz="1200" b="0" i="0" kern="1200" dirty="0">
                <a:solidFill>
                  <a:schemeClr val="tx1"/>
                </a:solidFill>
                <a:effectLst/>
                <a:latin typeface="+mn-lt"/>
                <a:ea typeface="+mn-ea"/>
                <a:cs typeface="+mn-cs"/>
              </a:rPr>
              <a:t>Lunch???Work through lunch to get an important shipment out</a:t>
            </a:r>
          </a:p>
          <a:p>
            <a:r>
              <a:rPr lang="en-US" sz="1200" b="0" i="0" kern="1200" dirty="0">
                <a:solidFill>
                  <a:schemeClr val="tx1"/>
                </a:solidFill>
                <a:effectLst/>
                <a:latin typeface="+mn-lt"/>
                <a:ea typeface="+mn-ea"/>
                <a:cs typeface="+mn-cs"/>
              </a:rPr>
              <a:t>12:30 </a:t>
            </a:r>
            <a:r>
              <a:rPr lang="en-US" sz="1200" b="0" i="0" kern="1200" dirty="0" err="1">
                <a:solidFill>
                  <a:schemeClr val="tx1"/>
                </a:solidFill>
                <a:effectLst/>
                <a:latin typeface="+mn-lt"/>
                <a:ea typeface="+mn-ea"/>
                <a:cs typeface="+mn-cs"/>
              </a:rPr>
              <a:t>pmField</a:t>
            </a:r>
            <a:r>
              <a:rPr lang="en-US" sz="1200" b="0" i="0" kern="1200" dirty="0">
                <a:solidFill>
                  <a:schemeClr val="tx1"/>
                </a:solidFill>
                <a:effectLst/>
                <a:latin typeface="+mn-lt"/>
                <a:ea typeface="+mn-ea"/>
                <a:cs typeface="+mn-cs"/>
              </a:rPr>
              <a:t> e-mail inquiries, sales requests, and customer requests. Catch up on paperwork. Handle any breakage, damaged product. Consult with Sales about backorders. Resolve problems with delivery tickets.</a:t>
            </a:r>
          </a:p>
          <a:p>
            <a:r>
              <a:rPr lang="en-US" sz="1200" b="0" i="0" kern="1200" dirty="0">
                <a:solidFill>
                  <a:schemeClr val="tx1"/>
                </a:solidFill>
                <a:effectLst/>
                <a:latin typeface="+mn-lt"/>
                <a:ea typeface="+mn-ea"/>
                <a:cs typeface="+mn-cs"/>
              </a:rPr>
              <a:t> Stop by purchasing to let them know about a low-stock item</a:t>
            </a:r>
          </a:p>
          <a:p>
            <a:r>
              <a:rPr lang="en-US" sz="1200" b="0" i="0" kern="1200" dirty="0">
                <a:solidFill>
                  <a:schemeClr val="tx1"/>
                </a:solidFill>
                <a:effectLst/>
                <a:latin typeface="+mn-lt"/>
                <a:ea typeface="+mn-ea"/>
                <a:cs typeface="+mn-cs"/>
              </a:rPr>
              <a:t>2:00pmReceive new arrival and count the </a:t>
            </a:r>
            <a:r>
              <a:rPr lang="en-US" sz="1200" b="0" i="0" kern="1200" dirty="0" err="1">
                <a:solidFill>
                  <a:schemeClr val="tx1"/>
                </a:solidFill>
                <a:effectLst/>
                <a:latin typeface="+mn-lt"/>
                <a:ea typeface="+mn-ea"/>
                <a:cs typeface="+mn-cs"/>
              </a:rPr>
              <a:t>nunber</a:t>
            </a:r>
            <a:r>
              <a:rPr lang="en-US" sz="1200" b="0" i="0" kern="1200" dirty="0">
                <a:solidFill>
                  <a:schemeClr val="tx1"/>
                </a:solidFill>
                <a:effectLst/>
                <a:latin typeface="+mn-lt"/>
                <a:ea typeface="+mn-ea"/>
                <a:cs typeface="+mn-cs"/>
              </a:rPr>
              <a:t> of pallets. Print out PO because the truck driver doesn't have a delivery note. Check partial shipments to see if they can be filled based on what was received. Tally number of loads, part shipped, and total dollars for the day. Forward shipped report to Sales.</a:t>
            </a:r>
          </a:p>
          <a:p>
            <a:r>
              <a:rPr lang="en-US" sz="1200" b="0" i="0" kern="1200" dirty="0">
                <a:solidFill>
                  <a:schemeClr val="tx1"/>
                </a:solidFill>
                <a:effectLst/>
                <a:latin typeface="+mn-lt"/>
                <a:ea typeface="+mn-ea"/>
                <a:cs typeface="+mn-cs"/>
              </a:rPr>
              <a:t>4:00pmInfom Alicia that an arrival she was expecting has arrived.</a:t>
            </a:r>
          </a:p>
          <a:p>
            <a:r>
              <a:rPr lang="en-US" sz="1200" b="0" i="0" kern="1200" dirty="0">
                <a:solidFill>
                  <a:schemeClr val="tx1"/>
                </a:solidFill>
                <a:effectLst/>
                <a:latin typeface="+mn-lt"/>
                <a:ea typeface="+mn-ea"/>
                <a:cs typeface="+mn-cs"/>
              </a:rPr>
              <a:t> Make sure all orders are ready to go for the next day. Finish responding to customer inquiries. Make notes for following morning. Check to make sure second shift have what they need.</a:t>
            </a:r>
          </a:p>
          <a:p>
            <a:r>
              <a:rPr lang="en-US" sz="1200" b="0" i="0" kern="1200" dirty="0">
                <a:solidFill>
                  <a:schemeClr val="tx1"/>
                </a:solidFill>
                <a:effectLst/>
                <a:latin typeface="+mn-lt"/>
                <a:ea typeface="+mn-ea"/>
                <a:cs typeface="+mn-cs"/>
              </a:rPr>
              <a:t>5:00pmGo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We have both the UPS and FEDEX free software that allows you to enter a shipment and calculate cost. Then it prints out the sticker for the box and the necessary documentation which we slap on the box.</a:t>
            </a:r>
          </a:p>
          <a:p>
            <a:r>
              <a:rPr lang="en-US" sz="1200" b="0" i="0" kern="1200" dirty="0">
                <a:solidFill>
                  <a:schemeClr val="tx1"/>
                </a:solidFill>
                <a:effectLst/>
                <a:latin typeface="+mn-lt"/>
                <a:ea typeface="+mn-ea"/>
                <a:cs typeface="+mn-cs"/>
              </a:rPr>
              <a:t>I use Excel to track some of my guys and their hours.</a:t>
            </a:r>
          </a:p>
          <a:p>
            <a:r>
              <a:rPr lang="en-US" sz="1200" b="0" i="0" kern="1200" dirty="0">
                <a:solidFill>
                  <a:schemeClr val="tx1"/>
                </a:solidFill>
                <a:effectLst/>
                <a:latin typeface="+mn-lt"/>
                <a:ea typeface="+mn-ea"/>
                <a:cs typeface="+mn-cs"/>
              </a:rPr>
              <a:t>I receive advanced shipping notes (ASN) in many formats, like EDI, email, fax, telephone, and snail mail</a:t>
            </a:r>
          </a:p>
          <a:p>
            <a:r>
              <a:rPr lang="en-US" sz="1200" b="0" i="0" kern="1200" dirty="0">
                <a:solidFill>
                  <a:schemeClr val="tx1"/>
                </a:solidFill>
                <a:effectLst/>
                <a:latin typeface="+mn-lt"/>
                <a:ea typeface="+mn-ea"/>
                <a:cs typeface="+mn-cs"/>
              </a:rPr>
              <a:t>I register POs as received and sales orders as shipped either on a form or in the system</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Cell phone</a:t>
            </a:r>
          </a:p>
          <a:p>
            <a:r>
              <a:rPr lang="en-US" sz="1200" b="0" i="0" kern="1200" dirty="0">
                <a:solidFill>
                  <a:schemeClr val="tx1"/>
                </a:solidFill>
                <a:effectLst/>
                <a:latin typeface="+mn-lt"/>
                <a:ea typeface="+mn-ea"/>
                <a:cs typeface="+mn-cs"/>
              </a:rPr>
              <a:t>Receiving schedule</a:t>
            </a:r>
          </a:p>
          <a:p>
            <a:r>
              <a:rPr lang="en-US" sz="1200" b="0" i="0" kern="1200" dirty="0">
                <a:solidFill>
                  <a:schemeClr val="tx1"/>
                </a:solidFill>
                <a:effectLst/>
                <a:latin typeface="+mn-lt"/>
                <a:ea typeface="+mn-ea"/>
                <a:cs typeface="+mn-cs"/>
              </a:rPr>
              <a:t>List of available resources</a:t>
            </a:r>
          </a:p>
          <a:p>
            <a:r>
              <a:rPr lang="en-US" sz="1200" b="0" i="0" kern="1200" dirty="0">
                <a:solidFill>
                  <a:schemeClr val="tx1"/>
                </a:solidFill>
                <a:effectLst/>
                <a:latin typeface="+mn-lt"/>
                <a:ea typeface="+mn-ea"/>
                <a:cs typeface="+mn-cs"/>
              </a:rPr>
              <a:t>Item/supplier history</a:t>
            </a:r>
          </a:p>
          <a:p>
            <a:r>
              <a:rPr lang="en-US" sz="1200" b="0" i="0" kern="1200" dirty="0">
                <a:solidFill>
                  <a:schemeClr val="tx1"/>
                </a:solidFill>
                <a:effectLst/>
                <a:latin typeface="+mn-lt"/>
                <a:ea typeface="+mn-ea"/>
                <a:cs typeface="+mn-cs"/>
              </a:rPr>
              <a:t>Activity plan</a:t>
            </a:r>
          </a:p>
          <a:p>
            <a:r>
              <a:rPr lang="en-US" sz="1200" b="0" i="0" kern="1200" dirty="0">
                <a:solidFill>
                  <a:schemeClr val="tx1"/>
                </a:solidFill>
                <a:effectLst/>
                <a:latin typeface="+mn-lt"/>
                <a:ea typeface="+mn-ea"/>
                <a:cs typeface="+mn-cs"/>
              </a:rPr>
              <a:t>Bill of lading (BOL) (unsigned and signed)</a:t>
            </a:r>
          </a:p>
          <a:p>
            <a:r>
              <a:rPr lang="en-US" sz="1200" b="0" i="0" kern="1200" dirty="0">
                <a:solidFill>
                  <a:schemeClr val="tx1"/>
                </a:solidFill>
                <a:effectLst/>
                <a:latin typeface="+mn-lt"/>
                <a:ea typeface="+mn-ea"/>
                <a:cs typeface="+mn-cs"/>
              </a:rPr>
              <a:t>Packing slip (unmarked, marked, and registered)</a:t>
            </a:r>
          </a:p>
          <a:p>
            <a:r>
              <a:rPr lang="en-US" sz="1200" b="0" i="0" kern="1200" dirty="0">
                <a:solidFill>
                  <a:schemeClr val="tx1"/>
                </a:solidFill>
                <a:effectLst/>
                <a:latin typeface="+mn-lt"/>
                <a:ea typeface="+mn-ea"/>
                <a:cs typeface="+mn-cs"/>
              </a:rPr>
              <a:t>Supplier arrival list</a:t>
            </a:r>
          </a:p>
          <a:p>
            <a:r>
              <a:rPr lang="en-US" sz="1200" b="0" i="0" kern="1200" dirty="0">
                <a:solidFill>
                  <a:schemeClr val="tx1"/>
                </a:solidFill>
                <a:effectLst/>
                <a:latin typeface="+mn-lt"/>
                <a:ea typeface="+mn-ea"/>
                <a:cs typeface="+mn-cs"/>
              </a:rPr>
              <a:t>Unique pallet ID</a:t>
            </a:r>
          </a:p>
          <a:p>
            <a:r>
              <a:rPr lang="en-US" sz="1200" b="0" i="0" kern="1200" dirty="0">
                <a:solidFill>
                  <a:schemeClr val="tx1"/>
                </a:solidFill>
                <a:effectLst/>
                <a:latin typeface="+mn-lt"/>
                <a:ea typeface="+mn-ea"/>
                <a:cs typeface="+mn-cs"/>
              </a:rPr>
              <a:t>Receiving policies (tolerances)</a:t>
            </a:r>
          </a:p>
          <a:p>
            <a:r>
              <a:rPr lang="en-US" sz="1200" b="0" i="0" kern="1200" dirty="0">
                <a:solidFill>
                  <a:schemeClr val="tx1"/>
                </a:solidFill>
                <a:effectLst/>
                <a:latin typeface="+mn-lt"/>
                <a:ea typeface="+mn-ea"/>
                <a:cs typeface="+mn-cs"/>
              </a:rPr>
              <a:t>Put-away list</a:t>
            </a:r>
          </a:p>
          <a:p>
            <a:r>
              <a:rPr lang="en-US" sz="1200" b="0" i="0" kern="1200" dirty="0">
                <a:solidFill>
                  <a:schemeClr val="tx1"/>
                </a:solidFill>
                <a:effectLst/>
                <a:latin typeface="+mn-lt"/>
                <a:ea typeface="+mn-ea"/>
                <a:cs typeface="+mn-cs"/>
              </a:rPr>
              <a:t>Exception report</a:t>
            </a:r>
          </a:p>
          <a:p>
            <a:r>
              <a:rPr lang="en-US" sz="1200" b="0" i="0" kern="1200" dirty="0">
                <a:solidFill>
                  <a:schemeClr val="tx1"/>
                </a:solidFill>
                <a:effectLst/>
                <a:latin typeface="+mn-lt"/>
                <a:ea typeface="+mn-ea"/>
                <a:cs typeface="+mn-cs"/>
              </a:rPr>
              <a:t>Item/package/pallet labels</a:t>
            </a:r>
          </a:p>
          <a:p>
            <a:r>
              <a:rPr lang="en-US" sz="1200" b="0" i="0" kern="1200" dirty="0">
                <a:solidFill>
                  <a:schemeClr val="tx1"/>
                </a:solidFill>
                <a:effectLst/>
                <a:latin typeface="+mn-lt"/>
                <a:ea typeface="+mn-ea"/>
                <a:cs typeface="+mn-cs"/>
              </a:rPr>
              <a:t>Emails from Alicia (pending arrivals) and to John (moving items)</a:t>
            </a:r>
          </a:p>
          <a:p>
            <a:r>
              <a:rPr lang="en-US" sz="1200" b="0" i="0" kern="1200" dirty="0">
                <a:solidFill>
                  <a:schemeClr val="tx1"/>
                </a:solidFill>
                <a:effectLst/>
                <a:latin typeface="+mn-lt"/>
                <a:ea typeface="+mn-ea"/>
                <a:cs typeface="+mn-cs"/>
              </a:rPr>
              <a:t>Scanned destination location (real time, semi-real time, offline)</a:t>
            </a: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John and I sometimes walk around the warehouse together talking about where to store or move items</a:t>
            </a:r>
          </a:p>
          <a:p>
            <a:r>
              <a:rPr lang="en-US" sz="1200" b="0" i="0" kern="1200" dirty="0">
                <a:solidFill>
                  <a:schemeClr val="tx1"/>
                </a:solidFill>
                <a:effectLst/>
                <a:latin typeface="+mn-lt"/>
                <a:ea typeface="+mn-ea"/>
                <a:cs typeface="+mn-cs"/>
              </a:rPr>
              <a:t>Vince, Ellen and Karl need to know if we're having problems with our warehouse handling times</a:t>
            </a:r>
          </a:p>
          <a:p>
            <a:r>
              <a:rPr lang="en-US" sz="1200" b="0" i="0" kern="1200" dirty="0">
                <a:solidFill>
                  <a:schemeClr val="tx1"/>
                </a:solidFill>
                <a:effectLst/>
                <a:latin typeface="+mn-lt"/>
                <a:ea typeface="+mn-ea"/>
                <a:cs typeface="+mn-cs"/>
              </a:rPr>
              <a:t>I work with Ricardo with items that he needs to inspect</a:t>
            </a:r>
          </a:p>
          <a:p>
            <a:r>
              <a:rPr lang="en-US" sz="1200" b="0" i="0" kern="1200" dirty="0">
                <a:solidFill>
                  <a:schemeClr val="tx1"/>
                </a:solidFill>
                <a:effectLst/>
                <a:latin typeface="+mn-lt"/>
                <a:ea typeface="+mn-ea"/>
                <a:cs typeface="+mn-cs"/>
              </a:rPr>
              <a:t>Customer service and Susan contact me all the time about the status of a shipment or an order change</a:t>
            </a:r>
          </a:p>
          <a:p>
            <a:r>
              <a:rPr lang="en-US" sz="1200" b="0" i="0" kern="1200" dirty="0">
                <a:solidFill>
                  <a:schemeClr val="tx1"/>
                </a:solidFill>
                <a:effectLst/>
                <a:latin typeface="+mn-lt"/>
                <a:ea typeface="+mn-ea"/>
                <a:cs typeface="+mn-cs"/>
              </a:rPr>
              <a:t>Inga and Alicia often need to know the status of their POs</a:t>
            </a:r>
          </a:p>
          <a:p>
            <a:r>
              <a:rPr lang="en-US" sz="1200" b="0" i="0" kern="1200" dirty="0">
                <a:solidFill>
                  <a:schemeClr val="tx1"/>
                </a:solidFill>
                <a:effectLst/>
                <a:latin typeface="+mn-lt"/>
                <a:ea typeface="+mn-ea"/>
                <a:cs typeface="+mn-cs"/>
              </a:rPr>
              <a:t>I help Emil design packaging, so I order the right packing materials</a:t>
            </a:r>
          </a:p>
          <a:p>
            <a:r>
              <a:rPr lang="en-US" sz="1200" b="0" i="0" kern="1200" dirty="0">
                <a:solidFill>
                  <a:schemeClr val="tx1"/>
                </a:solidFill>
                <a:effectLst/>
                <a:latin typeface="+mn-lt"/>
                <a:ea typeface="+mn-ea"/>
                <a:cs typeface="+mn-cs"/>
              </a:rPr>
              <a:t>I'll call Susan to make sure that a particular receipt is supposed to be cross-docked</a:t>
            </a:r>
          </a:p>
          <a:p>
            <a:r>
              <a:rPr lang="en-US" sz="1200" b="0" i="0" kern="1200" dirty="0">
                <a:solidFill>
                  <a:schemeClr val="tx1"/>
                </a:solidFill>
                <a:effectLst/>
                <a:latin typeface="+mn-lt"/>
                <a:ea typeface="+mn-ea"/>
                <a:cs typeface="+mn-cs"/>
              </a:rPr>
              <a:t>Ellen is my boss</a:t>
            </a:r>
          </a:p>
          <a:p>
            <a:r>
              <a:rPr lang="en-US" sz="1200" b="0" i="0" kern="1200" dirty="0">
                <a:solidFill>
                  <a:schemeClr val="tx1"/>
                </a:solidFill>
                <a:effectLst/>
                <a:latin typeface="+mn-lt"/>
                <a:ea typeface="+mn-ea"/>
                <a:cs typeface="+mn-cs"/>
              </a:rPr>
              <a:t>Karl or someone in purchasing let me know if an item is getting phased out, which means I need to be extra careful with this item in the future</a:t>
            </a:r>
          </a:p>
          <a:p>
            <a:r>
              <a:rPr lang="en-US" sz="1200" b="0" i="0" kern="1200" dirty="0">
                <a:solidFill>
                  <a:schemeClr val="tx1"/>
                </a:solidFill>
                <a:effectLst/>
                <a:latin typeface="+mn-lt"/>
                <a:ea typeface="+mn-ea"/>
                <a:cs typeface="+mn-cs"/>
              </a:rPr>
              <a:t>I work with Susan when she needs availability info or if she has a rush order to be picked</a:t>
            </a:r>
          </a:p>
          <a:p>
            <a:r>
              <a:rPr lang="en-US" sz="1200" b="0" i="0" kern="1200" dirty="0">
                <a:solidFill>
                  <a:schemeClr val="tx1"/>
                </a:solidFill>
                <a:effectLst/>
                <a:latin typeface="+mn-lt"/>
                <a:ea typeface="+mn-ea"/>
                <a:cs typeface="+mn-cs"/>
              </a:rPr>
              <a:t>I train our new </a:t>
            </a:r>
            <a:r>
              <a:rPr lang="en-US" sz="1200" b="0" i="0" kern="1200" dirty="0" err="1">
                <a:solidFill>
                  <a:schemeClr val="tx1"/>
                </a:solidFill>
                <a:effectLst/>
                <a:latin typeface="+mn-lt"/>
                <a:ea typeface="+mn-ea"/>
                <a:cs typeface="+mn-cs"/>
              </a:rPr>
              <a:t>hirees</a:t>
            </a:r>
            <a:r>
              <a:rPr lang="en-US" sz="1200" b="0" i="0" kern="1200" dirty="0">
                <a:solidFill>
                  <a:schemeClr val="tx1"/>
                </a:solidFill>
                <a:effectLst/>
                <a:latin typeface="+mn-lt"/>
                <a:ea typeface="+mn-ea"/>
                <a:cs typeface="+mn-cs"/>
              </a:rPr>
              <a:t>, which is, unfortunately, something that happens pretty often</a:t>
            </a:r>
          </a:p>
          <a:p>
            <a:r>
              <a:rPr lang="en-US" sz="1200" b="0" i="0" kern="1200" dirty="0">
                <a:solidFill>
                  <a:schemeClr val="tx1"/>
                </a:solidFill>
                <a:effectLst/>
                <a:latin typeface="+mn-lt"/>
                <a:ea typeface="+mn-ea"/>
                <a:cs typeface="+mn-cs"/>
              </a:rPr>
              <a:t>The sales office mainly either hands us a piece of paper with shipping information or they just print it out here automatically</a:t>
            </a:r>
          </a:p>
          <a:p>
            <a:r>
              <a:rPr lang="en-US" sz="1200" b="0" i="0" kern="1200" dirty="0">
                <a:solidFill>
                  <a:schemeClr val="tx1"/>
                </a:solidFill>
                <a:effectLst/>
                <a:latin typeface="+mn-lt"/>
                <a:ea typeface="+mn-ea"/>
                <a:cs typeface="+mn-cs"/>
              </a:rPr>
              <a:t>I collaborate with Finance to assist in the matching of the various receipt docs - the bill of lading, packing slip, put-away notes, and so on</a:t>
            </a:r>
          </a:p>
          <a:p>
            <a:r>
              <a:rPr lang="en-US" sz="1200" b="0" i="0" kern="1200" dirty="0">
                <a:solidFill>
                  <a:schemeClr val="tx1"/>
                </a:solidFill>
                <a:effectLst/>
                <a:latin typeface="+mn-lt"/>
                <a:ea typeface="+mn-ea"/>
                <a:cs typeface="+mn-cs"/>
              </a:rPr>
              <a:t>Outside of the company, I need to deal with shipping agents, truck drivers and suppliers of packing materials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my name is Sammy. We want to play our part in helping the company turn a profit and we do that by making sure that we ship as many complete orders on time as possible. </a:t>
            </a:r>
            <a:r>
              <a:rPr lang="en-US" sz="1200" b="0" i="0" kern="1200" dirty="0" err="1">
                <a:solidFill>
                  <a:schemeClr val="tx1"/>
                </a:solidFill>
                <a:effectLst/>
                <a:latin typeface="+mn-lt"/>
                <a:ea typeface="+mn-ea"/>
                <a:cs typeface="+mn-cs"/>
              </a:rPr>
              <a:t>Gotta</a:t>
            </a:r>
            <a:r>
              <a:rPr lang="en-US" sz="1200" b="0" i="0" kern="1200" dirty="0">
                <a:solidFill>
                  <a:schemeClr val="tx1"/>
                </a:solidFill>
                <a:effectLst/>
                <a:latin typeface="+mn-lt"/>
                <a:ea typeface="+mn-ea"/>
                <a:cs typeface="+mn-cs"/>
              </a:rPr>
              <a:t> add quality to that, though. It doesn’t do any good to throw a load into a truck, damage it, and have it returned. So it’s a juggling act. Work fast and break nothing. I have my personal goals, too. It’s just a pride thing with me that we’ll ship as few backorders as we can because I don't want the order to be late on account of </a:t>
            </a:r>
            <a:r>
              <a:rPr lang="en-US" sz="1200" b="0" i="0" kern="1200" dirty="0" err="1">
                <a:solidFill>
                  <a:schemeClr val="tx1"/>
                </a:solidFill>
                <a:effectLst/>
                <a:latin typeface="+mn-lt"/>
                <a:ea typeface="+mn-ea"/>
                <a:cs typeface="+mn-cs"/>
              </a:rPr>
              <a:t>mea</a:t>
            </a:r>
            <a:r>
              <a:rPr lang="en-US" sz="1200" b="0" i="0" kern="1200" dirty="0">
                <a:solidFill>
                  <a:schemeClr val="tx1"/>
                </a:solidFill>
                <a:effectLst/>
                <a:latin typeface="+mn-lt"/>
                <a:ea typeface="+mn-ea"/>
                <a:cs typeface="+mn-cs"/>
              </a:rPr>
              <a:t> and the guys. I check daily to see how many orders we've shipped on time to see how we’ve done, and we sum it all up periodically and at the end of the year. We can’t do anything about what comes off the line, but we can make sure everything’s packed and gone. Of course, not having the products ready is a problem, but it’s a good problem because it means we have too much 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Here's my office. Yeah, it's a bit noisy and dusty, but this is where everything happens. I spend about 70% of my time here, while the rest of my time is out on the warehouse area supervising the warehouse employees.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There’s a definite schedule to my day. First we ship every order we can. Even if our truckers are heading out to remote locations the following day at 5:45 am, we’ve got them loaded and ready to go by 3:00 pm the day before. You have to keep an eye on customer service. They’ll try to sneak through last-minute add-ons. I walk the change orders right back to customer service if they drop them after 2 pm. For stuff that we’re using FEDEX and UPS as carriers, we’ve got to have that ready by 3 pm. So everything’s about pushing orders through as early as possible for fast turn-around. That’s all business is nowadays – fast turn-around.</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Receiving is important because it might actually be our chance to ship a complete shipment. So if Purchasing lets us know that we'll get a specific receipt, and it comes, we’ll actually unpack something we’ve already picked and packed if we get the rest of the shipment from our supplier the same afternoon. We don’t even put the stock in the warehouse until after 3 pm. So we’ll re-pack a box with everything complete. If you run the numbers, it turns out it’s cheaper for us to re-pack a complete shipment than ship two different ones. I know it sounds nuts but that’s the way the numbers run.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guys are good but it’s hard because of the turnover. When we load our own trucks – that can be tough. Everything has to be designed just so and the load has to be arranged just so – it’s </a:t>
            </a:r>
            <a:r>
              <a:rPr lang="en-US" sz="1200" b="0" i="0" kern="1200" dirty="0" err="1">
                <a:solidFill>
                  <a:schemeClr val="tx1"/>
                </a:solidFill>
                <a:effectLst/>
                <a:latin typeface="+mn-lt"/>
                <a:ea typeface="+mn-ea"/>
                <a:cs typeface="+mn-cs"/>
              </a:rPr>
              <a:t>kinda</a:t>
            </a:r>
            <a:r>
              <a:rPr lang="en-US" sz="1200" b="0" i="0" kern="1200" dirty="0">
                <a:solidFill>
                  <a:schemeClr val="tx1"/>
                </a:solidFill>
                <a:effectLst/>
                <a:latin typeface="+mn-lt"/>
                <a:ea typeface="+mn-ea"/>
                <a:cs typeface="+mn-cs"/>
              </a:rPr>
              <a:t> like </a:t>
            </a:r>
            <a:r>
              <a:rPr lang="en-US" sz="1200" b="0" i="0" kern="1200" dirty="0" err="1">
                <a:solidFill>
                  <a:schemeClr val="tx1"/>
                </a:solidFill>
                <a:effectLst/>
                <a:latin typeface="+mn-lt"/>
                <a:ea typeface="+mn-ea"/>
                <a:cs typeface="+mn-cs"/>
              </a:rPr>
              <a:t>legos</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rubicube</a:t>
            </a:r>
            <a:r>
              <a:rPr lang="en-US" sz="1200" b="0" i="0" kern="1200" dirty="0">
                <a:solidFill>
                  <a:schemeClr val="tx1"/>
                </a:solidFill>
                <a:effectLst/>
                <a:latin typeface="+mn-lt"/>
                <a:ea typeface="+mn-ea"/>
                <a:cs typeface="+mn-cs"/>
              </a:rPr>
              <a:t>. You have to have an eye for it, which is why we have a guy like Ted. Anyway, it’s hard work, the wages are low, and guys come and go. That makes it hard to build a real skill for it or a good working environment cause you never know when the guy is </a:t>
            </a:r>
            <a:r>
              <a:rPr lang="en-US" sz="1200" b="0" i="0" kern="1200" dirty="0" err="1">
                <a:solidFill>
                  <a:schemeClr val="tx1"/>
                </a:solidFill>
                <a:effectLst/>
                <a:latin typeface="+mn-lt"/>
                <a:ea typeface="+mn-ea"/>
                <a:cs typeface="+mn-cs"/>
              </a:rPr>
              <a:t>gonna</a:t>
            </a:r>
            <a:r>
              <a:rPr lang="en-US" sz="1200" b="0" i="0" kern="1200" dirty="0">
                <a:solidFill>
                  <a:schemeClr val="tx1"/>
                </a:solidFill>
                <a:effectLst/>
                <a:latin typeface="+mn-lt"/>
                <a:ea typeface="+mn-ea"/>
                <a:cs typeface="+mn-cs"/>
              </a:rPr>
              <a:t> leave or get fired. That’s probably the toughest part of the whole job.</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Aside from the customs forms, the paperwork’s pretty simple, but we got to get it exactly right, or it’s a real pain. I like to keep a little log with the important info on it - about 5 numbers - so when I get a call, I can answer the question right away. It takes too long to sort through the pile or look it up on the computer. These can be 10-hour days so you have to be as quick as possible.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like to know at the end of the day that everything’s been shipped, and the stuff we got in is tucked away on a warehouse pallet somewhere – in the right bin.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Small office removed from the primary office, next to the docks/warehouse</a:t>
            </a:r>
          </a:p>
          <a:p>
            <a:r>
              <a:rPr lang="en-US" sz="1200" b="0" i="0" kern="1200" dirty="0">
                <a:solidFill>
                  <a:schemeClr val="tx1"/>
                </a:solidFill>
                <a:effectLst/>
                <a:latin typeface="+mn-lt"/>
                <a:ea typeface="+mn-ea"/>
                <a:cs typeface="+mn-cs"/>
              </a:rPr>
              <a:t>A large amount of paper throughout the office (coming and going)</a:t>
            </a:r>
          </a:p>
          <a:p>
            <a:r>
              <a:rPr lang="en-US" sz="1200" b="0" i="0" kern="1200" dirty="0">
                <a:solidFill>
                  <a:schemeClr val="tx1"/>
                </a:solidFill>
                <a:effectLst/>
                <a:latin typeface="+mn-lt"/>
                <a:ea typeface="+mn-ea"/>
                <a:cs typeface="+mn-cs"/>
              </a:rPr>
              <a:t>Time is split between being in the office and within the warehouse or on the docks</a:t>
            </a:r>
          </a:p>
          <a:p>
            <a:r>
              <a:rPr lang="en-US" sz="1200" b="0" i="0" kern="1200" dirty="0">
                <a:solidFill>
                  <a:schemeClr val="tx1"/>
                </a:solidFill>
                <a:effectLst/>
                <a:latin typeface="+mn-lt"/>
                <a:ea typeface="+mn-ea"/>
                <a:cs typeface="+mn-cs"/>
              </a:rPr>
              <a:t>Office space is dusty and noisy</a:t>
            </a:r>
          </a:p>
          <a:p>
            <a:r>
              <a:rPr lang="en-US" sz="1200" b="0" i="0" kern="1200" dirty="0">
                <a:solidFill>
                  <a:schemeClr val="tx1"/>
                </a:solidFill>
                <a:effectLst/>
                <a:latin typeface="+mn-lt"/>
                <a:ea typeface="+mn-ea"/>
                <a:cs typeface="+mn-cs"/>
              </a:rPr>
              <a:t>70% of the time in the office, 30% in the warehouse</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Ship on time with the right quality</a:t>
            </a:r>
          </a:p>
          <a:p>
            <a:r>
              <a:rPr lang="en-US" sz="1200" b="0" i="0" kern="1200" dirty="0">
                <a:solidFill>
                  <a:schemeClr val="tx1"/>
                </a:solidFill>
                <a:effectLst/>
                <a:latin typeface="+mn-lt"/>
                <a:ea typeface="+mn-ea"/>
                <a:cs typeface="+mn-cs"/>
              </a:rPr>
              <a:t>Ship complete orders with as few back-ordered ships as possible as this reflects his ability to report stockouts or pack orders in time</a:t>
            </a:r>
          </a:p>
          <a:p>
            <a:r>
              <a:rPr lang="en-US" sz="1200" b="0" i="0" kern="1200" dirty="0">
                <a:solidFill>
                  <a:schemeClr val="tx1"/>
                </a:solidFill>
                <a:effectLst/>
                <a:latin typeface="+mn-lt"/>
                <a:ea typeface="+mn-ea"/>
                <a:cs typeface="+mn-cs"/>
              </a:rPr>
              <a:t>Ensure that the warehouse workers are trained and doing their job efficiently</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Shipping and receiving manager</a:t>
            </a:r>
          </a:p>
          <a:p>
            <a:r>
              <a:rPr lang="en-US" sz="1200" b="0" i="0" kern="1200" dirty="0">
                <a:solidFill>
                  <a:schemeClr val="tx1"/>
                </a:solidFill>
                <a:effectLst/>
                <a:latin typeface="+mn-lt"/>
                <a:ea typeface="+mn-ea"/>
                <a:cs typeface="+mn-cs"/>
              </a:rPr>
              <a:t>Synchronizer</a:t>
            </a:r>
          </a:p>
          <a:p>
            <a:r>
              <a:rPr lang="en-US" sz="1200" b="0" i="0" kern="1200" dirty="0">
                <a:solidFill>
                  <a:schemeClr val="tx1"/>
                </a:solidFill>
                <a:effectLst/>
                <a:latin typeface="+mn-lt"/>
                <a:ea typeface="+mn-ea"/>
                <a:cs typeface="+mn-cs"/>
              </a:rPr>
              <a:t>Efficiency Strategist</a:t>
            </a:r>
          </a:p>
          <a:p>
            <a:r>
              <a:rPr lang="en-US" sz="1200" b="0" i="0" kern="1200" dirty="0">
                <a:solidFill>
                  <a:schemeClr val="tx1"/>
                </a:solidFill>
                <a:effectLst/>
                <a:latin typeface="+mn-lt"/>
                <a:ea typeface="+mn-ea"/>
                <a:cs typeface="+mn-cs"/>
              </a:rPr>
              <a:t>Status Checker</a:t>
            </a:r>
          </a:p>
          <a:p>
            <a:r>
              <a:rPr lang="en-US" sz="1200" b="0" i="0" kern="1200" dirty="0">
                <a:solidFill>
                  <a:schemeClr val="tx1"/>
                </a:solidFill>
                <a:effectLst/>
                <a:latin typeface="+mn-lt"/>
                <a:ea typeface="+mn-ea"/>
                <a:cs typeface="+mn-cs"/>
              </a:rPr>
              <a:t>Resolution Seeker</a:t>
            </a:r>
          </a:p>
          <a:p>
            <a:r>
              <a:rPr lang="en-US" sz="1200" b="0" i="0" kern="1200" dirty="0">
                <a:solidFill>
                  <a:schemeClr val="tx1"/>
                </a:solidFill>
                <a:effectLst/>
                <a:latin typeface="+mn-lt"/>
                <a:ea typeface="+mn-ea"/>
                <a:cs typeface="+mn-cs"/>
              </a:rPr>
              <a:t>Anticipator</a:t>
            </a:r>
          </a:p>
          <a:p>
            <a:r>
              <a:rPr lang="en-US" sz="1200" b="0" i="0" kern="1200" dirty="0">
                <a:solidFill>
                  <a:schemeClr val="tx1"/>
                </a:solidFill>
                <a:effectLst/>
                <a:latin typeface="+mn-lt"/>
                <a:ea typeface="+mn-ea"/>
                <a:cs typeface="+mn-cs"/>
              </a:rPr>
              <a:t>Decision Maker</a:t>
            </a:r>
          </a:p>
          <a:p>
            <a:r>
              <a:rPr lang="en-US" sz="1200" b="0" i="0" kern="1200" dirty="0">
                <a:solidFill>
                  <a:schemeClr val="tx1"/>
                </a:solidFill>
                <a:effectLst/>
                <a:latin typeface="+mn-lt"/>
                <a:ea typeface="+mn-ea"/>
                <a:cs typeface="+mn-cs"/>
              </a:rPr>
              <a:t>Mentor</a:t>
            </a:r>
          </a:p>
          <a:p>
            <a:r>
              <a:rPr lang="en-US" sz="1200" b="0" i="0" kern="1200" dirty="0">
                <a:solidFill>
                  <a:schemeClr val="tx1"/>
                </a:solidFill>
                <a:effectLst/>
                <a:latin typeface="+mn-lt"/>
                <a:ea typeface="+mn-ea"/>
                <a:cs typeface="+mn-cs"/>
              </a:rPr>
              <a:t>Quality Controller</a:t>
            </a:r>
          </a:p>
          <a:p>
            <a:r>
              <a:rPr lang="en-US" sz="1200" b="0" i="0" kern="1200" dirty="0">
                <a:solidFill>
                  <a:schemeClr val="tx1"/>
                </a:solidFill>
                <a:effectLst/>
                <a:latin typeface="+mn-lt"/>
                <a:ea typeface="+mn-ea"/>
                <a:cs typeface="+mn-cs"/>
              </a:rPr>
              <a:t>Customer Service Provider</a:t>
            </a:r>
          </a:p>
          <a:p>
            <a:r>
              <a:rPr lang="en-US" sz="1200" b="0" i="0" kern="1200" dirty="0">
                <a:solidFill>
                  <a:schemeClr val="tx1"/>
                </a:solidFill>
                <a:effectLst/>
                <a:latin typeface="+mn-lt"/>
                <a:ea typeface="+mn-ea"/>
                <a:cs typeface="+mn-cs"/>
              </a:rPr>
              <a:t>Capital Equipment Manager</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Transportation Manager: in a company with less complex transport needs, Sammy may be the transport coordinator. For information about the transport coordinator, see Ted, the transport coordinator</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Receive instructions from sales on what to do with shipments with insufficient quantities</a:t>
            </a:r>
          </a:p>
          <a:p>
            <a:r>
              <a:rPr lang="en-US" sz="1200" b="0" i="0" kern="1200" dirty="0">
                <a:solidFill>
                  <a:schemeClr val="tx1"/>
                </a:solidFill>
                <a:effectLst/>
                <a:latin typeface="+mn-lt"/>
                <a:ea typeface="+mn-ea"/>
                <a:cs typeface="+mn-cs"/>
              </a:rPr>
              <a:t>Oversee placement of all orders generated by front office and preparing all loads for shipment</a:t>
            </a:r>
          </a:p>
          <a:p>
            <a:r>
              <a:rPr lang="en-US" sz="1200" b="0" i="0" kern="1200" dirty="0">
                <a:solidFill>
                  <a:schemeClr val="tx1"/>
                </a:solidFill>
                <a:effectLst/>
                <a:latin typeface="+mn-lt"/>
                <a:ea typeface="+mn-ea"/>
                <a:cs typeface="+mn-cs"/>
              </a:rPr>
              <a:t>Use an integrated shipping application with the ERP system, which tells customer service that the package went out the door</a:t>
            </a:r>
          </a:p>
          <a:p>
            <a:r>
              <a:rPr lang="en-US" sz="1200" b="0" i="0" kern="1200" dirty="0">
                <a:solidFill>
                  <a:schemeClr val="tx1"/>
                </a:solidFill>
                <a:effectLst/>
                <a:latin typeface="+mn-lt"/>
                <a:ea typeface="+mn-ea"/>
                <a:cs typeface="+mn-cs"/>
              </a:rPr>
              <a:t>Use a printed order, which contains both a packing slip for the customer and picking list for John</a:t>
            </a:r>
          </a:p>
          <a:p>
            <a:r>
              <a:rPr lang="en-US" sz="1200" b="0" i="0" kern="1200" dirty="0">
                <a:solidFill>
                  <a:schemeClr val="tx1"/>
                </a:solidFill>
                <a:effectLst/>
                <a:latin typeface="+mn-lt"/>
                <a:ea typeface="+mn-ea"/>
                <a:cs typeface="+mn-cs"/>
              </a:rPr>
              <a:t>Put received items in QC area</a:t>
            </a:r>
          </a:p>
          <a:p>
            <a:r>
              <a:rPr lang="en-US" sz="1200" b="0" i="0" kern="1200" dirty="0">
                <a:solidFill>
                  <a:schemeClr val="tx1"/>
                </a:solidFill>
                <a:effectLst/>
                <a:latin typeface="+mn-lt"/>
                <a:ea typeface="+mn-ea"/>
                <a:cs typeface="+mn-cs"/>
              </a:rPr>
              <a:t>Receive customer returns and ships returns back to the vendor</a:t>
            </a:r>
          </a:p>
          <a:p>
            <a:r>
              <a:rPr lang="en-US" sz="1200" b="0" i="0" kern="1200" dirty="0">
                <a:solidFill>
                  <a:schemeClr val="tx1"/>
                </a:solidFill>
                <a:effectLst/>
                <a:latin typeface="+mn-lt"/>
                <a:ea typeface="+mn-ea"/>
                <a:cs typeface="+mn-cs"/>
              </a:rPr>
              <a:t>Open purchase receipt to retrieve purchase order info about the item</a:t>
            </a:r>
          </a:p>
          <a:p>
            <a:r>
              <a:rPr lang="en-US" sz="1200" b="0" i="0" kern="1200" dirty="0">
                <a:solidFill>
                  <a:schemeClr val="tx1"/>
                </a:solidFill>
                <a:effectLst/>
                <a:latin typeface="+mn-lt"/>
                <a:ea typeface="+mn-ea"/>
                <a:cs typeface="+mn-cs"/>
              </a:rPr>
              <a:t>Bring receipt docs to purchase department, so the purchase invoice can be posted.</a:t>
            </a:r>
          </a:p>
          <a:p>
            <a:r>
              <a:rPr lang="en-US" sz="1200" b="0" i="0" kern="1200" dirty="0">
                <a:solidFill>
                  <a:schemeClr val="tx1"/>
                </a:solidFill>
                <a:effectLst/>
                <a:latin typeface="+mn-lt"/>
                <a:ea typeface="+mn-ea"/>
                <a:cs typeface="+mn-cs"/>
              </a:rPr>
              <a:t>Enter the serial numbers, verify quantities picked, and change actual pick location if different then the printed picking ticket on the dispatch docs</a:t>
            </a:r>
          </a:p>
          <a:p>
            <a:r>
              <a:rPr lang="en-US" sz="1200" b="0" i="0" kern="1200" dirty="0">
                <a:solidFill>
                  <a:schemeClr val="tx1"/>
                </a:solidFill>
                <a:effectLst/>
                <a:latin typeface="+mn-lt"/>
                <a:ea typeface="+mn-ea"/>
                <a:cs typeface="+mn-cs"/>
              </a:rPr>
              <a:t>Respond to customer calls about last-minute add-ons and changes just before trucks are loaded</a:t>
            </a:r>
          </a:p>
          <a:p>
            <a:r>
              <a:rPr lang="en-US" sz="1200" b="0" i="0" kern="1200" dirty="0">
                <a:solidFill>
                  <a:schemeClr val="tx1"/>
                </a:solidFill>
                <a:effectLst/>
                <a:latin typeface="+mn-lt"/>
                <a:ea typeface="+mn-ea"/>
                <a:cs typeface="+mn-cs"/>
              </a:rPr>
              <a:t>Help John find inventory if necessary</a:t>
            </a:r>
          </a:p>
          <a:p>
            <a:r>
              <a:rPr lang="en-US" sz="1200" b="0" i="0" kern="1200" dirty="0">
                <a:solidFill>
                  <a:schemeClr val="tx1"/>
                </a:solidFill>
                <a:effectLst/>
                <a:latin typeface="+mn-lt"/>
                <a:ea typeface="+mn-ea"/>
                <a:cs typeface="+mn-cs"/>
              </a:rPr>
              <a:t>Receive advanced shipping notes from suppliers</a:t>
            </a:r>
          </a:p>
          <a:p>
            <a:r>
              <a:rPr lang="en-US" sz="1200" b="0" i="0" kern="1200" dirty="0">
                <a:solidFill>
                  <a:schemeClr val="tx1"/>
                </a:solidFill>
                <a:effectLst/>
                <a:latin typeface="+mn-lt"/>
                <a:ea typeface="+mn-ea"/>
                <a:cs typeface="+mn-cs"/>
              </a:rPr>
              <a:t>Purchase packaging supplies</a:t>
            </a:r>
          </a:p>
          <a:p>
            <a:r>
              <a:rPr lang="en-US" sz="1200" b="0" i="0" kern="1200" dirty="0">
                <a:solidFill>
                  <a:schemeClr val="tx1"/>
                </a:solidFill>
                <a:effectLst/>
                <a:latin typeface="+mn-lt"/>
                <a:ea typeface="+mn-ea"/>
                <a:cs typeface="+mn-cs"/>
              </a:rPr>
              <a:t>Manage machinery, like, fork lifts</a:t>
            </a:r>
          </a:p>
          <a:p>
            <a:r>
              <a:rPr lang="en-US" sz="1200" b="0" i="0" kern="1200" dirty="0">
                <a:solidFill>
                  <a:schemeClr val="tx1"/>
                </a:solidFill>
                <a:effectLst/>
                <a:latin typeface="+mn-lt"/>
                <a:ea typeface="+mn-ea"/>
                <a:cs typeface="+mn-cs"/>
              </a:rPr>
              <a:t>Ensure that items in inspection area aren't available to sell</a:t>
            </a:r>
          </a:p>
          <a:p>
            <a:r>
              <a:rPr lang="en-US" sz="1200" b="0" i="0" kern="1200" dirty="0">
                <a:solidFill>
                  <a:schemeClr val="tx1"/>
                </a:solidFill>
                <a:effectLst/>
                <a:latin typeface="+mn-lt"/>
                <a:ea typeface="+mn-ea"/>
                <a:cs typeface="+mn-cs"/>
              </a:rPr>
              <a:t>Contact machine shop and planning department if any parts shown on blueprints are not available to pick</a:t>
            </a:r>
          </a:p>
          <a:p>
            <a:r>
              <a:rPr lang="en-US" sz="1200" b="0" i="0" kern="1200" dirty="0">
                <a:solidFill>
                  <a:schemeClr val="tx1"/>
                </a:solidFill>
                <a:effectLst/>
                <a:latin typeface="+mn-lt"/>
                <a:ea typeface="+mn-ea"/>
                <a:cs typeface="+mn-cs"/>
              </a:rPr>
              <a:t>Schedule inbound warehouse activities</a:t>
            </a:r>
          </a:p>
          <a:p>
            <a:r>
              <a:rPr lang="en-US" sz="1200" b="0" i="0" kern="1200" dirty="0">
                <a:solidFill>
                  <a:schemeClr val="tx1"/>
                </a:solidFill>
                <a:effectLst/>
                <a:latin typeface="+mn-lt"/>
                <a:ea typeface="+mn-ea"/>
                <a:cs typeface="+mn-cs"/>
              </a:rPr>
              <a:t>Register arrival of goods</a:t>
            </a:r>
          </a:p>
          <a:p>
            <a:r>
              <a:rPr lang="en-US" sz="1200" b="0" i="0" kern="1200" dirty="0">
                <a:solidFill>
                  <a:schemeClr val="tx1"/>
                </a:solidFill>
                <a:effectLst/>
                <a:latin typeface="+mn-lt"/>
                <a:ea typeface="+mn-ea"/>
                <a:cs typeface="+mn-cs"/>
              </a:rPr>
              <a:t>Count goods arrived</a:t>
            </a:r>
          </a:p>
          <a:p>
            <a:r>
              <a:rPr lang="en-US" sz="1200" b="0" i="0" kern="1200" dirty="0">
                <a:solidFill>
                  <a:schemeClr val="tx1"/>
                </a:solidFill>
                <a:effectLst/>
                <a:latin typeface="+mn-lt"/>
                <a:ea typeface="+mn-ea"/>
                <a:cs typeface="+mn-cs"/>
              </a:rPr>
              <a:t>Receive goods</a:t>
            </a:r>
          </a:p>
          <a:p>
            <a:r>
              <a:rPr lang="en-US" sz="1200" b="0" i="0" kern="1200" dirty="0">
                <a:solidFill>
                  <a:schemeClr val="tx1"/>
                </a:solidFill>
                <a:effectLst/>
                <a:latin typeface="+mn-lt"/>
                <a:ea typeface="+mn-ea"/>
                <a:cs typeface="+mn-cs"/>
              </a:rPr>
              <a:t>Inspect goods</a:t>
            </a:r>
          </a:p>
          <a:p>
            <a:r>
              <a:rPr lang="en-US" sz="1200" b="0" i="0" kern="1200" dirty="0">
                <a:solidFill>
                  <a:schemeClr val="tx1"/>
                </a:solidFill>
                <a:effectLst/>
                <a:latin typeface="+mn-lt"/>
                <a:ea typeface="+mn-ea"/>
                <a:cs typeface="+mn-cs"/>
              </a:rPr>
              <a:t>Perform value added services</a:t>
            </a:r>
          </a:p>
          <a:p>
            <a:r>
              <a:rPr lang="en-US" sz="1200" b="0" i="0" kern="1200" dirty="0">
                <a:solidFill>
                  <a:schemeClr val="tx1"/>
                </a:solidFill>
                <a:effectLst/>
                <a:latin typeface="+mn-lt"/>
                <a:ea typeface="+mn-ea"/>
                <a:cs typeface="+mn-cs"/>
              </a:rPr>
              <a:t>Schedule Transfer</a:t>
            </a:r>
          </a:p>
          <a:p>
            <a:r>
              <a:rPr lang="en-US" sz="1200" b="0" i="0" kern="1200" dirty="0">
                <a:solidFill>
                  <a:schemeClr val="tx1"/>
                </a:solidFill>
                <a:effectLst/>
                <a:latin typeface="+mn-lt"/>
                <a:ea typeface="+mn-ea"/>
                <a:cs typeface="+mn-cs"/>
              </a:rPr>
              <a:t>Move product to storage or staging area</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Most of my interruptions come from customers who want to know whether something can be shipped to them yesterday. That sends me to the production manager to find out where he is on something if I know I don’t have it on one of my pallets.</a:t>
            </a:r>
          </a:p>
          <a:p>
            <a:r>
              <a:rPr lang="en-US" sz="1200" b="0" i="0" kern="1200" dirty="0">
                <a:solidFill>
                  <a:schemeClr val="tx1"/>
                </a:solidFill>
                <a:effectLst/>
                <a:latin typeface="+mn-lt"/>
                <a:ea typeface="+mn-ea"/>
                <a:cs typeface="+mn-cs"/>
              </a:rPr>
              <a:t>Last minute shipping requests coming from customer service</a:t>
            </a:r>
          </a:p>
          <a:p>
            <a:r>
              <a:rPr lang="en-US" sz="1200" b="0" i="0" kern="1200" dirty="0">
                <a:solidFill>
                  <a:schemeClr val="tx1"/>
                </a:solidFill>
                <a:effectLst/>
                <a:latin typeface="+mn-lt"/>
                <a:ea typeface="+mn-ea"/>
                <a:cs typeface="+mn-cs"/>
              </a:rPr>
              <a:t>Our inventory has to be put in the right place or it can easily be lost. And this can delay the shipment.</a:t>
            </a:r>
          </a:p>
          <a:p>
            <a:r>
              <a:rPr lang="en-US" sz="1200" b="0" i="0" kern="1200" dirty="0">
                <a:solidFill>
                  <a:schemeClr val="tx1"/>
                </a:solidFill>
                <a:effectLst/>
                <a:latin typeface="+mn-lt"/>
                <a:ea typeface="+mn-ea"/>
                <a:cs typeface="+mn-cs"/>
              </a:rPr>
              <a:t>Customers don’t e-mail. They like to nag you in person so it's the phone calls.</a:t>
            </a:r>
          </a:p>
          <a:p>
            <a:r>
              <a:rPr lang="en-US" sz="1200" b="0" i="0" kern="1200" dirty="0">
                <a:solidFill>
                  <a:schemeClr val="tx1"/>
                </a:solidFill>
                <a:effectLst/>
                <a:latin typeface="+mn-lt"/>
                <a:ea typeface="+mn-ea"/>
                <a:cs typeface="+mn-cs"/>
              </a:rPr>
              <a:t>The turnover rate is tough because it requires training new guys all the time</a:t>
            </a:r>
          </a:p>
          <a:p>
            <a:r>
              <a:rPr lang="en-US" sz="1200" b="0" i="0" kern="1200" dirty="0">
                <a:solidFill>
                  <a:schemeClr val="tx1"/>
                </a:solidFill>
                <a:effectLst/>
                <a:latin typeface="+mn-lt"/>
                <a:ea typeface="+mn-ea"/>
                <a:cs typeface="+mn-cs"/>
              </a:rPr>
              <a:t>Partial shipments and backorders when customer service has promised the customer that they'll get it today and they are really pushing to get the order out</a:t>
            </a:r>
          </a:p>
          <a:p>
            <a:r>
              <a:rPr lang="en-US" sz="1200" b="0" i="0" kern="1200" dirty="0">
                <a:solidFill>
                  <a:schemeClr val="tx1"/>
                </a:solidFill>
                <a:effectLst/>
                <a:latin typeface="+mn-lt"/>
                <a:ea typeface="+mn-ea"/>
                <a:cs typeface="+mn-cs"/>
              </a:rPr>
              <a:t>Without having the complete overview of shipments, it's difficult prioritizing what should be shipped first</a:t>
            </a:r>
          </a:p>
          <a:p>
            <a:r>
              <a:rPr lang="en-US" sz="1200" b="0" i="0" kern="1200" dirty="0">
                <a:solidFill>
                  <a:schemeClr val="tx1"/>
                </a:solidFill>
                <a:effectLst/>
                <a:latin typeface="+mn-lt"/>
                <a:ea typeface="+mn-ea"/>
                <a:cs typeface="+mn-cs"/>
              </a:rPr>
              <a:t>Trying to reduce the time lag of receiving an item and having it available to pick</a:t>
            </a:r>
          </a:p>
          <a:p>
            <a:r>
              <a:rPr lang="en-US" sz="1200" b="0" i="0" kern="1200" dirty="0">
                <a:solidFill>
                  <a:schemeClr val="tx1"/>
                </a:solidFill>
                <a:effectLst/>
                <a:latin typeface="+mn-lt"/>
                <a:ea typeface="+mn-ea"/>
                <a:cs typeface="+mn-cs"/>
              </a:rPr>
              <a:t>When the inventory levels he monitors is out of synch with what is registered in the inventory application area, he is annoyed.</a:t>
            </a:r>
          </a:p>
          <a:p>
            <a:r>
              <a:rPr lang="en-US" sz="1200" b="0" i="0" kern="1200" dirty="0">
                <a:solidFill>
                  <a:schemeClr val="tx1"/>
                </a:solidFill>
                <a:effectLst/>
                <a:latin typeface="+mn-lt"/>
                <a:ea typeface="+mn-ea"/>
                <a:cs typeface="+mn-cs"/>
              </a:rPr>
              <a:t>It's a pain that there is not a standard bar code format</a:t>
            </a:r>
          </a:p>
          <a:p>
            <a:r>
              <a:rPr lang="en-US" sz="1200" b="0" i="0" kern="1200" dirty="0">
                <a:solidFill>
                  <a:schemeClr val="tx1"/>
                </a:solidFill>
                <a:effectLst/>
                <a:latin typeface="+mn-lt"/>
                <a:ea typeface="+mn-ea"/>
                <a:cs typeface="+mn-cs"/>
              </a:rPr>
              <a:t>Sammy is annoyed with the order handling because he has to find the relevant background information about the customer in ERP system manually. He does not know how to take customer information from one application area and move it to another, so he finds himself entering the same information over and over again.</a:t>
            </a:r>
          </a:p>
          <a:p>
            <a:r>
              <a:rPr lang="en-US" sz="1200" b="0" i="0" kern="1200" dirty="0">
                <a:solidFill>
                  <a:schemeClr val="tx1"/>
                </a:solidFill>
                <a:effectLst/>
                <a:latin typeface="+mn-lt"/>
                <a:ea typeface="+mn-ea"/>
                <a:cs typeface="+mn-cs"/>
              </a:rPr>
              <a:t>He wouldn’t mind working directly in ERP system without having to use paper, but he is uncertain about the shortcut keys and not fast enough to follow the phone conversation and enter data at the same time.</a:t>
            </a:r>
          </a:p>
          <a:p>
            <a:r>
              <a:rPr lang="en-US" sz="1200" b="0" i="0" kern="1200" dirty="0">
                <a:solidFill>
                  <a:schemeClr val="tx1"/>
                </a:solidFill>
                <a:effectLst/>
                <a:latin typeface="+mn-lt"/>
                <a:ea typeface="+mn-ea"/>
                <a:cs typeface="+mn-cs"/>
              </a:rPr>
              <a:t>It is problematic when a customer returns items directly to the warehouse because the warehouse worker sometimes forgets to write any notes about return reason and who the customer is.</a:t>
            </a:r>
          </a:p>
          <a:p>
            <a:r>
              <a:rPr lang="en-US" sz="1200" b="0" i="0" kern="1200" dirty="0">
                <a:solidFill>
                  <a:schemeClr val="tx1"/>
                </a:solidFill>
                <a:effectLst/>
                <a:latin typeface="+mn-lt"/>
                <a:ea typeface="+mn-ea"/>
                <a:cs typeface="+mn-cs"/>
              </a:rPr>
              <a:t>Sometimes Sammy is out in the warehouse when he is notified in the ERP system to do something. He needs a handheld device to notify him when he's away from his pc. That way his colleagues won't think that he's shirking his responsibilities.</a:t>
            </a:r>
          </a:p>
          <a:p>
            <a:r>
              <a:rPr lang="en-US" sz="1200" b="0" i="0" kern="1200" dirty="0">
                <a:solidFill>
                  <a:schemeClr val="tx1"/>
                </a:solidFill>
                <a:effectLst/>
                <a:latin typeface="+mn-lt"/>
                <a:ea typeface="+mn-ea"/>
                <a:cs typeface="+mn-cs"/>
              </a:rPr>
              <a:t>Informing others in the company that items have arrived.</a:t>
            </a:r>
          </a:p>
          <a:p>
            <a:r>
              <a:rPr lang="en-US" sz="1200" b="0" i="0" kern="1200" dirty="0">
                <a:solidFill>
                  <a:schemeClr val="tx1"/>
                </a:solidFill>
                <a:effectLst/>
                <a:latin typeface="+mn-lt"/>
                <a:ea typeface="+mn-ea"/>
                <a:cs typeface="+mn-cs"/>
              </a:rPr>
              <a:t>Registering differences between the packing slip and the physically received quantity.</a:t>
            </a:r>
          </a:p>
          <a:p>
            <a:r>
              <a:rPr lang="en-US" sz="1200" b="0" i="0" kern="1200" dirty="0">
                <a:solidFill>
                  <a:schemeClr val="tx1"/>
                </a:solidFill>
                <a:effectLst/>
                <a:latin typeface="+mn-lt"/>
                <a:ea typeface="+mn-ea"/>
                <a:cs typeface="+mn-cs"/>
              </a:rPr>
              <a:t>Managing over/</a:t>
            </a:r>
            <a:r>
              <a:rPr lang="en-US" sz="1200" b="0" i="0" kern="1200" dirty="0" err="1">
                <a:solidFill>
                  <a:schemeClr val="tx1"/>
                </a:solidFill>
                <a:effectLst/>
                <a:latin typeface="+mn-lt"/>
                <a:ea typeface="+mn-ea"/>
                <a:cs typeface="+mn-cs"/>
              </a:rPr>
              <a:t>underdeliveries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Receiving imprecise (by weight) or unexpected quantities</a:t>
            </a:r>
          </a:p>
          <a:p>
            <a:r>
              <a:rPr lang="en-US" sz="1200" b="0" i="0" kern="1200" dirty="0">
                <a:solidFill>
                  <a:schemeClr val="tx1"/>
                </a:solidFill>
                <a:effectLst/>
                <a:latin typeface="+mn-lt"/>
                <a:ea typeface="+mn-ea"/>
                <a:cs typeface="+mn-cs"/>
              </a:rPr>
              <a:t>Handling pallets and other transport unit of measures.</a:t>
            </a:r>
          </a:p>
          <a:p>
            <a:r>
              <a:rPr lang="en-US" sz="1200" b="0" i="0" kern="1200" dirty="0">
                <a:solidFill>
                  <a:schemeClr val="tx1"/>
                </a:solidFill>
                <a:effectLst/>
                <a:latin typeface="+mn-lt"/>
                <a:ea typeface="+mn-ea"/>
                <a:cs typeface="+mn-cs"/>
              </a:rPr>
              <a:t>The company not entrusting Sammy to register receipts</a:t>
            </a:r>
          </a:p>
          <a:p>
            <a:r>
              <a:rPr lang="en-US" sz="1200" b="0" i="0" kern="1200" dirty="0">
                <a:solidFill>
                  <a:schemeClr val="tx1"/>
                </a:solidFill>
                <a:effectLst/>
                <a:latin typeface="+mn-lt"/>
                <a:ea typeface="+mn-ea"/>
                <a:cs typeface="+mn-cs"/>
              </a:rPr>
              <a:t>Receiving products in a bonded warehouse</a:t>
            </a:r>
          </a:p>
          <a:p>
            <a:r>
              <a:rPr lang="en-US" sz="1200" b="0" i="0" kern="1200" dirty="0">
                <a:solidFill>
                  <a:schemeClr val="tx1"/>
                </a:solidFill>
                <a:effectLst/>
                <a:latin typeface="+mn-lt"/>
                <a:ea typeface="+mn-ea"/>
                <a:cs typeface="+mn-cs"/>
              </a:rPr>
              <a:t>There is no support in the system for labeling, which forces Sammy to work based on memory</a:t>
            </a:r>
          </a:p>
          <a:p>
            <a:r>
              <a:rPr lang="en-US" sz="1200" b="0" i="0" kern="1200" dirty="0">
                <a:solidFill>
                  <a:schemeClr val="tx1"/>
                </a:solidFill>
                <a:effectLst/>
                <a:latin typeface="+mn-lt"/>
                <a:ea typeface="+mn-ea"/>
                <a:cs typeface="+mn-cs"/>
              </a:rPr>
              <a:t>Placing similar items together</a:t>
            </a:r>
          </a:p>
          <a:p>
            <a:r>
              <a:rPr lang="en-US" sz="1200" b="0" i="0" kern="1200" dirty="0">
                <a:solidFill>
                  <a:schemeClr val="tx1"/>
                </a:solidFill>
                <a:effectLst/>
                <a:latin typeface="+mn-lt"/>
                <a:ea typeface="+mn-ea"/>
                <a:cs typeface="+mn-cs"/>
              </a:rPr>
              <a:t>Tracking of information in the warehouse is time consuming as there are no scanners, locations, and/or bins</a:t>
            </a:r>
          </a:p>
          <a:p>
            <a:r>
              <a:rPr lang="en-US" sz="1200" b="0" i="0" kern="1200" dirty="0">
                <a:solidFill>
                  <a:schemeClr val="tx1"/>
                </a:solidFill>
                <a:effectLst/>
                <a:latin typeface="+mn-lt"/>
                <a:ea typeface="+mn-ea"/>
                <a:cs typeface="+mn-cs"/>
              </a:rPr>
              <a:t>Repacking</a:t>
            </a:r>
          </a:p>
          <a:p>
            <a:r>
              <a:rPr lang="en-US" sz="1200" b="0" i="0" kern="1200" dirty="0">
                <a:solidFill>
                  <a:schemeClr val="tx1"/>
                </a:solidFill>
                <a:effectLst/>
                <a:latin typeface="+mn-lt"/>
                <a:ea typeface="+mn-ea"/>
                <a:cs typeface="+mn-cs"/>
              </a:rPr>
              <a:t>Missing cross-docking functionality</a:t>
            </a:r>
          </a:p>
          <a:p>
            <a:r>
              <a:rPr lang="en-US" sz="1200" b="0" i="0" kern="1200" dirty="0">
                <a:solidFill>
                  <a:schemeClr val="tx1"/>
                </a:solidFill>
                <a:effectLst/>
                <a:latin typeface="+mn-lt"/>
                <a:ea typeface="+mn-ea"/>
                <a:cs typeface="+mn-cs"/>
              </a:rPr>
              <a:t>Making decisions is often based on what's in his memory, not the system</a:t>
            </a:r>
          </a:p>
          <a:p>
            <a:r>
              <a:rPr lang="en-US" sz="1200" b="0" i="0" kern="1200" dirty="0">
                <a:solidFill>
                  <a:schemeClr val="tx1"/>
                </a:solidFill>
                <a:effectLst/>
                <a:latin typeface="+mn-lt"/>
                <a:ea typeface="+mn-ea"/>
                <a:cs typeface="+mn-cs"/>
              </a:rPr>
              <a:t>Persona variables</a:t>
            </a:r>
          </a:p>
          <a:p>
            <a:r>
              <a:rPr lang="en-US" sz="1200" b="0" i="0" kern="1200" dirty="0">
                <a:solidFill>
                  <a:schemeClr val="tx1"/>
                </a:solidFill>
                <a:effectLst/>
                <a:latin typeface="+mn-lt"/>
                <a:ea typeface="+mn-ea"/>
                <a:cs typeface="+mn-cs"/>
              </a:rPr>
              <a:t>With companies that have less complicated transport needs, such as, fewer shipping agents, smaller deliveries and shipments, and so on, Sammy will be able to fill Ted's role along with his shipping and receiving tasks</a:t>
            </a:r>
          </a:p>
          <a:p>
            <a:r>
              <a:rPr lang="en-US" sz="1200" b="0" i="0" kern="1200" dirty="0">
                <a:solidFill>
                  <a:schemeClr val="tx1"/>
                </a:solidFill>
                <a:effectLst/>
                <a:latin typeface="+mn-lt"/>
                <a:ea typeface="+mn-ea"/>
                <a:cs typeface="+mn-cs"/>
              </a:rPr>
              <a:t>With companies that require a full-time employee to deal with their many shipping agents, large deliveries and shipments, own shipping fleet, and so on, the company will use Ted for this role.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Work Activities</a:t>
            </a:r>
          </a:p>
          <a:p>
            <a:r>
              <a:rPr lang="en-US" sz="1200" b="1" i="0" kern="1200" dirty="0">
                <a:solidFill>
                  <a:schemeClr val="tx1"/>
                </a:solidFill>
                <a:effectLst/>
                <a:latin typeface="+mn-lt"/>
                <a:ea typeface="+mn-ea"/>
                <a:cs typeface="+mn-cs"/>
              </a:rPr>
              <a:t>Not all shipping and receiving clerks do every task but the list represents the range of activities documented. It also makes it clear that in companies with less complex transport needs, Sammy often is responsible for the transport coordination</a:t>
            </a:r>
          </a:p>
          <a:p>
            <a:r>
              <a:rPr lang="en-US" sz="1200" b="0" i="0" kern="1200" dirty="0">
                <a:solidFill>
                  <a:schemeClr val="tx1"/>
                </a:solidFill>
                <a:effectLst/>
                <a:latin typeface="+mn-lt"/>
                <a:ea typeface="+mn-ea"/>
                <a:cs typeface="+mn-cs"/>
              </a:rPr>
              <a:t>Prioritize e-mail messages and respond first to priority e-mails</a:t>
            </a:r>
          </a:p>
          <a:p>
            <a:r>
              <a:rPr lang="en-US" sz="1200" b="0" i="0" kern="1200" dirty="0">
                <a:solidFill>
                  <a:schemeClr val="tx1"/>
                </a:solidFill>
                <a:effectLst/>
                <a:latin typeface="+mn-lt"/>
                <a:ea typeface="+mn-ea"/>
                <a:cs typeface="+mn-cs"/>
              </a:rPr>
              <a:t>Review drivers' notes for accuracy and incorporate them into ship schedule</a:t>
            </a:r>
          </a:p>
          <a:p>
            <a:r>
              <a:rPr lang="en-US" sz="1200" b="0" i="0" kern="1200" dirty="0">
                <a:solidFill>
                  <a:schemeClr val="tx1"/>
                </a:solidFill>
                <a:effectLst/>
                <a:latin typeface="+mn-lt"/>
                <a:ea typeface="+mn-ea"/>
                <a:cs typeface="+mn-cs"/>
              </a:rPr>
              <a:t>Update the shipping schedule for inventory and distribution and send to branch</a:t>
            </a:r>
          </a:p>
          <a:p>
            <a:r>
              <a:rPr lang="en-US" sz="1200" b="0" i="0" kern="1200" dirty="0">
                <a:solidFill>
                  <a:schemeClr val="tx1"/>
                </a:solidFill>
                <a:effectLst/>
                <a:latin typeface="+mn-lt"/>
                <a:ea typeface="+mn-ea"/>
                <a:cs typeface="+mn-cs"/>
              </a:rPr>
              <a:t>Train another warehouse worker in some of his own basic functions/usage to ensure that he has backup.</a:t>
            </a:r>
          </a:p>
          <a:p>
            <a:r>
              <a:rPr lang="en-US" sz="1200" b="0" i="0" kern="1200" dirty="0">
                <a:solidFill>
                  <a:schemeClr val="tx1"/>
                </a:solidFill>
                <a:effectLst/>
                <a:latin typeface="+mn-lt"/>
                <a:ea typeface="+mn-ea"/>
                <a:cs typeface="+mn-cs"/>
              </a:rPr>
              <a:t>Many companies don't want Sammy to see financial information, such as price and costs on the documents that he works with.</a:t>
            </a:r>
          </a:p>
          <a:p>
            <a:r>
              <a:rPr lang="en-US" sz="1200" b="0" i="0" kern="1200" dirty="0">
                <a:solidFill>
                  <a:schemeClr val="tx1"/>
                </a:solidFill>
                <a:effectLst/>
                <a:latin typeface="+mn-lt"/>
                <a:ea typeface="+mn-ea"/>
                <a:cs typeface="+mn-cs"/>
              </a:rPr>
              <a:t>Sammy may be allowed to post picks or put-</a:t>
            </a:r>
            <a:r>
              <a:rPr lang="en-US" sz="1200" b="0" i="0" kern="1200" dirty="0" err="1">
                <a:solidFill>
                  <a:schemeClr val="tx1"/>
                </a:solidFill>
                <a:effectLst/>
                <a:latin typeface="+mn-lt"/>
                <a:ea typeface="+mn-ea"/>
                <a:cs typeface="+mn-cs"/>
              </a:rPr>
              <a:t>aways</a:t>
            </a:r>
            <a:r>
              <a:rPr lang="en-US" sz="1200" b="0" i="0" kern="1200" dirty="0">
                <a:solidFill>
                  <a:schemeClr val="tx1"/>
                </a:solidFill>
                <a:effectLst/>
                <a:latin typeface="+mn-lt"/>
                <a:ea typeface="+mn-ea"/>
                <a:cs typeface="+mn-cs"/>
              </a:rPr>
              <a:t>, but in most cases he doesn't post the actual orders</a:t>
            </a:r>
          </a:p>
          <a:p>
            <a:r>
              <a:rPr lang="en-US" sz="1200" b="0" i="0" kern="1200" dirty="0">
                <a:solidFill>
                  <a:schemeClr val="tx1"/>
                </a:solidFill>
                <a:effectLst/>
                <a:latin typeface="+mn-lt"/>
                <a:ea typeface="+mn-ea"/>
                <a:cs typeface="+mn-cs"/>
              </a:rPr>
              <a:t>Resolve any mechanical problems or customer issues that occurred the previous day</a:t>
            </a:r>
          </a:p>
          <a:p>
            <a:r>
              <a:rPr lang="en-US" sz="1200" b="0" i="0" kern="1200" dirty="0">
                <a:solidFill>
                  <a:schemeClr val="tx1"/>
                </a:solidFill>
                <a:effectLst/>
                <a:latin typeface="+mn-lt"/>
                <a:ea typeface="+mn-ea"/>
                <a:cs typeface="+mn-cs"/>
              </a:rPr>
              <a:t>Call customers to clarify order information taken at the branch location when order is unclear</a:t>
            </a:r>
          </a:p>
          <a:p>
            <a:r>
              <a:rPr lang="en-US" sz="1200" b="0" i="0" kern="1200" dirty="0">
                <a:solidFill>
                  <a:schemeClr val="tx1"/>
                </a:solidFill>
                <a:effectLst/>
                <a:latin typeface="+mn-lt"/>
                <a:ea typeface="+mn-ea"/>
                <a:cs typeface="+mn-cs"/>
              </a:rPr>
              <a:t>Respond to questions about the products sold by the parent company</a:t>
            </a:r>
          </a:p>
          <a:p>
            <a:r>
              <a:rPr lang="en-US" sz="1200" b="0" i="0" kern="1200" dirty="0">
                <a:solidFill>
                  <a:schemeClr val="tx1"/>
                </a:solidFill>
                <a:effectLst/>
                <a:latin typeface="+mn-lt"/>
                <a:ea typeface="+mn-ea"/>
                <a:cs typeface="+mn-cs"/>
              </a:rPr>
              <a:t>Assemble Traveler Sheet documents for each shipment that include test documents, Quality Control documents, shipping quantities, and scrap sheet reports</a:t>
            </a:r>
          </a:p>
          <a:p>
            <a:r>
              <a:rPr lang="en-US" sz="1200" b="0" i="0" kern="1200" dirty="0">
                <a:solidFill>
                  <a:schemeClr val="tx1"/>
                </a:solidFill>
                <a:effectLst/>
                <a:latin typeface="+mn-lt"/>
                <a:ea typeface="+mn-ea"/>
                <a:cs typeface="+mn-cs"/>
              </a:rPr>
              <a:t>May do inspection on the item if it's linked to a sales order</a:t>
            </a:r>
          </a:p>
          <a:p>
            <a:r>
              <a:rPr lang="en-US" sz="1200" b="0" i="0" kern="1200" dirty="0">
                <a:solidFill>
                  <a:schemeClr val="tx1"/>
                </a:solidFill>
                <a:effectLst/>
                <a:latin typeface="+mn-lt"/>
                <a:ea typeface="+mn-ea"/>
                <a:cs typeface="+mn-cs"/>
              </a:rPr>
              <a:t>Give a hand-written document back to sales so they can post an order as shipped</a:t>
            </a:r>
          </a:p>
          <a:p>
            <a:r>
              <a:rPr lang="en-US" sz="1200" b="0" i="0" kern="1200" dirty="0">
                <a:solidFill>
                  <a:schemeClr val="tx1"/>
                </a:solidFill>
                <a:effectLst/>
                <a:latin typeface="+mn-lt"/>
                <a:ea typeface="+mn-ea"/>
                <a:cs typeface="+mn-cs"/>
              </a:rPr>
              <a:t>Calculate square footage and design needs for next day's loads</a:t>
            </a:r>
          </a:p>
          <a:p>
            <a:r>
              <a:rPr lang="en-US" sz="1200" b="0" i="0" kern="1200" dirty="0">
                <a:solidFill>
                  <a:schemeClr val="tx1"/>
                </a:solidFill>
                <a:effectLst/>
                <a:latin typeface="+mn-lt"/>
                <a:ea typeface="+mn-ea"/>
                <a:cs typeface="+mn-cs"/>
              </a:rPr>
              <a:t>Review any large or problem orders to be loaded</a:t>
            </a:r>
          </a:p>
          <a:p>
            <a:r>
              <a:rPr lang="en-US" sz="1200" b="0" i="0" kern="1200" dirty="0">
                <a:solidFill>
                  <a:schemeClr val="tx1"/>
                </a:solidFill>
                <a:effectLst/>
                <a:latin typeface="+mn-lt"/>
                <a:ea typeface="+mn-ea"/>
                <a:cs typeface="+mn-cs"/>
              </a:rPr>
              <a:t>Double-check to make sure everything is loaded for the following day's deliveries</a:t>
            </a:r>
          </a:p>
          <a:p>
            <a:r>
              <a:rPr lang="en-US" sz="1200" b="0" i="0" kern="1200" dirty="0">
                <a:solidFill>
                  <a:schemeClr val="tx1"/>
                </a:solidFill>
                <a:effectLst/>
                <a:latin typeface="+mn-lt"/>
                <a:ea typeface="+mn-ea"/>
                <a:cs typeface="+mn-cs"/>
              </a:rPr>
              <a:t>Forward change tickets for add-ons from Sales Department to pickers and loaders</a:t>
            </a:r>
          </a:p>
          <a:p>
            <a:r>
              <a:rPr lang="en-US" sz="1200" b="0" i="0" kern="1200" dirty="0">
                <a:solidFill>
                  <a:schemeClr val="tx1"/>
                </a:solidFill>
                <a:effectLst/>
                <a:latin typeface="+mn-lt"/>
                <a:ea typeface="+mn-ea"/>
                <a:cs typeface="+mn-cs"/>
              </a:rPr>
              <a:t>Forward problems to the carpentry shop if the company makes their own crates</a:t>
            </a:r>
          </a:p>
          <a:p>
            <a:r>
              <a:rPr lang="en-US" sz="1200" b="0" i="0" kern="1200" dirty="0">
                <a:solidFill>
                  <a:schemeClr val="tx1"/>
                </a:solidFill>
                <a:effectLst/>
                <a:latin typeface="+mn-lt"/>
                <a:ea typeface="+mn-ea"/>
                <a:cs typeface="+mn-cs"/>
              </a:rPr>
              <a:t>Document, process, and respond to customers' questions about shipping replacements for damaged freight that the company receives</a:t>
            </a:r>
          </a:p>
          <a:p>
            <a:r>
              <a:rPr lang="en-US" sz="1200" b="0" i="0" kern="1200" dirty="0">
                <a:solidFill>
                  <a:schemeClr val="tx1"/>
                </a:solidFill>
                <a:effectLst/>
                <a:latin typeface="+mn-lt"/>
                <a:ea typeface="+mn-ea"/>
                <a:cs typeface="+mn-cs"/>
              </a:rPr>
              <a:t>Take customer calls about order status and quantities needed after the end-consumer receives their delivery from the branch location</a:t>
            </a:r>
          </a:p>
          <a:p>
            <a:r>
              <a:rPr lang="en-US" sz="1200" b="0" i="0" kern="1200" dirty="0">
                <a:solidFill>
                  <a:schemeClr val="tx1"/>
                </a:solidFill>
                <a:effectLst/>
                <a:latin typeface="+mn-lt"/>
                <a:ea typeface="+mn-ea"/>
                <a:cs typeface="+mn-cs"/>
              </a:rPr>
              <a:t>Receive delivery tickets from truck drivers and forward to branch office manager for invoicing</a:t>
            </a:r>
          </a:p>
          <a:p>
            <a:r>
              <a:rPr lang="en-US" sz="1200" b="0" i="0" kern="1200" dirty="0">
                <a:solidFill>
                  <a:schemeClr val="tx1"/>
                </a:solidFill>
                <a:effectLst/>
                <a:latin typeface="+mn-lt"/>
                <a:ea typeface="+mn-ea"/>
                <a:cs typeface="+mn-cs"/>
              </a:rPr>
              <a:t>Report no-</a:t>
            </a:r>
            <a:r>
              <a:rPr lang="en-US" sz="1200" b="0" i="0" kern="1200" dirty="0" err="1">
                <a:solidFill>
                  <a:schemeClr val="tx1"/>
                </a:solidFill>
                <a:effectLst/>
                <a:latin typeface="+mn-lt"/>
                <a:ea typeface="+mn-ea"/>
                <a:cs typeface="+mn-cs"/>
              </a:rPr>
              <a:t>gos</a:t>
            </a:r>
            <a:r>
              <a:rPr lang="en-US" sz="1200" b="0" i="0" kern="1200" dirty="0">
                <a:solidFill>
                  <a:schemeClr val="tx1"/>
                </a:solidFill>
                <a:effectLst/>
                <a:latin typeface="+mn-lt"/>
                <a:ea typeface="+mn-ea"/>
                <a:cs typeface="+mn-cs"/>
              </a:rPr>
              <a:t> and backorders to Vince</a:t>
            </a:r>
          </a:p>
          <a:p>
            <a:r>
              <a:rPr lang="en-US" sz="1200" b="0" i="0" kern="1200" dirty="0">
                <a:solidFill>
                  <a:schemeClr val="tx1"/>
                </a:solidFill>
                <a:effectLst/>
                <a:latin typeface="+mn-lt"/>
                <a:ea typeface="+mn-ea"/>
                <a:cs typeface="+mn-cs"/>
              </a:rPr>
              <a:t>Send accounting and sales departments weekly summary of loads delivered to determine monthly sales commissions</a:t>
            </a:r>
          </a:p>
          <a:p>
            <a:r>
              <a:rPr lang="en-US" sz="1200" b="0" i="0" kern="1200" dirty="0">
                <a:solidFill>
                  <a:schemeClr val="tx1"/>
                </a:solidFill>
                <a:effectLst/>
                <a:latin typeface="+mn-lt"/>
                <a:ea typeface="+mn-ea"/>
                <a:cs typeface="+mn-cs"/>
              </a:rPr>
              <a:t>Review legal requirements for shipping to international destinations with lawyers</a:t>
            </a:r>
          </a:p>
          <a:p>
            <a:r>
              <a:rPr lang="en-US" sz="1200" b="0" i="0" kern="1200" dirty="0">
                <a:solidFill>
                  <a:schemeClr val="tx1"/>
                </a:solidFill>
                <a:effectLst/>
                <a:latin typeface="+mn-lt"/>
                <a:ea typeface="+mn-ea"/>
                <a:cs typeface="+mn-cs"/>
              </a:rPr>
              <a:t>Perform inspection of inbound goods</a:t>
            </a:r>
          </a:p>
          <a:p>
            <a:r>
              <a:rPr lang="en-US" sz="1200" b="0" i="0" kern="1200" dirty="0">
                <a:solidFill>
                  <a:schemeClr val="tx1"/>
                </a:solidFill>
                <a:effectLst/>
                <a:latin typeface="+mn-lt"/>
                <a:ea typeface="+mn-ea"/>
                <a:cs typeface="+mn-cs"/>
              </a:rPr>
              <a:t>Responsible for export control so he has to work with lawyers a lot</a:t>
            </a:r>
          </a:p>
          <a:p>
            <a:r>
              <a:rPr lang="en-US" sz="1200" b="0" i="0" kern="1200" dirty="0">
                <a:solidFill>
                  <a:schemeClr val="tx1"/>
                </a:solidFill>
                <a:effectLst/>
                <a:latin typeface="+mn-lt"/>
                <a:ea typeface="+mn-ea"/>
                <a:cs typeface="+mn-cs"/>
              </a:rPr>
              <a:t>Manage machinery, like, fork lifts</a:t>
            </a:r>
          </a:p>
          <a:p>
            <a:r>
              <a:rPr lang="en-US" sz="1200" b="0" i="0" kern="1200" dirty="0">
                <a:solidFill>
                  <a:schemeClr val="tx1"/>
                </a:solidFill>
                <a:effectLst/>
                <a:latin typeface="+mn-lt"/>
                <a:ea typeface="+mn-ea"/>
                <a:cs typeface="+mn-cs"/>
              </a:rPr>
              <a:t>Manage all equipment (capital) investments, expenses, and purchases, and physical transfers</a:t>
            </a:r>
          </a:p>
          <a:p>
            <a:r>
              <a:rPr lang="en-US" sz="1200" b="0" i="0" kern="1200" dirty="0">
                <a:solidFill>
                  <a:schemeClr val="tx1"/>
                </a:solidFill>
                <a:effectLst/>
                <a:latin typeface="+mn-lt"/>
                <a:ea typeface="+mn-ea"/>
                <a:cs typeface="+mn-cs"/>
              </a:rPr>
              <a:t>Provide information to branch managers wanting to know what’s in stock</a:t>
            </a:r>
          </a:p>
          <a:p>
            <a:r>
              <a:rPr lang="en-US" sz="1200" b="0" i="0" kern="1200" dirty="0">
                <a:solidFill>
                  <a:schemeClr val="tx1"/>
                </a:solidFill>
                <a:effectLst/>
                <a:latin typeface="+mn-lt"/>
                <a:ea typeface="+mn-ea"/>
                <a:cs typeface="+mn-cs"/>
              </a:rPr>
              <a:t>Contact warehouse to find out what’s in stock</a:t>
            </a:r>
          </a:p>
          <a:p>
            <a:r>
              <a:rPr lang="en-US" sz="1200" b="0" i="0" kern="1200" dirty="0">
                <a:solidFill>
                  <a:schemeClr val="tx1"/>
                </a:solidFill>
                <a:effectLst/>
                <a:latin typeface="+mn-lt"/>
                <a:ea typeface="+mn-ea"/>
                <a:cs typeface="+mn-cs"/>
              </a:rPr>
              <a:t>Check whether all Purchase Order numbers, quantity information, packing slips match</a:t>
            </a:r>
          </a:p>
          <a:p>
            <a:r>
              <a:rPr lang="en-US" sz="1200" b="0" i="0" kern="1200" dirty="0">
                <a:solidFill>
                  <a:schemeClr val="tx1"/>
                </a:solidFill>
                <a:effectLst/>
                <a:latin typeface="+mn-lt"/>
                <a:ea typeface="+mn-ea"/>
                <a:cs typeface="+mn-cs"/>
              </a:rPr>
              <a:t>Sign off on carriers' invoices and process bills for Accounts Receivables</a:t>
            </a:r>
          </a:p>
          <a:p>
            <a:r>
              <a:rPr lang="en-US" sz="1200" b="0" i="0" kern="1200" dirty="0">
                <a:solidFill>
                  <a:schemeClr val="tx1"/>
                </a:solidFill>
                <a:effectLst/>
                <a:latin typeface="+mn-lt"/>
                <a:ea typeface="+mn-ea"/>
                <a:cs typeface="+mn-cs"/>
              </a:rPr>
              <a:t>Transfers items from one location to another</a:t>
            </a:r>
          </a:p>
          <a:p>
            <a:r>
              <a:rPr lang="en-US" sz="1200" b="0" i="0" kern="1200" dirty="0">
                <a:solidFill>
                  <a:schemeClr val="tx1"/>
                </a:solidFill>
                <a:effectLst/>
                <a:latin typeface="+mn-lt"/>
                <a:ea typeface="+mn-ea"/>
                <a:cs typeface="+mn-cs"/>
              </a:rPr>
              <a:t>Use a color code to indicate if an order is a partial shipment</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Receiving clerk</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Shipping clerk</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6"/>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7"/>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Goals and Associated Roles</a:t>
            </a:r>
          </a:p>
          <a:p>
            <a:r>
              <a:rPr lang="en-US" sz="1200" b="0" i="0" kern="1200" dirty="0">
                <a:solidFill>
                  <a:schemeClr val="tx1"/>
                </a:solidFill>
                <a:effectLst/>
                <a:latin typeface="+mn-lt"/>
                <a:ea typeface="+mn-ea"/>
                <a:cs typeface="+mn-cs"/>
              </a:rPr>
              <a:t>Ship on time with the right quality</a:t>
            </a:r>
          </a:p>
          <a:p>
            <a:r>
              <a:rPr lang="en-US" sz="1200" b="1" i="0" kern="1200" dirty="0">
                <a:solidFill>
                  <a:schemeClr val="tx1"/>
                </a:solidFill>
                <a:effectLst/>
                <a:latin typeface="+mn-lt"/>
                <a:ea typeface="+mn-ea"/>
                <a:cs typeface="+mn-cs"/>
              </a:rPr>
              <a:t>Shipping and Receiving Manager</a:t>
            </a:r>
          </a:p>
          <a:p>
            <a:r>
              <a:rPr lang="en-US" sz="1200" b="0" i="0" kern="1200" dirty="0">
                <a:solidFill>
                  <a:schemeClr val="tx1"/>
                </a:solidFill>
                <a:effectLst/>
                <a:latin typeface="+mn-lt"/>
                <a:ea typeface="+mn-ea"/>
                <a:cs typeface="+mn-cs"/>
              </a:rPr>
              <a:t>I sign off on carriers' invoices (e.g. UPS and FEDEX) and process bills for Accounts Receivables</a:t>
            </a:r>
          </a:p>
          <a:p>
            <a:r>
              <a:rPr lang="en-US" sz="1200" b="0" i="0" kern="1200" dirty="0">
                <a:solidFill>
                  <a:schemeClr val="tx1"/>
                </a:solidFill>
                <a:effectLst/>
                <a:latin typeface="+mn-lt"/>
                <a:ea typeface="+mn-ea"/>
                <a:cs typeface="+mn-cs"/>
              </a:rPr>
              <a:t>I receive return items and place them in quarantine so they're not part of the ATP calculation</a:t>
            </a:r>
          </a:p>
          <a:p>
            <a:r>
              <a:rPr lang="en-US" sz="1200" b="0" i="0" kern="1200" dirty="0">
                <a:solidFill>
                  <a:schemeClr val="tx1"/>
                </a:solidFill>
                <a:effectLst/>
                <a:latin typeface="+mn-lt"/>
                <a:ea typeface="+mn-ea"/>
                <a:cs typeface="+mn-cs"/>
              </a:rPr>
              <a:t>I register received and picked quantities on POs, sales orders, pick lists or delivery notes</a:t>
            </a:r>
          </a:p>
          <a:p>
            <a:r>
              <a:rPr lang="en-US" sz="1200" b="0" i="0" kern="1200" dirty="0">
                <a:solidFill>
                  <a:schemeClr val="tx1"/>
                </a:solidFill>
                <a:effectLst/>
                <a:latin typeface="+mn-lt"/>
                <a:ea typeface="+mn-ea"/>
                <a:cs typeface="+mn-cs"/>
              </a:rPr>
              <a:t>I give a handwritten not to sales so they can post the invoice</a:t>
            </a:r>
          </a:p>
          <a:p>
            <a:r>
              <a:rPr lang="en-US" sz="1200" b="0" i="0" kern="1200" dirty="0">
                <a:solidFill>
                  <a:schemeClr val="tx1"/>
                </a:solidFill>
                <a:effectLst/>
                <a:latin typeface="+mn-lt"/>
                <a:ea typeface="+mn-ea"/>
                <a:cs typeface="+mn-cs"/>
              </a:rPr>
              <a:t>I collect, produce, and collate all documentation related to test and quality documentation, ship quantities, and breakage</a:t>
            </a:r>
          </a:p>
          <a:p>
            <a:r>
              <a:rPr lang="en-US" sz="1200" b="0" i="0" kern="1200" dirty="0">
                <a:solidFill>
                  <a:schemeClr val="tx1"/>
                </a:solidFill>
                <a:effectLst/>
                <a:latin typeface="+mn-lt"/>
                <a:ea typeface="+mn-ea"/>
                <a:cs typeface="+mn-cs"/>
              </a:rPr>
              <a:t>I maintain the shipping schedule and communicate the inventory status to Karl</a:t>
            </a:r>
          </a:p>
          <a:p>
            <a:r>
              <a:rPr lang="en-US" sz="1200" b="0" i="0" kern="1200" dirty="0">
                <a:solidFill>
                  <a:schemeClr val="tx1"/>
                </a:solidFill>
                <a:effectLst/>
                <a:latin typeface="+mn-lt"/>
                <a:ea typeface="+mn-ea"/>
                <a:cs typeface="+mn-cs"/>
              </a:rPr>
              <a:t>When there is a backorder, we staple a copy of the shipping doc to a back-order sheet and then give that to the Alicia.</a:t>
            </a:r>
          </a:p>
          <a:p>
            <a:r>
              <a:rPr lang="en-US" sz="1200" b="1" i="0" kern="1200" dirty="0">
                <a:solidFill>
                  <a:schemeClr val="tx1"/>
                </a:solidFill>
                <a:effectLst/>
                <a:latin typeface="+mn-lt"/>
                <a:ea typeface="+mn-ea"/>
                <a:cs typeface="+mn-cs"/>
              </a:rPr>
              <a:t>Efficiency Strategist</a:t>
            </a:r>
          </a:p>
          <a:p>
            <a:r>
              <a:rPr lang="en-US" sz="1200" b="0" i="0" kern="1200" dirty="0">
                <a:solidFill>
                  <a:schemeClr val="tx1"/>
                </a:solidFill>
                <a:effectLst/>
                <a:latin typeface="+mn-lt"/>
                <a:ea typeface="+mn-ea"/>
                <a:cs typeface="+mn-cs"/>
              </a:rPr>
              <a:t>I prioritize all incoming e-mail, phone, and faxed communications</a:t>
            </a:r>
          </a:p>
          <a:p>
            <a:r>
              <a:rPr lang="en-US" sz="1200" b="0" i="0" kern="1200" dirty="0">
                <a:solidFill>
                  <a:schemeClr val="tx1"/>
                </a:solidFill>
                <a:effectLst/>
                <a:latin typeface="+mn-lt"/>
                <a:ea typeface="+mn-ea"/>
                <a:cs typeface="+mn-cs"/>
              </a:rPr>
              <a:t>I don't want there to be too big of a time lag between the time that I register an item as received and the time that it's physically ready for John to pick</a:t>
            </a:r>
          </a:p>
          <a:p>
            <a:r>
              <a:rPr lang="en-US" sz="1200" b="0" i="0" kern="1200" dirty="0">
                <a:solidFill>
                  <a:schemeClr val="tx1"/>
                </a:solidFill>
                <a:effectLst/>
                <a:latin typeface="+mn-lt"/>
                <a:ea typeface="+mn-ea"/>
                <a:cs typeface="+mn-cs"/>
              </a:rPr>
              <a:t>I enter the serial numbers of the items that have been picked</a:t>
            </a:r>
          </a:p>
          <a:p>
            <a:r>
              <a:rPr lang="en-US" sz="1200" b="0" i="0" kern="1200" dirty="0">
                <a:solidFill>
                  <a:schemeClr val="tx1"/>
                </a:solidFill>
                <a:effectLst/>
                <a:latin typeface="+mn-lt"/>
                <a:ea typeface="+mn-ea"/>
                <a:cs typeface="+mn-cs"/>
              </a:rPr>
              <a:t>I prioritize pick lists based on criteria like shipment date, customer, region, and so on</a:t>
            </a:r>
          </a:p>
          <a:p>
            <a:r>
              <a:rPr lang="en-US" sz="1200" b="1" i="0" kern="1200" dirty="0">
                <a:solidFill>
                  <a:schemeClr val="tx1"/>
                </a:solidFill>
                <a:effectLst/>
                <a:latin typeface="+mn-lt"/>
                <a:ea typeface="+mn-ea"/>
                <a:cs typeface="+mn-cs"/>
              </a:rPr>
              <a:t>Capital Equipment Manager</a:t>
            </a:r>
          </a:p>
          <a:p>
            <a:r>
              <a:rPr lang="en-US" sz="1200" b="0" i="0" kern="1200" dirty="0">
                <a:solidFill>
                  <a:schemeClr val="tx1"/>
                </a:solidFill>
                <a:effectLst/>
                <a:latin typeface="+mn-lt"/>
                <a:ea typeface="+mn-ea"/>
                <a:cs typeface="+mn-cs"/>
              </a:rPr>
              <a:t>I manage all equipment (capital) investments, expenses, and purchases, and physical transfers</a:t>
            </a:r>
          </a:p>
          <a:p>
            <a:r>
              <a:rPr lang="en-US" sz="1200" b="0" i="0" kern="1200" dirty="0">
                <a:solidFill>
                  <a:schemeClr val="tx1"/>
                </a:solidFill>
                <a:effectLst/>
                <a:latin typeface="+mn-lt"/>
                <a:ea typeface="+mn-ea"/>
                <a:cs typeface="+mn-cs"/>
              </a:rPr>
              <a:t>I make sure that things we use for an event also come back</a:t>
            </a:r>
          </a:p>
          <a:p>
            <a:r>
              <a:rPr lang="en-US" sz="1200" b="0" i="0" kern="1200" dirty="0">
                <a:solidFill>
                  <a:schemeClr val="tx1"/>
                </a:solidFill>
                <a:effectLst/>
                <a:latin typeface="+mn-lt"/>
                <a:ea typeface="+mn-ea"/>
                <a:cs typeface="+mn-cs"/>
              </a:rPr>
              <a:t>I purchase packaging supplies</a:t>
            </a:r>
          </a:p>
          <a:p>
            <a:r>
              <a:rPr lang="en-US" sz="1200" b="1" i="0" kern="1200" dirty="0">
                <a:solidFill>
                  <a:schemeClr val="tx1"/>
                </a:solidFill>
                <a:effectLst/>
                <a:latin typeface="+mn-lt"/>
                <a:ea typeface="+mn-ea"/>
                <a:cs typeface="+mn-cs"/>
              </a:rPr>
              <a:t>Customer Service Provider</a:t>
            </a:r>
          </a:p>
          <a:p>
            <a:r>
              <a:rPr lang="en-US" sz="1200" b="0" i="0" kern="1200" dirty="0">
                <a:solidFill>
                  <a:schemeClr val="tx1"/>
                </a:solidFill>
                <a:effectLst/>
                <a:latin typeface="+mn-lt"/>
                <a:ea typeface="+mn-ea"/>
                <a:cs typeface="+mn-cs"/>
              </a:rPr>
              <a:t>I clarify order information with our customers when the order is unclear</a:t>
            </a:r>
          </a:p>
          <a:p>
            <a:r>
              <a:rPr lang="en-US" sz="1200" b="0" i="0" kern="1200" dirty="0">
                <a:solidFill>
                  <a:schemeClr val="tx1"/>
                </a:solidFill>
                <a:effectLst/>
                <a:latin typeface="+mn-lt"/>
                <a:ea typeface="+mn-ea"/>
                <a:cs typeface="+mn-cs"/>
              </a:rPr>
              <a:t>I provide customer service related to transport, shipping, and quality issues</a:t>
            </a:r>
          </a:p>
          <a:p>
            <a:r>
              <a:rPr lang="en-US" sz="1200" b="0" i="0" kern="1200" dirty="0">
                <a:solidFill>
                  <a:schemeClr val="tx1"/>
                </a:solidFill>
                <a:effectLst/>
                <a:latin typeface="+mn-lt"/>
                <a:ea typeface="+mn-ea"/>
                <a:cs typeface="+mn-cs"/>
              </a:rPr>
              <a:t>I respond to customer calls about order status and quantities needed after the end-consumer receives their delivery from our warehouse or one of other warehouses</a:t>
            </a:r>
          </a:p>
          <a:p>
            <a:r>
              <a:rPr lang="en-US" sz="1200" b="0" i="0" kern="1200" dirty="0">
                <a:solidFill>
                  <a:schemeClr val="tx1"/>
                </a:solidFill>
                <a:effectLst/>
                <a:latin typeface="+mn-lt"/>
                <a:ea typeface="+mn-ea"/>
                <a:cs typeface="+mn-cs"/>
              </a:rPr>
              <a:t>I’m responsible for getting customer orders out the door</a:t>
            </a:r>
          </a:p>
          <a:p>
            <a:r>
              <a:rPr lang="en-US" sz="1200" b="0" i="0" kern="1200" dirty="0">
                <a:solidFill>
                  <a:schemeClr val="tx1"/>
                </a:solidFill>
                <a:effectLst/>
                <a:latin typeface="+mn-lt"/>
                <a:ea typeface="+mn-ea"/>
                <a:cs typeface="+mn-cs"/>
              </a:rPr>
              <a:t>I receive shipping orders from customer service because it's easier for them to prioritize what needs to be shipped and when</a:t>
            </a:r>
          </a:p>
          <a:p>
            <a:r>
              <a:rPr lang="en-US" sz="1200" b="0" i="0" kern="1200" dirty="0">
                <a:solidFill>
                  <a:schemeClr val="tx1"/>
                </a:solidFill>
                <a:effectLst/>
                <a:latin typeface="+mn-lt"/>
                <a:ea typeface="+mn-ea"/>
                <a:cs typeface="+mn-cs"/>
              </a:rPr>
              <a:t>I take telephone orders from customers</a:t>
            </a:r>
          </a:p>
          <a:p>
            <a:r>
              <a:rPr lang="en-US" sz="1200" b="0" i="0" kern="1200" dirty="0">
                <a:solidFill>
                  <a:schemeClr val="tx1"/>
                </a:solidFill>
                <a:effectLst/>
                <a:latin typeface="+mn-lt"/>
                <a:ea typeface="+mn-ea"/>
                <a:cs typeface="+mn-cs"/>
              </a:rPr>
              <a:t>I contact customers about their orders</a:t>
            </a:r>
          </a:p>
          <a:p>
            <a:r>
              <a:rPr lang="en-US" sz="1200" b="0" i="0" kern="1200" dirty="0">
                <a:solidFill>
                  <a:schemeClr val="tx1"/>
                </a:solidFill>
                <a:effectLst/>
                <a:latin typeface="+mn-lt"/>
                <a:ea typeface="+mn-ea"/>
                <a:cs typeface="+mn-cs"/>
              </a:rPr>
              <a:t>I find out if a customer can receive a partial shipment</a:t>
            </a:r>
          </a:p>
          <a:p>
            <a:r>
              <a:rPr lang="en-US" sz="1200" b="0" i="0" kern="1200" dirty="0">
                <a:solidFill>
                  <a:schemeClr val="tx1"/>
                </a:solidFill>
                <a:effectLst/>
                <a:latin typeface="+mn-lt"/>
                <a:ea typeface="+mn-ea"/>
                <a:cs typeface="+mn-cs"/>
              </a:rPr>
              <a:t>I confirm availability in response to Customer Service calls if an inventory report hasn't been done within 12 hours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Ship complete orders with as few back-ordered ships as possible</a:t>
            </a:r>
          </a:p>
          <a:p>
            <a:r>
              <a:rPr lang="en-US" sz="1200" b="1" i="0" kern="1200" dirty="0">
                <a:solidFill>
                  <a:schemeClr val="tx1"/>
                </a:solidFill>
                <a:effectLst/>
                <a:latin typeface="+mn-lt"/>
                <a:ea typeface="+mn-ea"/>
                <a:cs typeface="+mn-cs"/>
              </a:rPr>
              <a:t>Status-checker</a:t>
            </a:r>
          </a:p>
          <a:p>
            <a:r>
              <a:rPr lang="en-US" sz="1200" b="0" i="0" kern="1200" dirty="0">
                <a:solidFill>
                  <a:schemeClr val="tx1"/>
                </a:solidFill>
                <a:effectLst/>
                <a:latin typeface="+mn-lt"/>
                <a:ea typeface="+mn-ea"/>
                <a:cs typeface="+mn-cs"/>
              </a:rPr>
              <a:t>I provide Karl with the ship status of sales orders</a:t>
            </a:r>
          </a:p>
          <a:p>
            <a:r>
              <a:rPr lang="en-US" sz="1200" b="0" i="0" kern="1200" dirty="0">
                <a:solidFill>
                  <a:schemeClr val="tx1"/>
                </a:solidFill>
                <a:effectLst/>
                <a:latin typeface="+mn-lt"/>
                <a:ea typeface="+mn-ea"/>
                <a:cs typeface="+mn-cs"/>
              </a:rPr>
              <a:t>I contact accounting when I add freight to a customer's order, who has a credit hold</a:t>
            </a:r>
          </a:p>
          <a:p>
            <a:r>
              <a:rPr lang="en-US" sz="1200" b="0" i="0" kern="1200" dirty="0">
                <a:solidFill>
                  <a:schemeClr val="tx1"/>
                </a:solidFill>
                <a:effectLst/>
                <a:latin typeface="+mn-lt"/>
                <a:ea typeface="+mn-ea"/>
                <a:cs typeface="+mn-cs"/>
              </a:rPr>
              <a:t>I inform Vince, Karl and Ellen about changes in our inbound and outbound warehouse handling times</a:t>
            </a:r>
          </a:p>
          <a:p>
            <a:r>
              <a:rPr lang="en-US" sz="1200" b="0" i="0" kern="1200" dirty="0">
                <a:solidFill>
                  <a:schemeClr val="tx1"/>
                </a:solidFill>
                <a:effectLst/>
                <a:latin typeface="+mn-lt"/>
                <a:ea typeface="+mn-ea"/>
                <a:cs typeface="+mn-cs"/>
              </a:rPr>
              <a:t>I double-check to make sure everything is loaded for the following day's deliveries</a:t>
            </a:r>
          </a:p>
          <a:p>
            <a:r>
              <a:rPr lang="en-US" sz="1200" b="1" i="0" kern="1200" dirty="0">
                <a:solidFill>
                  <a:schemeClr val="tx1"/>
                </a:solidFill>
                <a:effectLst/>
                <a:latin typeface="+mn-lt"/>
                <a:ea typeface="+mn-ea"/>
                <a:cs typeface="+mn-cs"/>
              </a:rPr>
              <a:t>Resolution-seeker</a:t>
            </a:r>
          </a:p>
          <a:p>
            <a:r>
              <a:rPr lang="en-US" sz="1200" b="0" i="0" kern="1200" dirty="0">
                <a:solidFill>
                  <a:schemeClr val="tx1"/>
                </a:solidFill>
                <a:effectLst/>
                <a:latin typeface="+mn-lt"/>
                <a:ea typeface="+mn-ea"/>
                <a:cs typeface="+mn-cs"/>
              </a:rPr>
              <a:t>I receive instructions from the sales department on what to do with shipments that arrive with insufficient quantities</a:t>
            </a:r>
          </a:p>
          <a:p>
            <a:r>
              <a:rPr lang="en-US" sz="1200" b="0" i="0" kern="1200" dirty="0">
                <a:solidFill>
                  <a:schemeClr val="tx1"/>
                </a:solidFill>
                <a:effectLst/>
                <a:latin typeface="+mn-lt"/>
                <a:ea typeface="+mn-ea"/>
                <a:cs typeface="+mn-cs"/>
              </a:rPr>
              <a:t>I find out from Sales if I can precede with a partial shipment</a:t>
            </a:r>
          </a:p>
          <a:p>
            <a:r>
              <a:rPr lang="en-US" sz="1200" b="1" i="0" kern="1200" dirty="0">
                <a:solidFill>
                  <a:schemeClr val="tx1"/>
                </a:solidFill>
                <a:effectLst/>
                <a:latin typeface="+mn-lt"/>
                <a:ea typeface="+mn-ea"/>
                <a:cs typeface="+mn-cs"/>
              </a:rPr>
              <a:t>Quality Controller</a:t>
            </a:r>
          </a:p>
          <a:p>
            <a:r>
              <a:rPr lang="en-US" sz="1200" b="0" i="0" kern="1200" dirty="0">
                <a:solidFill>
                  <a:schemeClr val="tx1"/>
                </a:solidFill>
                <a:effectLst/>
                <a:latin typeface="+mn-lt"/>
                <a:ea typeface="+mn-ea"/>
                <a:cs typeface="+mn-cs"/>
              </a:rPr>
              <a:t>I ensure that our suppliers have delivered what they are supposed to</a:t>
            </a:r>
          </a:p>
          <a:p>
            <a:r>
              <a:rPr lang="en-US" sz="1200" b="0" i="0" kern="1200" dirty="0">
                <a:solidFill>
                  <a:schemeClr val="tx1"/>
                </a:solidFill>
                <a:effectLst/>
                <a:latin typeface="+mn-lt"/>
                <a:ea typeface="+mn-ea"/>
                <a:cs typeface="+mn-cs"/>
              </a:rPr>
              <a:t>I maintain quality control by contacting key departments if there are discrepancies in any of the blueprints</a:t>
            </a:r>
          </a:p>
          <a:p>
            <a:r>
              <a:rPr lang="en-US" sz="1200" b="0" i="0" kern="1200" dirty="0">
                <a:solidFill>
                  <a:schemeClr val="tx1"/>
                </a:solidFill>
                <a:effectLst/>
                <a:latin typeface="+mn-lt"/>
                <a:ea typeface="+mn-ea"/>
                <a:cs typeface="+mn-cs"/>
              </a:rPr>
              <a:t>I compare checked off invoice/shipping notes with purchase order</a:t>
            </a:r>
          </a:p>
          <a:p>
            <a:r>
              <a:rPr lang="en-US" sz="1200" b="0" i="0" kern="1200" dirty="0">
                <a:solidFill>
                  <a:schemeClr val="tx1"/>
                </a:solidFill>
                <a:effectLst/>
                <a:latin typeface="+mn-lt"/>
                <a:ea typeface="+mn-ea"/>
                <a:cs typeface="+mn-cs"/>
              </a:rPr>
              <a:t>I ensure that the proper certification is included with our shipments</a:t>
            </a:r>
          </a:p>
          <a:p>
            <a:r>
              <a:rPr lang="en-US" sz="1200" b="0" i="0" kern="1200" dirty="0">
                <a:solidFill>
                  <a:schemeClr val="tx1"/>
                </a:solidFill>
                <a:effectLst/>
                <a:latin typeface="+mn-lt"/>
                <a:ea typeface="+mn-ea"/>
                <a:cs typeface="+mn-cs"/>
              </a:rPr>
              <a:t>I double-check to make sure everything is loaded for tomorrow's shipments</a:t>
            </a:r>
          </a:p>
          <a:p>
            <a:r>
              <a:rPr lang="en-US" sz="1200" b="0" i="0" kern="1200" dirty="0">
                <a:solidFill>
                  <a:schemeClr val="tx1"/>
                </a:solidFill>
                <a:effectLst/>
                <a:latin typeface="+mn-lt"/>
                <a:ea typeface="+mn-ea"/>
                <a:cs typeface="+mn-cs"/>
              </a:rPr>
              <a:t>I ensure that warehouse employees have picked the right items in the right quantities</a:t>
            </a:r>
          </a:p>
          <a:p>
            <a:r>
              <a:rPr lang="en-US" sz="1200" b="0" i="0" kern="1200" dirty="0">
                <a:solidFill>
                  <a:schemeClr val="tx1"/>
                </a:solidFill>
                <a:effectLst/>
                <a:latin typeface="+mn-lt"/>
                <a:ea typeface="+mn-ea"/>
                <a:cs typeface="+mn-cs"/>
              </a:rPr>
              <a:t>I ensure that received items from suppliers or production are sent to QC before being sold to customers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Ensure that the warehouse workers are trained and doing their jobs effectively</a:t>
            </a:r>
          </a:p>
          <a:p>
            <a:r>
              <a:rPr lang="en-US" sz="1200" b="1" i="0" kern="1200" dirty="0">
                <a:solidFill>
                  <a:schemeClr val="tx1"/>
                </a:solidFill>
                <a:effectLst/>
                <a:latin typeface="+mn-lt"/>
                <a:ea typeface="+mn-ea"/>
                <a:cs typeface="+mn-cs"/>
              </a:rPr>
              <a:t>Mentor</a:t>
            </a:r>
          </a:p>
          <a:p>
            <a:r>
              <a:rPr lang="en-US" sz="1200" b="0" i="0" kern="1200" dirty="0">
                <a:solidFill>
                  <a:schemeClr val="tx1"/>
                </a:solidFill>
                <a:effectLst/>
                <a:latin typeface="+mn-lt"/>
                <a:ea typeface="+mn-ea"/>
                <a:cs typeface="+mn-cs"/>
              </a:rPr>
              <a:t>I train new warehouse workers in basic activities around the warehouse</a:t>
            </a:r>
          </a:p>
          <a:p>
            <a:r>
              <a:rPr lang="en-US" sz="1200" b="0" i="0" kern="1200" dirty="0">
                <a:solidFill>
                  <a:schemeClr val="tx1"/>
                </a:solidFill>
                <a:effectLst/>
                <a:latin typeface="+mn-lt"/>
                <a:ea typeface="+mn-ea"/>
                <a:cs typeface="+mn-cs"/>
              </a:rPr>
              <a:t>I document warehouse processes for the new employees</a:t>
            </a:r>
          </a:p>
          <a:p>
            <a:r>
              <a:rPr lang="en-US" sz="1200" b="1" i="0" kern="1200" dirty="0">
                <a:solidFill>
                  <a:schemeClr val="tx1"/>
                </a:solidFill>
                <a:effectLst/>
                <a:latin typeface="+mn-lt"/>
                <a:ea typeface="+mn-ea"/>
                <a:cs typeface="+mn-cs"/>
              </a:rPr>
              <a:t>Supervisor</a:t>
            </a:r>
          </a:p>
          <a:p>
            <a:r>
              <a:rPr lang="en-US" sz="1200" b="0" i="0" kern="1200" dirty="0">
                <a:solidFill>
                  <a:schemeClr val="tx1"/>
                </a:solidFill>
                <a:effectLst/>
                <a:latin typeface="+mn-lt"/>
                <a:ea typeface="+mn-ea"/>
                <a:cs typeface="+mn-cs"/>
              </a:rPr>
              <a:t>I give order changes to the warehouse workers</a:t>
            </a:r>
          </a:p>
          <a:p>
            <a:r>
              <a:rPr lang="en-US" sz="1200" b="0" i="0" kern="1200" dirty="0">
                <a:solidFill>
                  <a:schemeClr val="tx1"/>
                </a:solidFill>
                <a:effectLst/>
                <a:latin typeface="+mn-lt"/>
                <a:ea typeface="+mn-ea"/>
                <a:cs typeface="+mn-cs"/>
              </a:rPr>
              <a:t>I make sure that John puts shipments that customers pick up themselves in the right spot</a:t>
            </a:r>
          </a:p>
          <a:p>
            <a:r>
              <a:rPr lang="en-US" sz="1200" b="0" i="0" kern="1200" dirty="0">
                <a:solidFill>
                  <a:schemeClr val="tx1"/>
                </a:solidFill>
                <a:effectLst/>
                <a:latin typeface="+mn-lt"/>
                <a:ea typeface="+mn-ea"/>
                <a:cs typeface="+mn-cs"/>
              </a:rPr>
              <a:t>I support employees who need assistance carrying out their tasks if necessary</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Interpretations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Helping Sammy determine where he should tell John to put a received item</a:t>
            </a:r>
          </a:p>
          <a:p>
            <a:r>
              <a:rPr lang="en-US" sz="1200" b="0" i="0" kern="1200" dirty="0">
                <a:solidFill>
                  <a:schemeClr val="tx1"/>
                </a:solidFill>
                <a:effectLst/>
                <a:latin typeface="+mn-lt"/>
                <a:ea typeface="+mn-ea"/>
                <a:cs typeface="+mn-cs"/>
              </a:rPr>
              <a:t>Reducing the amount of paperwork Sammy deals with so he can work more with the system</a:t>
            </a:r>
          </a:p>
          <a:p>
            <a:r>
              <a:rPr lang="en-US" sz="1200" b="0" i="0" kern="1200" dirty="0">
                <a:solidFill>
                  <a:schemeClr val="tx1"/>
                </a:solidFill>
                <a:effectLst/>
                <a:latin typeface="+mn-lt"/>
                <a:ea typeface="+mn-ea"/>
                <a:cs typeface="+mn-cs"/>
              </a:rPr>
              <a:t>A better integration between the labelling system and the ERP system</a:t>
            </a:r>
          </a:p>
          <a:p>
            <a:r>
              <a:rPr lang="en-US" sz="1200" b="0" i="0" kern="1200" dirty="0">
                <a:solidFill>
                  <a:schemeClr val="tx1"/>
                </a:solidFill>
                <a:effectLst/>
                <a:latin typeface="+mn-lt"/>
                <a:ea typeface="+mn-ea"/>
                <a:cs typeface="+mn-cs"/>
              </a:rPr>
              <a:t>Helping Sammy deal with different bar coding formats coming from suppliers and customers</a:t>
            </a:r>
          </a:p>
          <a:p>
            <a:r>
              <a:rPr lang="en-US" sz="1200" b="0" i="0" kern="1200" dirty="0">
                <a:solidFill>
                  <a:schemeClr val="tx1"/>
                </a:solidFill>
                <a:effectLst/>
                <a:latin typeface="+mn-lt"/>
                <a:ea typeface="+mn-ea"/>
                <a:cs typeface="+mn-cs"/>
              </a:rPr>
              <a:t>Showing Sammy if a customer has exceeded their credit limit once he adds the freight charges</a:t>
            </a:r>
          </a:p>
          <a:p>
            <a:r>
              <a:rPr lang="en-US" sz="1200" b="0" i="0" kern="1200" dirty="0">
                <a:solidFill>
                  <a:schemeClr val="tx1"/>
                </a:solidFill>
                <a:effectLst/>
                <a:latin typeface="+mn-lt"/>
                <a:ea typeface="+mn-ea"/>
                <a:cs typeface="+mn-cs"/>
              </a:rPr>
              <a:t>Indicating to Sammy on the UI that a pick list has already been printed so he doesn't have to print it out again</a:t>
            </a:r>
          </a:p>
          <a:p>
            <a:r>
              <a:rPr lang="en-US" sz="1200" b="0" i="0" kern="1200" dirty="0">
                <a:solidFill>
                  <a:schemeClr val="tx1"/>
                </a:solidFill>
                <a:effectLst/>
                <a:latin typeface="+mn-lt"/>
                <a:ea typeface="+mn-ea"/>
                <a:cs typeface="+mn-cs"/>
              </a:rPr>
              <a:t>Enabling Sammy to take many pick lists and consolidate it into one pack list</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Shipping costs</a:t>
            </a:r>
          </a:p>
          <a:p>
            <a:r>
              <a:rPr lang="en-US" sz="1200" b="0" i="0" kern="1200" dirty="0">
                <a:solidFill>
                  <a:schemeClr val="tx1"/>
                </a:solidFill>
                <a:effectLst/>
                <a:latin typeface="+mn-lt"/>
                <a:ea typeface="+mn-ea"/>
                <a:cs typeface="+mn-cs"/>
              </a:rPr>
              <a:t>Delivery performance to customers</a:t>
            </a:r>
          </a:p>
          <a:p>
            <a:r>
              <a:rPr lang="en-US" sz="1200" b="0" i="0" kern="1200" dirty="0">
                <a:solidFill>
                  <a:schemeClr val="tx1"/>
                </a:solidFill>
                <a:effectLst/>
                <a:latin typeface="+mn-lt"/>
                <a:ea typeface="+mn-ea"/>
                <a:cs typeface="+mn-cs"/>
              </a:rPr>
              <a:t>Customer shipment service levels</a:t>
            </a:r>
          </a:p>
          <a:p>
            <a:r>
              <a:rPr lang="en-US" sz="1200" b="0" i="0" kern="1200" dirty="0">
                <a:solidFill>
                  <a:schemeClr val="tx1"/>
                </a:solidFill>
                <a:effectLst/>
                <a:latin typeface="+mn-lt"/>
                <a:ea typeface="+mn-ea"/>
                <a:cs typeface="+mn-cs"/>
              </a:rPr>
              <a:t>Accuracy and speed of parts being received into inventory</a:t>
            </a:r>
          </a:p>
          <a:p>
            <a:r>
              <a:rPr lang="en-US" sz="1200" b="0" i="0" kern="1200" dirty="0">
                <a:solidFill>
                  <a:schemeClr val="tx1"/>
                </a:solidFill>
                <a:effectLst/>
                <a:latin typeface="+mn-lt"/>
                <a:ea typeface="+mn-ea"/>
                <a:cs typeface="+mn-cs"/>
              </a:rPr>
              <a:t>Relevant reports to complement the overview he has gathered from walking around</a:t>
            </a:r>
          </a:p>
          <a:p>
            <a:r>
              <a:rPr lang="en-US" sz="1200" b="0" i="0" kern="1200" dirty="0">
                <a:solidFill>
                  <a:schemeClr val="tx1"/>
                </a:solidFill>
                <a:effectLst/>
                <a:latin typeface="+mn-lt"/>
                <a:ea typeface="+mn-ea"/>
                <a:cs typeface="+mn-cs"/>
              </a:rPr>
              <a:t>Visibility into whether the warehouse employees are doing their jobs satisfactorily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"We do </a:t>
            </a:r>
            <a:r>
              <a:rPr lang="en-US" sz="1200" b="0" i="0" kern="1200" dirty="0" err="1">
                <a:solidFill>
                  <a:schemeClr val="tx1"/>
                </a:solidFill>
                <a:effectLst/>
                <a:latin typeface="+mn-lt"/>
                <a:ea typeface="+mn-ea"/>
                <a:cs typeface="+mn-cs"/>
              </a:rPr>
              <a:t>alot</a:t>
            </a:r>
            <a:r>
              <a:rPr lang="en-US" sz="1200" b="0" i="0" kern="1200" dirty="0">
                <a:solidFill>
                  <a:schemeClr val="tx1"/>
                </a:solidFill>
                <a:effectLst/>
                <a:latin typeface="+mn-lt"/>
                <a:ea typeface="+mn-ea"/>
                <a:cs typeface="+mn-cs"/>
              </a:rPr>
              <a:t> of things by phone because it goes on constantly and they need a rapid response. I need to be out on the dock."</a:t>
            </a:r>
          </a:p>
          <a:p>
            <a:r>
              <a:rPr lang="en-US" sz="1200" b="0" i="0" kern="1200" dirty="0">
                <a:solidFill>
                  <a:schemeClr val="tx1"/>
                </a:solidFill>
                <a:effectLst/>
                <a:latin typeface="+mn-lt"/>
                <a:ea typeface="+mn-ea"/>
                <a:cs typeface="+mn-cs"/>
              </a:rPr>
              <a:t>"I have a binder where I write the basic ship information in, and I file it when it’s full. It’s my backup system in case the computer system fails."</a:t>
            </a:r>
          </a:p>
          <a:p>
            <a:r>
              <a:rPr lang="en-US" sz="1200" b="0" i="0" kern="1200" dirty="0">
                <a:solidFill>
                  <a:schemeClr val="tx1"/>
                </a:solidFill>
                <a:effectLst/>
                <a:latin typeface="+mn-lt"/>
                <a:ea typeface="+mn-ea"/>
                <a:cs typeface="+mn-cs"/>
              </a:rPr>
              <a:t>"The company sends documents through e-mail that I usually don’t have time to read."</a:t>
            </a:r>
          </a:p>
          <a:p>
            <a:r>
              <a:rPr lang="en-US" sz="1200" b="0" i="0" kern="1200" dirty="0">
                <a:solidFill>
                  <a:schemeClr val="tx1"/>
                </a:solidFill>
                <a:effectLst/>
                <a:latin typeface="+mn-lt"/>
                <a:ea typeface="+mn-ea"/>
                <a:cs typeface="+mn-cs"/>
              </a:rPr>
              <a:t>"Customers don’t e-mail. They like to nag you in person so it's the phone calls."</a:t>
            </a:r>
          </a:p>
          <a:p>
            <a:r>
              <a:rPr lang="en-US" sz="1200" b="0" i="0" kern="1200" dirty="0">
                <a:solidFill>
                  <a:schemeClr val="tx1"/>
                </a:solidFill>
                <a:effectLst/>
                <a:latin typeface="+mn-lt"/>
                <a:ea typeface="+mn-ea"/>
                <a:cs typeface="+mn-cs"/>
              </a:rPr>
              <a:t>"If I post something, for example report an item as finished, then the already posted items should not be listed. It should just list the non-posted items and then the ones that still need work. There, it should display how many there are left, and how many have arrived in the inventory."</a:t>
            </a:r>
          </a:p>
          <a:p>
            <a:r>
              <a:rPr lang="en-US" sz="1200" b="0" i="0" kern="1200" dirty="0">
                <a:solidFill>
                  <a:schemeClr val="tx1"/>
                </a:solidFill>
                <a:effectLst/>
                <a:latin typeface="+mn-lt"/>
                <a:ea typeface="+mn-ea"/>
                <a:cs typeface="+mn-cs"/>
              </a:rPr>
              <a:t>“I’m looking forward to getting locations so I won’t have to all this manual work.”</a:t>
            </a:r>
          </a:p>
          <a:p>
            <a:r>
              <a:rPr lang="en-US" sz="1200" b="0" i="0" kern="1200" dirty="0">
                <a:solidFill>
                  <a:schemeClr val="tx1"/>
                </a:solidFill>
                <a:effectLst/>
                <a:latin typeface="+mn-lt"/>
                <a:ea typeface="+mn-ea"/>
                <a:cs typeface="+mn-cs"/>
              </a:rPr>
              <a:t>“I don’t have time to go up to Alicia to get something clarified. I’ll just use the phone.”</a:t>
            </a:r>
          </a:p>
          <a:p>
            <a:r>
              <a:rPr lang="en-US" sz="1200" b="0" i="0" kern="1200" dirty="0">
                <a:solidFill>
                  <a:schemeClr val="tx1"/>
                </a:solidFill>
                <a:effectLst/>
                <a:latin typeface="+mn-lt"/>
                <a:ea typeface="+mn-ea"/>
                <a:cs typeface="+mn-cs"/>
              </a:rPr>
              <a:t>“After our warehouse manager retired, many of our shipping agents have contacted me to see if they can renegotiate their contracts.”</a:t>
            </a:r>
          </a:p>
          <a:p>
            <a:r>
              <a:rPr lang="en-US" sz="1200" b="0" i="0" kern="1200" dirty="0">
                <a:solidFill>
                  <a:schemeClr val="tx1"/>
                </a:solidFill>
                <a:effectLst/>
                <a:latin typeface="+mn-lt"/>
                <a:ea typeface="+mn-ea"/>
                <a:cs typeface="+mn-cs"/>
              </a:rPr>
              <a:t>“I don’t know why Alicia keeps making the same mistakes with regards to ordering the wrong weight. It’s just extra work for me.”</a:t>
            </a:r>
          </a:p>
          <a:p>
            <a:r>
              <a:rPr lang="en-US" sz="1200" b="0" i="0" kern="1200" dirty="0">
                <a:solidFill>
                  <a:schemeClr val="tx1"/>
                </a:solidFill>
                <a:effectLst/>
                <a:latin typeface="+mn-lt"/>
                <a:ea typeface="+mn-ea"/>
                <a:cs typeface="+mn-cs"/>
              </a:rPr>
              <a:t>“Most things, thank God, aren’t panic driven.”</a:t>
            </a:r>
          </a:p>
          <a:p>
            <a:r>
              <a:rPr lang="en-US" sz="1200" b="0" i="0" kern="1200" dirty="0">
                <a:solidFill>
                  <a:schemeClr val="tx1"/>
                </a:solidFill>
                <a:effectLst/>
                <a:latin typeface="+mn-lt"/>
                <a:ea typeface="+mn-ea"/>
                <a:cs typeface="+mn-cs"/>
              </a:rPr>
              <a:t>“In principle, I have no idea what we are receiving.”</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 UK</a:t>
            </a:r>
          </a:p>
          <a:p>
            <a:r>
              <a:rPr lang="en-US" sz="1200" b="0" i="0" kern="1200" dirty="0">
                <a:solidFill>
                  <a:schemeClr val="tx1"/>
                </a:solidFill>
                <a:effectLst/>
                <a:latin typeface="+mn-lt"/>
                <a:ea typeface="+mn-ea"/>
                <a:cs typeface="+mn-cs"/>
              </a:rPr>
              <a:t> The Netherlands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There are two </a:t>
            </a:r>
            <a:r>
              <a:rPr lang="en-US" sz="1200" b="0" i="0" kern="1200" dirty="0" err="1">
                <a:solidFill>
                  <a:schemeClr val="tx1"/>
                </a:solidFill>
                <a:effectLst/>
                <a:latin typeface="+mn-lt"/>
                <a:ea typeface="+mn-ea"/>
                <a:cs typeface="+mn-cs"/>
              </a:rPr>
              <a:t>Sammies</a:t>
            </a:r>
            <a:r>
              <a:rPr lang="en-US" sz="1200" b="0" i="0" kern="1200" dirty="0">
                <a:solidFill>
                  <a:schemeClr val="tx1"/>
                </a:solidFill>
                <a:effectLst/>
                <a:latin typeface="+mn-lt"/>
                <a:ea typeface="+mn-ea"/>
                <a:cs typeface="+mn-cs"/>
              </a:rPr>
              <a:t> at a manufacturing company, where one Sammy deals with raw material receipts and picks to production, while the other Sammy deals with receipts from production and finished good shipments</a:t>
            </a:r>
          </a:p>
          <a:p>
            <a:r>
              <a:rPr lang="en-US" sz="1200" b="0" i="0" kern="1200" dirty="0">
                <a:solidFill>
                  <a:schemeClr val="tx1"/>
                </a:solidFill>
                <a:effectLst/>
                <a:latin typeface="+mn-lt"/>
                <a:ea typeface="+mn-ea"/>
                <a:cs typeface="+mn-cs"/>
              </a:rPr>
              <a:t>There is one Sammy at a distribution company who deals with both receipts and shipments, but where his focus in terms of planning and time spent is on the shipping side</a:t>
            </a:r>
          </a:p>
          <a:p>
            <a:r>
              <a:rPr lang="en-US" sz="1200" b="0" i="0" kern="1200" dirty="0">
                <a:solidFill>
                  <a:schemeClr val="tx1"/>
                </a:solidFill>
                <a:effectLst/>
                <a:latin typeface="+mn-lt"/>
                <a:ea typeface="+mn-ea"/>
                <a:cs typeface="+mn-cs"/>
              </a:rPr>
              <a:t>Sammy made unilateral decisions of acceptable tolerances</a:t>
            </a:r>
          </a:p>
          <a:p>
            <a:r>
              <a:rPr lang="en-US" sz="1200" b="0" i="0" kern="1200" dirty="0">
                <a:solidFill>
                  <a:schemeClr val="tx1"/>
                </a:solidFill>
                <a:effectLst/>
                <a:latin typeface="+mn-lt"/>
                <a:ea typeface="+mn-ea"/>
                <a:cs typeface="+mn-cs"/>
              </a:rPr>
              <a:t>Sammy does receiving and quality control at the same time</a:t>
            </a:r>
          </a:p>
          <a:p>
            <a:r>
              <a:rPr lang="en-US" sz="1200" b="0" i="0" kern="1200" dirty="0">
                <a:solidFill>
                  <a:schemeClr val="tx1"/>
                </a:solidFill>
                <a:effectLst/>
                <a:latin typeface="+mn-lt"/>
                <a:ea typeface="+mn-ea"/>
                <a:cs typeface="+mn-cs"/>
              </a:rPr>
              <a:t>Sammy creates his own purchase orders</a:t>
            </a:r>
          </a:p>
        </p:txBody>
      </p:sp>
      <p:sp>
        <p:nvSpPr>
          <p:cNvPr id="4" name="Slide Number Placeholder 3"/>
          <p:cNvSpPr>
            <a:spLocks noGrp="1"/>
          </p:cNvSpPr>
          <p:nvPr>
            <p:ph type="sldNum" sz="quarter" idx="5"/>
          </p:nvPr>
        </p:nvSpPr>
        <p:spPr/>
        <p:txBody>
          <a:bodyPr/>
          <a:lstStyle/>
          <a:p>
            <a:fld id="{90C91C77-BD77-46DD-975C-A10BFBCE05E6}" type="slidenum">
              <a:rPr lang="en-US" smtClean="0"/>
              <a:t>32</a:t>
            </a:fld>
            <a:endParaRPr lang="en-US"/>
          </a:p>
        </p:txBody>
      </p:sp>
    </p:spTree>
    <p:extLst>
      <p:ext uri="{BB962C8B-B14F-4D97-AF65-F5344CB8AC3E}">
        <p14:creationId xmlns:p14="http://schemas.microsoft.com/office/powerpoint/2010/main" val="1677950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Marie - Customer Service Manager</a:t>
            </a:r>
          </a:p>
          <a:p>
            <a:r>
              <a:rPr lang="en-US" sz="1200" b="0" i="1" kern="1200" dirty="0">
                <a:solidFill>
                  <a:schemeClr val="tx1"/>
                </a:solidFill>
                <a:effectLst/>
                <a:latin typeface="+mn-lt"/>
                <a:ea typeface="+mn-ea"/>
                <a:cs typeface="+mn-cs"/>
              </a:rPr>
              <a:t>“Not a very fixed routine. No two days are same”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Marie manages the customer service team ensuring that customers remain customers when things go wrong. At all times, she must know the pulse of incoming issues and stay on top of cases. No two days are same and based on the priorities, she plans each day as it </a:t>
            </a:r>
            <a:r>
              <a:rPr lang="en-US" sz="1200" b="0" i="0" kern="1200" dirty="0" err="1">
                <a:solidFill>
                  <a:schemeClr val="tx1"/>
                </a:solidFill>
                <a:effectLst/>
                <a:latin typeface="+mn-lt"/>
                <a:ea typeface="+mn-ea"/>
                <a:cs typeface="+mn-cs"/>
              </a:rPr>
              <a:t>comes.She</a:t>
            </a:r>
            <a:r>
              <a:rPr lang="en-US" sz="1200" b="0" i="0" kern="1200" dirty="0">
                <a:solidFill>
                  <a:schemeClr val="tx1"/>
                </a:solidFill>
                <a:effectLst/>
                <a:latin typeface="+mn-lt"/>
                <a:ea typeface="+mn-ea"/>
                <a:cs typeface="+mn-cs"/>
              </a:rPr>
              <a:t> works and collaborates with other teams, like product, marketing and content when required to help her customers get fast and effective assistance. She also help these teams stay connected with customer issues to enhance/improve their products and </a:t>
            </a:r>
            <a:r>
              <a:rPr lang="en-US" sz="1200" b="0" i="0" kern="1200" dirty="0" err="1">
                <a:solidFill>
                  <a:schemeClr val="tx1"/>
                </a:solidFill>
                <a:effectLst/>
                <a:latin typeface="+mn-lt"/>
                <a:ea typeface="+mn-ea"/>
                <a:cs typeface="+mn-cs"/>
              </a:rPr>
              <a:t>services.She</a:t>
            </a:r>
            <a:r>
              <a:rPr lang="en-US" sz="1200" b="0" i="0" kern="1200" dirty="0">
                <a:solidFill>
                  <a:schemeClr val="tx1"/>
                </a:solidFill>
                <a:effectLst/>
                <a:latin typeface="+mn-lt"/>
                <a:ea typeface="+mn-ea"/>
                <a:cs typeface="+mn-cs"/>
              </a:rPr>
              <a:t> handles all escalated issues and also responds to the queries on the social media, which she is the owner of.</a:t>
            </a:r>
          </a:p>
          <a:p>
            <a:r>
              <a:rPr lang="en-US" sz="1200" b="0" i="0" kern="1200" dirty="0">
                <a:solidFill>
                  <a:schemeClr val="tx1"/>
                </a:solidFill>
                <a:effectLst/>
                <a:latin typeface="+mn-lt"/>
                <a:ea typeface="+mn-ea"/>
                <a:cs typeface="+mn-cs"/>
              </a:rPr>
              <a:t>Get to know this Persona</a:t>
            </a:r>
          </a:p>
          <a:p>
            <a:r>
              <a:rPr lang="en-US" sz="1200" b="0" i="0" kern="1200" dirty="0">
                <a:solidFill>
                  <a:schemeClr val="tx1"/>
                </a:solidFill>
                <a:effectLst/>
                <a:latin typeface="+mn-lt"/>
                <a:ea typeface="+mn-ea"/>
                <a:cs typeface="+mn-cs"/>
              </a:rPr>
              <a:t>Skills</a:t>
            </a:r>
          </a:p>
          <a:p>
            <a:r>
              <a:rPr lang="en-US" sz="1200" b="0" i="0" kern="1200" dirty="0">
                <a:solidFill>
                  <a:schemeClr val="tx1"/>
                </a:solidFill>
                <a:effectLst/>
                <a:latin typeface="+mn-lt"/>
                <a:ea typeface="+mn-ea"/>
                <a:cs typeface="+mn-cs"/>
              </a:rPr>
              <a:t>Excellent managerial skills</a:t>
            </a:r>
          </a:p>
          <a:p>
            <a:r>
              <a:rPr lang="en-US" sz="1200" b="0" i="0" kern="1200" dirty="0">
                <a:solidFill>
                  <a:schemeClr val="tx1"/>
                </a:solidFill>
                <a:effectLst/>
                <a:latin typeface="+mn-lt"/>
                <a:ea typeface="+mn-ea"/>
                <a:cs typeface="+mn-cs"/>
              </a:rPr>
              <a:t>Tech and computer savvy</a:t>
            </a:r>
          </a:p>
          <a:p>
            <a:r>
              <a:rPr lang="en-US" sz="1200" b="0" i="0" kern="1200" dirty="0">
                <a:solidFill>
                  <a:schemeClr val="tx1"/>
                </a:solidFill>
                <a:effectLst/>
                <a:latin typeface="+mn-lt"/>
                <a:ea typeface="+mn-ea"/>
                <a:cs typeface="+mn-cs"/>
              </a:rPr>
              <a:t>Efficient at </a:t>
            </a:r>
            <a:r>
              <a:rPr lang="en-US" sz="1200" b="0" i="0" kern="1200" dirty="0" err="1">
                <a:solidFill>
                  <a:schemeClr val="tx1"/>
                </a:solidFill>
                <a:effectLst/>
                <a:latin typeface="+mn-lt"/>
                <a:ea typeface="+mn-ea"/>
                <a:cs typeface="+mn-cs"/>
              </a:rPr>
              <a:t>multi tasking</a:t>
            </a:r>
            <a:r>
              <a:rPr lang="en-US" sz="1200" b="0" i="0" kern="1200" dirty="0">
                <a:solidFill>
                  <a:schemeClr val="tx1"/>
                </a:solidFill>
                <a:effectLst/>
                <a:latin typeface="+mn-lt"/>
                <a:ea typeface="+mn-ea"/>
                <a:cs typeface="+mn-cs"/>
              </a:rPr>
              <a:t>, like handling external and internal communications, CSRs</a:t>
            </a:r>
          </a:p>
          <a:p>
            <a:r>
              <a:rPr lang="en-US" sz="1200" b="0" i="0" kern="1200" dirty="0">
                <a:solidFill>
                  <a:schemeClr val="tx1"/>
                </a:solidFill>
                <a:effectLst/>
                <a:latin typeface="+mn-lt"/>
                <a:ea typeface="+mn-ea"/>
                <a:cs typeface="+mn-cs"/>
              </a:rPr>
              <a:t>Behavior</a:t>
            </a:r>
          </a:p>
          <a:p>
            <a:r>
              <a:rPr lang="en-US" sz="1200" b="0" i="0" kern="1200" dirty="0">
                <a:solidFill>
                  <a:schemeClr val="tx1"/>
                </a:solidFill>
                <a:effectLst/>
                <a:latin typeface="+mn-lt"/>
                <a:ea typeface="+mn-ea"/>
                <a:cs typeface="+mn-cs"/>
              </a:rPr>
              <a:t>Tech savvy</a:t>
            </a:r>
          </a:p>
          <a:p>
            <a:r>
              <a:rPr lang="en-US" sz="1200" b="0" i="0" kern="1200" dirty="0">
                <a:solidFill>
                  <a:schemeClr val="tx1"/>
                </a:solidFill>
                <a:effectLst/>
                <a:latin typeface="+mn-lt"/>
                <a:ea typeface="+mn-ea"/>
                <a:cs typeface="+mn-cs"/>
              </a:rPr>
              <a:t>Alert and proactive</a:t>
            </a:r>
          </a:p>
          <a:p>
            <a:r>
              <a:rPr lang="en-US" sz="1200" b="0" i="0" kern="1200" dirty="0">
                <a:solidFill>
                  <a:schemeClr val="tx1"/>
                </a:solidFill>
                <a:effectLst/>
                <a:latin typeface="+mn-lt"/>
                <a:ea typeface="+mn-ea"/>
                <a:cs typeface="+mn-cs"/>
              </a:rPr>
              <a:t>Attentive to internal needs and customer needs</a:t>
            </a:r>
          </a:p>
          <a:p>
            <a:r>
              <a:rPr lang="en-US" sz="1200" b="0" i="0" kern="1200" dirty="0">
                <a:solidFill>
                  <a:schemeClr val="tx1"/>
                </a:solidFill>
                <a:effectLst/>
                <a:latin typeface="+mn-lt"/>
                <a:ea typeface="+mn-ea"/>
                <a:cs typeface="+mn-cs"/>
              </a:rPr>
              <a:t>Decision maker, multi tasker</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Interactions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Influencing work pattern at contact center</a:t>
            </a:r>
          </a:p>
          <a:p>
            <a:r>
              <a:rPr lang="en-US" sz="1200" b="0" i="0" kern="1200" dirty="0">
                <a:solidFill>
                  <a:schemeClr val="tx1"/>
                </a:solidFill>
                <a:effectLst/>
                <a:latin typeface="+mn-lt"/>
                <a:ea typeface="+mn-ea"/>
                <a:cs typeface="+mn-cs"/>
              </a:rPr>
              <a:t>I handle all escalated issues and assign it to appropriate CSR or department.</a:t>
            </a:r>
          </a:p>
          <a:p>
            <a:r>
              <a:rPr lang="en-US" sz="1200" b="0" i="0" kern="1200" dirty="0">
                <a:solidFill>
                  <a:schemeClr val="tx1"/>
                </a:solidFill>
                <a:effectLst/>
                <a:latin typeface="+mn-lt"/>
                <a:ea typeface="+mn-ea"/>
                <a:cs typeface="+mn-cs"/>
              </a:rPr>
              <a:t>Being the owner of a SNS, I am proactively identify customer queries and respond immediately.</a:t>
            </a:r>
          </a:p>
          <a:p>
            <a:r>
              <a:rPr lang="en-US" sz="1200" b="0" i="0" kern="1200" dirty="0">
                <a:solidFill>
                  <a:schemeClr val="tx1"/>
                </a:solidFill>
                <a:effectLst/>
                <a:latin typeface="+mn-lt"/>
                <a:ea typeface="+mn-ea"/>
                <a:cs typeface="+mn-cs"/>
              </a:rPr>
              <a:t>I work with content, marketing team closely</a:t>
            </a:r>
          </a:p>
          <a:p>
            <a:r>
              <a:rPr lang="en-US" sz="1200" b="0" i="0" kern="1200" dirty="0">
                <a:solidFill>
                  <a:schemeClr val="tx1"/>
                </a:solidFill>
                <a:effectLst/>
                <a:latin typeface="+mn-lt"/>
                <a:ea typeface="+mn-ea"/>
                <a:cs typeface="+mn-cs"/>
              </a:rPr>
              <a:t>Channels I work on</a:t>
            </a:r>
          </a:p>
          <a:p>
            <a:r>
              <a:rPr lang="en-US" sz="1200" b="0" i="0" kern="1200" dirty="0">
                <a:solidFill>
                  <a:schemeClr val="tx1"/>
                </a:solidFill>
                <a:effectLst/>
                <a:latin typeface="+mn-lt"/>
                <a:ea typeface="+mn-ea"/>
                <a:cs typeface="+mn-cs"/>
              </a:rPr>
              <a:t>Twitter</a:t>
            </a:r>
          </a:p>
          <a:p>
            <a:r>
              <a:rPr lang="en-US" sz="1200" b="0" i="0" kern="1200" dirty="0">
                <a:solidFill>
                  <a:schemeClr val="tx1"/>
                </a:solidFill>
                <a:effectLst/>
                <a:latin typeface="+mn-lt"/>
                <a:ea typeface="+mn-ea"/>
                <a:cs typeface="+mn-cs"/>
              </a:rPr>
              <a:t>Facebook</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Needs</a:t>
            </a:r>
            <a:r>
              <a:rPr lang="en-US" sz="1200" b="0" i="0" kern="1200" dirty="0">
                <a:solidFill>
                  <a:schemeClr val="tx1"/>
                </a:solidFill>
                <a:effectLst/>
                <a:latin typeface="+mn-lt"/>
                <a:ea typeface="+mn-ea"/>
                <a:cs typeface="+mn-cs"/>
              </a:rPr>
              <a:t> and Pain Points</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It gets difficult to handle same queries from same customer through various channels. It takes extra time and effort to identify these and assign it to appropriate CSR, choosing the channel which will effect immediately.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Service delivery manager</a:t>
            </a:r>
            <a:br>
              <a:rPr lang="en-US" dirty="0"/>
            </a:br>
            <a:r>
              <a:rPr lang="en-US" sz="1200" b="0" i="0" u="none" strike="noStrike" kern="1200" dirty="0">
                <a:solidFill>
                  <a:schemeClr val="tx1"/>
                </a:solidFill>
                <a:effectLst/>
                <a:latin typeface="+mn-lt"/>
                <a:ea typeface="+mn-ea"/>
                <a:cs typeface="+mn-cs"/>
                <a:hlinkClick r:id="rId5"/>
              </a:rPr>
              <a:t>Customer service manager</a:t>
            </a:r>
            <a:br>
              <a:rPr lang="en-US" dirty="0"/>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6"/>
              </a:rPr>
              <a:t>Manager</a:t>
            </a:r>
            <a:br>
              <a:rPr lang="en-US" dirty="0"/>
            </a:br>
            <a:r>
              <a:rPr lang="en-US" sz="1200" b="0" i="0" u="none" strike="noStrike" kern="1200" dirty="0">
                <a:solidFill>
                  <a:schemeClr val="tx1"/>
                </a:solidFill>
                <a:effectLst/>
                <a:latin typeface="+mn-lt"/>
                <a:ea typeface="+mn-ea"/>
                <a:cs typeface="+mn-cs"/>
                <a:hlinkClick r:id="rId7"/>
              </a:rPr>
              <a:t>System user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0C91C77-BD77-46DD-975C-A10BFBCE05E6}" type="slidenum">
              <a:rPr lang="en-US" smtClean="0"/>
              <a:t>33</a:t>
            </a:fld>
            <a:endParaRPr lang="en-US"/>
          </a:p>
        </p:txBody>
      </p:sp>
    </p:spTree>
    <p:extLst>
      <p:ext uri="{BB962C8B-B14F-4D97-AF65-F5344CB8AC3E}">
        <p14:creationId xmlns:p14="http://schemas.microsoft.com/office/powerpoint/2010/main" val="3391704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Lisa - Customer Service Rep</a:t>
            </a:r>
          </a:p>
          <a:p>
            <a:r>
              <a:rPr lang="en-US" sz="1200" b="0" i="1" kern="1200" dirty="0">
                <a:solidFill>
                  <a:schemeClr val="tx1"/>
                </a:solidFill>
                <a:effectLst/>
                <a:latin typeface="+mn-lt"/>
                <a:ea typeface="+mn-ea"/>
                <a:cs typeface="+mn-cs"/>
              </a:rPr>
              <a:t>"Let's start with your name…"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Lisa receives customer calls with a variety of questions about sales orders, invoices, delivery dates, returns, issues with goods received, etc. If she cannot answer their questions, she routes them to someone who can.</a:t>
            </a:r>
          </a:p>
          <a:p>
            <a:r>
              <a:rPr lang="en-US" sz="1200" b="0" i="0" kern="1200" dirty="0">
                <a:solidFill>
                  <a:schemeClr val="tx1"/>
                </a:solidFill>
                <a:effectLst/>
                <a:latin typeface="+mn-lt"/>
                <a:ea typeface="+mn-ea"/>
                <a:cs typeface="+mn-cs"/>
              </a:rPr>
              <a:t>A day in the life</a:t>
            </a:r>
          </a:p>
          <a:p>
            <a:r>
              <a:rPr lang="en-US" sz="1200" b="0" i="0" kern="1200" dirty="0">
                <a:solidFill>
                  <a:schemeClr val="tx1"/>
                </a:solidFill>
                <a:effectLst/>
                <a:latin typeface="+mn-lt"/>
                <a:ea typeface="+mn-ea"/>
                <a:cs typeface="+mn-cs"/>
              </a:rPr>
              <a:t>9:00-9:30amSchedule outbound service requests</a:t>
            </a:r>
          </a:p>
          <a:p>
            <a:r>
              <a:rPr lang="en-US" sz="1200" b="0" i="0" kern="1200" dirty="0">
                <a:solidFill>
                  <a:schemeClr val="tx1"/>
                </a:solidFill>
                <a:effectLst/>
                <a:latin typeface="+mn-lt"/>
                <a:ea typeface="+mn-ea"/>
                <a:cs typeface="+mn-cs"/>
              </a:rPr>
              <a:t>9:30 - 12:00amDeal with incoming calls ad hoc</a:t>
            </a:r>
          </a:p>
          <a:p>
            <a:r>
              <a:rPr lang="en-US" sz="1200" b="0" i="0" kern="1200" dirty="0">
                <a:solidFill>
                  <a:schemeClr val="tx1"/>
                </a:solidFill>
                <a:effectLst/>
                <a:latin typeface="+mn-lt"/>
                <a:ea typeface="+mn-ea"/>
                <a:cs typeface="+mn-cs"/>
              </a:rPr>
              <a:t>12:00 - 1:00pmLunch</a:t>
            </a:r>
          </a:p>
          <a:p>
            <a:r>
              <a:rPr lang="en-US" sz="1200" b="0" i="0" kern="1200" dirty="0">
                <a:solidFill>
                  <a:schemeClr val="tx1"/>
                </a:solidFill>
                <a:effectLst/>
                <a:latin typeface="+mn-lt"/>
                <a:ea typeface="+mn-ea"/>
                <a:cs typeface="+mn-cs"/>
              </a:rPr>
              <a:t>1:00 - 4:00pmDeal with incoming calls ad hoc. Escalate to technical engineering department. Call customers due for maintenance. Locate information to answer customer questions.</a:t>
            </a:r>
          </a:p>
          <a:p>
            <a:r>
              <a:rPr lang="en-US" sz="1200" b="0" i="0" kern="1200" dirty="0">
                <a:solidFill>
                  <a:schemeClr val="tx1"/>
                </a:solidFill>
                <a:effectLst/>
                <a:latin typeface="+mn-lt"/>
                <a:ea typeface="+mn-ea"/>
                <a:cs typeface="+mn-cs"/>
              </a:rPr>
              <a:t>4:00 - 5:00pmProduct training</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Excel for spreadsheets including Bill of Materials, </a:t>
            </a:r>
            <a:r>
              <a:rPr lang="en-US" sz="1200" b="0" i="0" kern="1200" dirty="0" err="1">
                <a:solidFill>
                  <a:schemeClr val="tx1"/>
                </a:solidFill>
                <a:effectLst/>
                <a:latin typeface="+mn-lt"/>
                <a:ea typeface="+mn-ea"/>
                <a:cs typeface="+mn-cs"/>
              </a:rPr>
              <a:t>TimeCard</a:t>
            </a:r>
            <a:r>
              <a:rPr lang="en-US" sz="1200" b="0" i="0" kern="1200" dirty="0">
                <a:solidFill>
                  <a:schemeClr val="tx1"/>
                </a:solidFill>
                <a:effectLst/>
                <a:latin typeface="+mn-lt"/>
                <a:ea typeface="+mn-ea"/>
                <a:cs typeface="+mn-cs"/>
              </a:rPr>
              <a:t> keeping </a:t>
            </a:r>
            <a:r>
              <a:rPr lang="en-US" sz="1200" b="0" i="0" kern="1200" dirty="0" err="1">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Access for inventory and legacy customer database.</a:t>
            </a:r>
          </a:p>
          <a:p>
            <a:r>
              <a:rPr lang="en-US" sz="1200" b="0" i="0" kern="1200" dirty="0">
                <a:solidFill>
                  <a:schemeClr val="tx1"/>
                </a:solidFill>
                <a:effectLst/>
                <a:latin typeface="+mn-lt"/>
                <a:ea typeface="+mn-ea"/>
                <a:cs typeface="+mn-cs"/>
              </a:rPr>
              <a:t>Outlook – email and journal.</a:t>
            </a:r>
          </a:p>
          <a:p>
            <a:r>
              <a:rPr lang="en-US" sz="1200" b="0" i="0" kern="1200" dirty="0">
                <a:solidFill>
                  <a:schemeClr val="tx1"/>
                </a:solidFill>
                <a:effectLst/>
                <a:latin typeface="+mn-lt"/>
                <a:ea typeface="+mn-ea"/>
                <a:cs typeface="+mn-cs"/>
              </a:rPr>
              <a:t>Word – documentation and correspondence. Templates for correspondence and quotes.</a:t>
            </a:r>
          </a:p>
          <a:p>
            <a:r>
              <a:rPr lang="en-US" sz="1200" b="0" i="0" kern="1200" dirty="0">
                <a:solidFill>
                  <a:schemeClr val="tx1"/>
                </a:solidFill>
                <a:effectLst/>
                <a:latin typeface="+mn-lt"/>
                <a:ea typeface="+mn-ea"/>
                <a:cs typeface="+mn-cs"/>
              </a:rPr>
              <a:t>Great Plains for accounting and Field Service Module (description of service work and customer information).</a:t>
            </a:r>
          </a:p>
          <a:p>
            <a:r>
              <a:rPr lang="en-US" sz="1200" b="0" i="0" kern="1200" dirty="0">
                <a:solidFill>
                  <a:schemeClr val="tx1"/>
                </a:solidFill>
                <a:effectLst/>
                <a:latin typeface="+mn-lt"/>
                <a:ea typeface="+mn-ea"/>
                <a:cs typeface="+mn-cs"/>
              </a:rPr>
              <a:t>I look in the CRM app to find customer information</a:t>
            </a:r>
          </a:p>
          <a:p>
            <a:r>
              <a:rPr lang="en-US" sz="1200" b="0" i="0" kern="1200" dirty="0">
                <a:solidFill>
                  <a:schemeClr val="tx1"/>
                </a:solidFill>
                <a:effectLst/>
                <a:latin typeface="+mn-lt"/>
                <a:ea typeface="+mn-ea"/>
                <a:cs typeface="+mn-cs"/>
              </a:rPr>
              <a:t>Engineering software</a:t>
            </a:r>
          </a:p>
          <a:p>
            <a:r>
              <a:rPr lang="en-US" sz="1200" b="0" i="0" kern="1200" dirty="0">
                <a:solidFill>
                  <a:schemeClr val="tx1"/>
                </a:solidFill>
                <a:effectLst/>
                <a:latin typeface="+mn-lt"/>
                <a:ea typeface="+mn-ea"/>
                <a:cs typeface="+mn-cs"/>
              </a:rPr>
              <a:t>GP Dynamics for accounting</a:t>
            </a:r>
          </a:p>
          <a:p>
            <a:r>
              <a:rPr lang="en-US" sz="1200" b="0" i="0" kern="1200" dirty="0">
                <a:solidFill>
                  <a:schemeClr val="tx1"/>
                </a:solidFill>
                <a:effectLst/>
                <a:latin typeface="+mn-lt"/>
                <a:ea typeface="+mn-ea"/>
                <a:cs typeface="+mn-cs"/>
              </a:rPr>
              <a:t>Excel for price lists and contact lists</a:t>
            </a:r>
          </a:p>
          <a:p>
            <a:r>
              <a:rPr lang="en-US" sz="1200" b="0" i="0" kern="1200" dirty="0">
                <a:solidFill>
                  <a:schemeClr val="tx1"/>
                </a:solidFill>
                <a:effectLst/>
                <a:latin typeface="+mn-lt"/>
                <a:ea typeface="+mn-ea"/>
                <a:cs typeface="+mn-cs"/>
              </a:rPr>
              <a:t>Word for documents (templates for Welcome Letters, Faxes, Labels)</a:t>
            </a:r>
          </a:p>
          <a:p>
            <a:r>
              <a:rPr lang="en-US" sz="1200" b="0" i="0" kern="1200" dirty="0">
                <a:solidFill>
                  <a:schemeClr val="tx1"/>
                </a:solidFill>
                <a:effectLst/>
                <a:latin typeface="+mn-lt"/>
                <a:ea typeface="+mn-ea"/>
                <a:cs typeface="+mn-cs"/>
              </a:rPr>
              <a:t>Mail Verification software, shipping program</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Overview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Overview</a:t>
            </a:r>
          </a:p>
          <a:p>
            <a:r>
              <a:rPr lang="en-US" sz="1200" b="0" i="0" kern="1200" dirty="0">
                <a:solidFill>
                  <a:schemeClr val="tx1"/>
                </a:solidFill>
                <a:effectLst/>
                <a:latin typeface="+mn-lt"/>
                <a:ea typeface="+mn-ea"/>
                <a:cs typeface="+mn-cs"/>
              </a:rPr>
              <a:t>My name is Lisa Jacobson. I am a Customer Service Rep for </a:t>
            </a:r>
            <a:r>
              <a:rPr lang="en-US" sz="1200" b="0" i="0" kern="1200" dirty="0" err="1">
                <a:solidFill>
                  <a:schemeClr val="tx1"/>
                </a:solidFill>
                <a:effectLst/>
                <a:latin typeface="+mn-lt"/>
                <a:ea typeface="+mn-ea"/>
                <a:cs typeface="+mn-cs"/>
              </a:rPr>
              <a:t>Fabrikam</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Mid sized</a:t>
            </a:r>
            <a:r>
              <a:rPr lang="en-US" sz="1200" b="0" i="0" kern="1200" dirty="0">
                <a:solidFill>
                  <a:schemeClr val="tx1"/>
                </a:solidFill>
                <a:effectLst/>
                <a:latin typeface="+mn-lt"/>
                <a:ea typeface="+mn-ea"/>
                <a:cs typeface="+mn-cs"/>
              </a:rPr>
              <a:t> company that supplies HVAC (Heating, Ventilating, Air Conditioning) systems.</a:t>
            </a:r>
          </a:p>
          <a:p>
            <a:r>
              <a:rPr lang="en-US" sz="1200" b="0" i="0" kern="1200" dirty="0">
                <a:solidFill>
                  <a:schemeClr val="tx1"/>
                </a:solidFill>
                <a:effectLst/>
                <a:latin typeface="+mn-lt"/>
                <a:ea typeface="+mn-ea"/>
                <a:cs typeface="+mn-cs"/>
              </a:rPr>
              <a:t>I have been with </a:t>
            </a:r>
            <a:r>
              <a:rPr lang="en-US" sz="1200" b="0" i="0" kern="1200" dirty="0" err="1">
                <a:solidFill>
                  <a:schemeClr val="tx1"/>
                </a:solidFill>
                <a:effectLst/>
                <a:latin typeface="+mn-lt"/>
                <a:ea typeface="+mn-ea"/>
                <a:cs typeface="+mn-cs"/>
              </a:rPr>
              <a:t>Fabrikam</a:t>
            </a:r>
            <a:r>
              <a:rPr lang="en-US" sz="1200" b="0" i="0" kern="1200" dirty="0">
                <a:solidFill>
                  <a:schemeClr val="tx1"/>
                </a:solidFill>
                <a:effectLst/>
                <a:latin typeface="+mn-lt"/>
                <a:ea typeface="+mn-ea"/>
                <a:cs typeface="+mn-cs"/>
              </a:rPr>
              <a:t> for 2 years</a:t>
            </a:r>
          </a:p>
          <a:p>
            <a:r>
              <a:rPr lang="en-US" sz="1200" b="0" i="0" kern="1200" dirty="0">
                <a:solidFill>
                  <a:schemeClr val="tx1"/>
                </a:solidFill>
                <a:effectLst/>
                <a:latin typeface="+mn-lt"/>
                <a:ea typeface="+mn-ea"/>
                <a:cs typeface="+mn-cs"/>
              </a:rPr>
              <a:t>I work in a department of 8 service reps</a:t>
            </a:r>
          </a:p>
          <a:p>
            <a:r>
              <a:rPr lang="en-US" sz="1200" b="0" i="0" kern="1200" dirty="0">
                <a:solidFill>
                  <a:schemeClr val="tx1"/>
                </a:solidFill>
                <a:effectLst/>
                <a:latin typeface="+mn-lt"/>
                <a:ea typeface="+mn-ea"/>
                <a:cs typeface="+mn-cs"/>
              </a:rPr>
              <a:t>I report to the Customer Service Manager.</a:t>
            </a:r>
          </a:p>
          <a:p>
            <a:r>
              <a:rPr lang="en-US" sz="1200" b="0" i="0" kern="1200" dirty="0">
                <a:solidFill>
                  <a:schemeClr val="tx1"/>
                </a:solidFill>
                <a:effectLst/>
                <a:latin typeface="+mn-lt"/>
                <a:ea typeface="+mn-ea"/>
                <a:cs typeface="+mn-cs"/>
              </a:rPr>
              <a:t>I receive 10-30 calls a week. 25% support calls, 75% system faults.</a:t>
            </a:r>
          </a:p>
          <a:p>
            <a:r>
              <a:rPr lang="en-US" sz="1200" b="0" i="0" kern="1200" dirty="0">
                <a:solidFill>
                  <a:schemeClr val="tx1"/>
                </a:solidFill>
                <a:effectLst/>
                <a:latin typeface="+mn-lt"/>
                <a:ea typeface="+mn-ea"/>
                <a:cs typeface="+mn-cs"/>
              </a:rPr>
              <a:t>Most CS requests come in by phone</a:t>
            </a:r>
          </a:p>
          <a:p>
            <a:r>
              <a:rPr lang="en-US" sz="1200" b="0" i="0" kern="1200" dirty="0">
                <a:solidFill>
                  <a:schemeClr val="tx1"/>
                </a:solidFill>
                <a:effectLst/>
                <a:latin typeface="+mn-lt"/>
                <a:ea typeface="+mn-ea"/>
                <a:cs typeface="+mn-cs"/>
              </a:rPr>
              <a:t>I get 20-30 calls per day, mainly orders and non-owner queries. Of support calls, 70% are general how-to questions, 30% problems with equipment.</a:t>
            </a:r>
          </a:p>
          <a:p>
            <a:r>
              <a:rPr lang="en-US" sz="1200" b="0" i="0" kern="1200" dirty="0">
                <a:solidFill>
                  <a:schemeClr val="tx1"/>
                </a:solidFill>
                <a:effectLst/>
                <a:latin typeface="+mn-lt"/>
                <a:ea typeface="+mn-ea"/>
                <a:cs typeface="+mn-cs"/>
              </a:rPr>
              <a:t>I do about ½ hour of scheduling of service requests. The remainder of day ad hoc service work. I do some generation of service work (e.g. cold call to customers due for maintenance.)</a:t>
            </a:r>
          </a:p>
          <a:p>
            <a:r>
              <a:rPr lang="en-US" sz="1200" b="0" i="0" kern="1200" dirty="0">
                <a:solidFill>
                  <a:schemeClr val="tx1"/>
                </a:solidFill>
                <a:effectLst/>
                <a:latin typeface="+mn-lt"/>
                <a:ea typeface="+mn-ea"/>
                <a:cs typeface="+mn-cs"/>
              </a:rPr>
              <a:t>I mostly answer phone, but do get some emails</a:t>
            </a:r>
          </a:p>
          <a:p>
            <a:r>
              <a:rPr lang="en-US" sz="1200" b="0" i="0" kern="1200" dirty="0">
                <a:solidFill>
                  <a:schemeClr val="tx1"/>
                </a:solidFill>
                <a:effectLst/>
                <a:latin typeface="+mn-lt"/>
                <a:ea typeface="+mn-ea"/>
                <a:cs typeface="+mn-cs"/>
              </a:rPr>
              <a:t>I process orders, general queries and basic support calls and returns</a:t>
            </a:r>
          </a:p>
          <a:p>
            <a:r>
              <a:rPr lang="en-US" sz="1200" b="0" i="0" kern="1200" dirty="0">
                <a:solidFill>
                  <a:schemeClr val="tx1"/>
                </a:solidFill>
                <a:effectLst/>
                <a:latin typeface="+mn-lt"/>
                <a:ea typeface="+mn-ea"/>
                <a:cs typeface="+mn-cs"/>
              </a:rPr>
              <a:t>More complex issues, I escalate to a technical person</a:t>
            </a:r>
          </a:p>
          <a:p>
            <a:r>
              <a:rPr lang="en-US" sz="1200" b="0" i="0" kern="1200" dirty="0">
                <a:solidFill>
                  <a:schemeClr val="tx1"/>
                </a:solidFill>
                <a:effectLst/>
                <a:latin typeface="+mn-lt"/>
                <a:ea typeface="+mn-ea"/>
                <a:cs typeface="+mn-cs"/>
              </a:rPr>
              <a:t>We have documented procedures that we follow.</a:t>
            </a:r>
          </a:p>
          <a:p>
            <a:r>
              <a:rPr lang="en-US" sz="1200" b="0" i="0" kern="1200" dirty="0">
                <a:solidFill>
                  <a:schemeClr val="tx1"/>
                </a:solidFill>
                <a:effectLst/>
                <a:latin typeface="+mn-lt"/>
                <a:ea typeface="+mn-ea"/>
                <a:cs typeface="+mn-cs"/>
              </a:rPr>
              <a:t>I get answers to customer’s questions through training - role-playing, hands-on training on equipment), manuals, catalogues, price lists.</a:t>
            </a:r>
          </a:p>
          <a:p>
            <a:r>
              <a:rPr lang="en-US" sz="1200" b="0" i="0" kern="1200" dirty="0">
                <a:solidFill>
                  <a:schemeClr val="tx1"/>
                </a:solidFill>
                <a:effectLst/>
                <a:latin typeface="+mn-lt"/>
                <a:ea typeface="+mn-ea"/>
                <a:cs typeface="+mn-cs"/>
              </a:rPr>
              <a:t>My responsibilities include: taking/processing orders, answering general questions, supporting outside sales teams.</a:t>
            </a:r>
          </a:p>
          <a:p>
            <a:r>
              <a:rPr lang="en-US" sz="1200" b="0" i="0" kern="1200" dirty="0">
                <a:solidFill>
                  <a:schemeClr val="tx1"/>
                </a:solidFill>
                <a:effectLst/>
                <a:latin typeface="+mn-lt"/>
                <a:ea typeface="+mn-ea"/>
                <a:cs typeface="+mn-cs"/>
              </a:rPr>
              <a:t>I will pass on leads for sales informally.</a:t>
            </a:r>
          </a:p>
          <a:p>
            <a:r>
              <a:rPr lang="en-US" sz="1200" b="0" i="0" kern="1200" dirty="0">
                <a:solidFill>
                  <a:schemeClr val="tx1"/>
                </a:solidFill>
                <a:effectLst/>
                <a:latin typeface="+mn-lt"/>
                <a:ea typeface="+mn-ea"/>
                <a:cs typeface="+mn-cs"/>
              </a:rPr>
              <a:t>If someone is trying to reach an account manager, I try to screen them, if I can help.</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Keep existing customers happy (Roles: Customer enquiry resource, Escalation Point)</a:t>
            </a:r>
          </a:p>
          <a:p>
            <a:r>
              <a:rPr lang="en-US" sz="1200" b="0" i="0" kern="1200" dirty="0">
                <a:solidFill>
                  <a:schemeClr val="tx1"/>
                </a:solidFill>
                <a:effectLst/>
                <a:latin typeface="+mn-lt"/>
                <a:ea typeface="+mn-ea"/>
                <a:cs typeface="+mn-cs"/>
              </a:rPr>
              <a:t>Ensure that the product gets to the customer (Role: Product Delivery overseer)</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Primary</a:t>
            </a:r>
          </a:p>
          <a:p>
            <a:r>
              <a:rPr lang="en-US" sz="1200" b="0" i="0" kern="1200" dirty="0">
                <a:solidFill>
                  <a:schemeClr val="tx1"/>
                </a:solidFill>
                <a:effectLst/>
                <a:latin typeface="+mn-lt"/>
                <a:ea typeface="+mn-ea"/>
                <a:cs typeface="+mn-cs"/>
              </a:rPr>
              <a:t>Enter customer details in CRM system</a:t>
            </a:r>
          </a:p>
          <a:p>
            <a:r>
              <a:rPr lang="en-US" sz="1200" b="0" i="0" kern="1200" dirty="0">
                <a:solidFill>
                  <a:schemeClr val="tx1"/>
                </a:solidFill>
                <a:effectLst/>
                <a:latin typeface="+mn-lt"/>
                <a:ea typeface="+mn-ea"/>
                <a:cs typeface="+mn-cs"/>
              </a:rPr>
              <a:t>Create reminders to follow up</a:t>
            </a:r>
          </a:p>
          <a:p>
            <a:r>
              <a:rPr lang="en-US" sz="1200" b="0" i="0" kern="1200" dirty="0">
                <a:solidFill>
                  <a:schemeClr val="tx1"/>
                </a:solidFill>
                <a:effectLst/>
                <a:latin typeface="+mn-lt"/>
                <a:ea typeface="+mn-ea"/>
                <a:cs typeface="+mn-cs"/>
              </a:rPr>
              <a:t>Answer incoming customer service calls</a:t>
            </a:r>
          </a:p>
          <a:p>
            <a:r>
              <a:rPr lang="en-US" sz="1200" b="0" i="0" kern="1200" dirty="0">
                <a:solidFill>
                  <a:schemeClr val="tx1"/>
                </a:solidFill>
                <a:effectLst/>
                <a:latin typeface="+mn-lt"/>
                <a:ea typeface="+mn-ea"/>
                <a:cs typeface="+mn-cs"/>
              </a:rPr>
              <a:t>Answer support call questions</a:t>
            </a:r>
          </a:p>
          <a:p>
            <a:r>
              <a:rPr lang="en-US" sz="1200" b="0" i="0" kern="1200" dirty="0">
                <a:solidFill>
                  <a:schemeClr val="tx1"/>
                </a:solidFill>
                <a:effectLst/>
                <a:latin typeface="+mn-lt"/>
                <a:ea typeface="+mn-ea"/>
                <a:cs typeface="+mn-cs"/>
              </a:rPr>
              <a:t>Answer system fault questions</a:t>
            </a:r>
          </a:p>
          <a:p>
            <a:r>
              <a:rPr lang="en-US" sz="1200" b="0" i="0" kern="1200" dirty="0">
                <a:solidFill>
                  <a:schemeClr val="tx1"/>
                </a:solidFill>
                <a:effectLst/>
                <a:latin typeface="+mn-lt"/>
                <a:ea typeface="+mn-ea"/>
                <a:cs typeface="+mn-cs"/>
              </a:rPr>
              <a:t>Copy emails into CRM as an incident</a:t>
            </a:r>
          </a:p>
          <a:p>
            <a:r>
              <a:rPr lang="en-US" sz="1200" b="0" i="0" kern="1200" dirty="0">
                <a:solidFill>
                  <a:schemeClr val="tx1"/>
                </a:solidFill>
                <a:effectLst/>
                <a:latin typeface="+mn-lt"/>
                <a:ea typeface="+mn-ea"/>
                <a:cs typeface="+mn-cs"/>
              </a:rPr>
              <a:t>Authorize returns</a:t>
            </a:r>
          </a:p>
          <a:p>
            <a:r>
              <a:rPr lang="en-US" sz="1200" b="0" i="0" kern="1200" dirty="0">
                <a:solidFill>
                  <a:schemeClr val="tx1"/>
                </a:solidFill>
                <a:effectLst/>
                <a:latin typeface="+mn-lt"/>
                <a:ea typeface="+mn-ea"/>
                <a:cs typeface="+mn-cs"/>
              </a:rPr>
              <a:t>Email existing customers to answer their questions</a:t>
            </a:r>
          </a:p>
          <a:p>
            <a:r>
              <a:rPr lang="en-US" sz="1200" b="0" i="0" kern="1200" dirty="0">
                <a:solidFill>
                  <a:schemeClr val="tx1"/>
                </a:solidFill>
                <a:effectLst/>
                <a:latin typeface="+mn-lt"/>
                <a:ea typeface="+mn-ea"/>
                <a:cs typeface="+mn-cs"/>
              </a:rPr>
              <a:t>Go and check on the status of stock</a:t>
            </a:r>
          </a:p>
          <a:p>
            <a:r>
              <a:rPr lang="en-US" sz="1200" b="0" i="0" kern="1200" dirty="0">
                <a:solidFill>
                  <a:schemeClr val="tx1"/>
                </a:solidFill>
                <a:effectLst/>
                <a:latin typeface="+mn-lt"/>
                <a:ea typeface="+mn-ea"/>
                <a:cs typeface="+mn-cs"/>
              </a:rPr>
              <a:t>Locate information to answer a customer query</a:t>
            </a:r>
          </a:p>
          <a:p>
            <a:r>
              <a:rPr lang="en-US" sz="1200" b="0" i="0" kern="1200" dirty="0">
                <a:solidFill>
                  <a:schemeClr val="tx1"/>
                </a:solidFill>
                <a:effectLst/>
                <a:latin typeface="+mn-lt"/>
                <a:ea typeface="+mn-ea"/>
                <a:cs typeface="+mn-cs"/>
              </a:rPr>
              <a:t>Screen incoming customer service calls</a:t>
            </a:r>
          </a:p>
          <a:p>
            <a:r>
              <a:rPr lang="en-US" sz="1200" b="0" i="0" kern="1200" dirty="0">
                <a:solidFill>
                  <a:schemeClr val="tx1"/>
                </a:solidFill>
                <a:effectLst/>
                <a:latin typeface="+mn-lt"/>
                <a:ea typeface="+mn-ea"/>
                <a:cs typeface="+mn-cs"/>
              </a:rPr>
              <a:t>Tell an existing customer the status of an order</a:t>
            </a:r>
          </a:p>
          <a:p>
            <a:r>
              <a:rPr lang="en-US" sz="1200" b="0" i="0" kern="1200" dirty="0">
                <a:solidFill>
                  <a:schemeClr val="tx1"/>
                </a:solidFill>
                <a:effectLst/>
                <a:latin typeface="+mn-lt"/>
                <a:ea typeface="+mn-ea"/>
                <a:cs typeface="+mn-cs"/>
              </a:rPr>
              <a:t>Organize logistics of getting the product to the customer</a:t>
            </a:r>
          </a:p>
          <a:p>
            <a:r>
              <a:rPr lang="en-US" sz="1200" b="0" i="0" kern="1200" dirty="0">
                <a:solidFill>
                  <a:schemeClr val="tx1"/>
                </a:solidFill>
                <a:effectLst/>
                <a:latin typeface="+mn-lt"/>
                <a:ea typeface="+mn-ea"/>
                <a:cs typeface="+mn-cs"/>
              </a:rPr>
              <a:t>Contact a partner to get info to answer a query</a:t>
            </a:r>
          </a:p>
          <a:p>
            <a:r>
              <a:rPr lang="en-US" sz="1200" b="0" i="0" kern="1200" dirty="0">
                <a:solidFill>
                  <a:schemeClr val="tx1"/>
                </a:solidFill>
                <a:effectLst/>
                <a:latin typeface="+mn-lt"/>
                <a:ea typeface="+mn-ea"/>
                <a:cs typeface="+mn-cs"/>
              </a:rPr>
              <a:t>Return goods to one of our suppliers</a:t>
            </a:r>
          </a:p>
          <a:p>
            <a:r>
              <a:rPr lang="en-US" sz="1200" b="0" i="0" kern="1200" dirty="0">
                <a:solidFill>
                  <a:schemeClr val="tx1"/>
                </a:solidFill>
                <a:effectLst/>
                <a:latin typeface="+mn-lt"/>
                <a:ea typeface="+mn-ea"/>
                <a:cs typeface="+mn-cs"/>
              </a:rPr>
              <a:t>Check email</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Customer service representative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0C91C77-BD77-46DD-975C-A10BFBCE05E6}" type="slidenum">
              <a:rPr lang="en-US" smtClean="0"/>
              <a:t>34</a:t>
            </a:fld>
            <a:endParaRPr lang="en-US"/>
          </a:p>
        </p:txBody>
      </p:sp>
    </p:spTree>
    <p:extLst>
      <p:ext uri="{BB962C8B-B14F-4D97-AF65-F5344CB8AC3E}">
        <p14:creationId xmlns:p14="http://schemas.microsoft.com/office/powerpoint/2010/main" val="2104041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Daniel - Dispatcher</a:t>
            </a:r>
          </a:p>
          <a:p>
            <a:r>
              <a:rPr lang="en-US" sz="1200" b="0" i="1" kern="1200" dirty="0">
                <a:solidFill>
                  <a:schemeClr val="tx1"/>
                </a:solidFill>
                <a:effectLst/>
                <a:latin typeface="+mn-lt"/>
                <a:ea typeface="+mn-ea"/>
                <a:cs typeface="+mn-cs"/>
              </a:rPr>
              <a:t>"Keeping track of our trucks is tough."</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Daniel organizes the fleet of service technicians. He decides which customers they will call on and in what order.</a:t>
            </a:r>
          </a:p>
          <a:p>
            <a:r>
              <a:rPr lang="en-US" sz="1200" b="0" i="0" kern="1200" dirty="0">
                <a:solidFill>
                  <a:schemeClr val="tx1"/>
                </a:solidFill>
                <a:effectLst/>
                <a:latin typeface="+mn-lt"/>
                <a:ea typeface="+mn-ea"/>
                <a:cs typeface="+mn-cs"/>
              </a:rPr>
              <a:t>Notes</a:t>
            </a:r>
          </a:p>
          <a:p>
            <a:r>
              <a:rPr lang="en-US" sz="1200" b="0" i="0" kern="1200" dirty="0">
                <a:solidFill>
                  <a:schemeClr val="tx1"/>
                </a:solidFill>
                <a:effectLst/>
                <a:latin typeface="+mn-lt"/>
                <a:ea typeface="+mn-ea"/>
                <a:cs typeface="+mn-cs"/>
              </a:rPr>
              <a:t>On the original </a:t>
            </a:r>
            <a:r>
              <a:rPr lang="en-US" sz="1200" b="0" i="0" kern="1200" dirty="0" err="1">
                <a:solidFill>
                  <a:schemeClr val="tx1"/>
                </a:solidFill>
                <a:effectLst/>
                <a:latin typeface="+mn-lt"/>
                <a:ea typeface="+mn-ea"/>
                <a:cs typeface="+mn-cs"/>
              </a:rPr>
              <a:t>mbspersonas</a:t>
            </a:r>
            <a:r>
              <a:rPr lang="en-US" sz="1200" b="0" i="0" kern="1200" dirty="0">
                <a:solidFill>
                  <a:schemeClr val="tx1"/>
                </a:solidFill>
                <a:effectLst/>
                <a:latin typeface="+mn-lt"/>
                <a:ea typeface="+mn-ea"/>
                <a:cs typeface="+mn-cs"/>
              </a:rPr>
              <a:t> site, the message (from 2005) said that this was a persona that was being developed by the Microsoft CRM team. Currently, we are trying to figure out if there is any data available for this persona.</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Dispatcher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br>
              <a:rPr lang="en-US" dirty="0"/>
            </a:br>
            <a:r>
              <a:rPr lang="en-US" sz="1200" b="0" i="0" u="none" strike="noStrike" kern="1200" dirty="0">
                <a:solidFill>
                  <a:schemeClr val="tx1"/>
                </a:solidFill>
                <a:effectLst/>
                <a:latin typeface="+mn-lt"/>
                <a:ea typeface="+mn-ea"/>
                <a:cs typeface="+mn-cs"/>
                <a:hlinkClick r:id="rId3"/>
              </a:rPr>
              <a:t>Back to Top</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0C91C77-BD77-46DD-975C-A10BFBCE05E6}" type="slidenum">
              <a:rPr lang="en-US" smtClean="0"/>
              <a:t>35</a:t>
            </a:fld>
            <a:endParaRPr lang="en-US"/>
          </a:p>
        </p:txBody>
      </p:sp>
    </p:spTree>
    <p:extLst>
      <p:ext uri="{BB962C8B-B14F-4D97-AF65-F5344CB8AC3E}">
        <p14:creationId xmlns:p14="http://schemas.microsoft.com/office/powerpoint/2010/main" val="3956594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Terrence - Outbound Technician</a:t>
            </a: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Terrence works in the field and performs maintenance and installations, as directed by Daniel.</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Age 37 years old; 17 years of working experience</a:t>
            </a:r>
          </a:p>
          <a:p>
            <a:r>
              <a:rPr lang="en-US" sz="1200" b="0" i="0" kern="1200" dirty="0">
                <a:solidFill>
                  <a:schemeClr val="tx1"/>
                </a:solidFill>
                <a:effectLst/>
                <a:latin typeface="+mn-lt"/>
                <a:ea typeface="+mn-ea"/>
                <a:cs typeface="+mn-cs"/>
              </a:rPr>
              <a:t>Education car mechanic</a:t>
            </a:r>
          </a:p>
          <a:p>
            <a:r>
              <a:rPr lang="en-US" sz="1200" b="0" i="0" kern="1200" dirty="0">
                <a:solidFill>
                  <a:schemeClr val="tx1"/>
                </a:solidFill>
                <a:effectLst/>
                <a:latin typeface="+mn-lt"/>
                <a:ea typeface="+mn-ea"/>
                <a:cs typeface="+mn-cs"/>
              </a:rPr>
              <a:t>Job history works in this company for 2 years</a:t>
            </a:r>
          </a:p>
          <a:p>
            <a:r>
              <a:rPr lang="en-US" sz="1200" b="0" i="0" kern="1200" dirty="0">
                <a:solidFill>
                  <a:schemeClr val="tx1"/>
                </a:solidFill>
                <a:effectLst/>
                <a:latin typeface="+mn-lt"/>
                <a:ea typeface="+mn-ea"/>
                <a:cs typeface="+mn-cs"/>
              </a:rPr>
              <a:t>Work method independent, efficient and driven</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8:00 - 9:00amArrive at the company; have coffee and catch up with fellow field technicians</a:t>
            </a:r>
          </a:p>
          <a:p>
            <a:r>
              <a:rPr lang="en-US" sz="1200" b="0" i="0" kern="1200" dirty="0">
                <a:solidFill>
                  <a:schemeClr val="tx1"/>
                </a:solidFill>
                <a:effectLst/>
                <a:latin typeface="+mn-lt"/>
                <a:ea typeface="+mn-ea"/>
                <a:cs typeface="+mn-cs"/>
              </a:rPr>
              <a:t> Handing in closed service orders and receipts form yesterday to the manager</a:t>
            </a:r>
          </a:p>
          <a:p>
            <a:r>
              <a:rPr lang="en-US" sz="1200" b="0" i="0" kern="1200" dirty="0">
                <a:solidFill>
                  <a:schemeClr val="tx1"/>
                </a:solidFill>
                <a:effectLst/>
                <a:latin typeface="+mn-lt"/>
                <a:ea typeface="+mn-ea"/>
                <a:cs typeface="+mn-cs"/>
              </a:rPr>
              <a:t> Receiving new service visits in a paper binder from the dispatcher</a:t>
            </a:r>
          </a:p>
          <a:p>
            <a:r>
              <a:rPr lang="en-US" sz="1200" b="0" i="0" kern="1200" dirty="0">
                <a:solidFill>
                  <a:schemeClr val="tx1"/>
                </a:solidFill>
                <a:effectLst/>
                <a:latin typeface="+mn-lt"/>
                <a:ea typeface="+mn-ea"/>
                <a:cs typeface="+mn-cs"/>
              </a:rPr>
              <a:t> Picking up new spare parts and specific ordered spare parts at the warehouse</a:t>
            </a:r>
          </a:p>
          <a:p>
            <a:r>
              <a:rPr lang="en-US" sz="1200" b="0" i="0" kern="1200" dirty="0">
                <a:solidFill>
                  <a:schemeClr val="tx1"/>
                </a:solidFill>
                <a:effectLst/>
                <a:latin typeface="+mn-lt"/>
                <a:ea typeface="+mn-ea"/>
                <a:cs typeface="+mn-cs"/>
              </a:rPr>
              <a:t> Double-check the spare parts in his car with the service orders</a:t>
            </a:r>
          </a:p>
          <a:p>
            <a:r>
              <a:rPr lang="en-US" sz="1200" b="0" i="0" kern="1200" dirty="0">
                <a:solidFill>
                  <a:schemeClr val="tx1"/>
                </a:solidFill>
                <a:effectLst/>
                <a:latin typeface="+mn-lt"/>
                <a:ea typeface="+mn-ea"/>
                <a:cs typeface="+mn-cs"/>
              </a:rPr>
              <a:t>9:00 - 9:30amStarting service visits; making a rout plan for the day</a:t>
            </a:r>
          </a:p>
          <a:p>
            <a:r>
              <a:rPr lang="en-US" sz="1200" b="0" i="0" kern="1200" dirty="0">
                <a:solidFill>
                  <a:schemeClr val="tx1"/>
                </a:solidFill>
                <a:effectLst/>
                <a:latin typeface="+mn-lt"/>
                <a:ea typeface="+mn-ea"/>
                <a:cs typeface="+mn-cs"/>
              </a:rPr>
              <a:t>9:30-11:00amPerforming 1st service visit</a:t>
            </a:r>
          </a:p>
          <a:p>
            <a:r>
              <a:rPr lang="en-US" sz="1200" b="0" i="0" kern="1200" dirty="0">
                <a:solidFill>
                  <a:schemeClr val="tx1"/>
                </a:solidFill>
                <a:effectLst/>
                <a:latin typeface="+mn-lt"/>
                <a:ea typeface="+mn-ea"/>
                <a:cs typeface="+mn-cs"/>
              </a:rPr>
              <a:t> Talking to the customer; identifying the problem</a:t>
            </a:r>
          </a:p>
          <a:p>
            <a:r>
              <a:rPr lang="en-US" sz="1200" b="0" i="0" kern="1200" dirty="0">
                <a:solidFill>
                  <a:schemeClr val="tx1"/>
                </a:solidFill>
                <a:effectLst/>
                <a:latin typeface="+mn-lt"/>
                <a:ea typeface="+mn-ea"/>
                <a:cs typeface="+mn-cs"/>
              </a:rPr>
              <a:t> Repairing the product; installing new parts; measuring the new settings</a:t>
            </a:r>
          </a:p>
          <a:p>
            <a:r>
              <a:rPr lang="en-US" sz="1200" b="0" i="0" kern="1200" dirty="0">
                <a:solidFill>
                  <a:schemeClr val="tx1"/>
                </a:solidFill>
                <a:effectLst/>
                <a:latin typeface="+mn-lt"/>
                <a:ea typeface="+mn-ea"/>
                <a:cs typeface="+mn-cs"/>
              </a:rPr>
              <a:t> Closing down the service call on the binder; registering job description and used parts</a:t>
            </a:r>
          </a:p>
          <a:p>
            <a:r>
              <a:rPr lang="en-US" sz="1200" b="0" i="0" kern="1200" dirty="0">
                <a:solidFill>
                  <a:schemeClr val="tx1"/>
                </a:solidFill>
                <a:effectLst/>
                <a:latin typeface="+mn-lt"/>
                <a:ea typeface="+mn-ea"/>
                <a:cs typeface="+mn-cs"/>
              </a:rPr>
              <a:t> Rescheduling a service visit with a colleague on the phone</a:t>
            </a:r>
          </a:p>
          <a:p>
            <a:r>
              <a:rPr lang="en-US" sz="1200" b="0" i="0" kern="1200" dirty="0">
                <a:solidFill>
                  <a:schemeClr val="tx1"/>
                </a:solidFill>
                <a:effectLst/>
                <a:latin typeface="+mn-lt"/>
                <a:ea typeface="+mn-ea"/>
                <a:cs typeface="+mn-cs"/>
              </a:rPr>
              <a:t>11.00am - 12.30pmCalling the office for details on the address of the next customer</a:t>
            </a:r>
          </a:p>
          <a:p>
            <a:r>
              <a:rPr lang="en-US" sz="1200" b="0" i="0" kern="1200" dirty="0">
                <a:solidFill>
                  <a:schemeClr val="tx1"/>
                </a:solidFill>
                <a:effectLst/>
                <a:latin typeface="+mn-lt"/>
                <a:ea typeface="+mn-ea"/>
                <a:cs typeface="+mn-cs"/>
              </a:rPr>
              <a:t> Performing 2nd service visit</a:t>
            </a:r>
          </a:p>
          <a:p>
            <a:r>
              <a:rPr lang="en-US" sz="1200" b="0" i="0" kern="1200" dirty="0">
                <a:solidFill>
                  <a:schemeClr val="tx1"/>
                </a:solidFill>
                <a:effectLst/>
                <a:latin typeface="+mn-lt"/>
                <a:ea typeface="+mn-ea"/>
                <a:cs typeface="+mn-cs"/>
              </a:rPr>
              <a:t> Receiving an extra service order from the dispatcher on the phone</a:t>
            </a:r>
          </a:p>
          <a:p>
            <a:r>
              <a:rPr lang="en-US" sz="1200" b="0" i="0" kern="1200" dirty="0">
                <a:solidFill>
                  <a:schemeClr val="tx1"/>
                </a:solidFill>
                <a:effectLst/>
                <a:latin typeface="+mn-lt"/>
                <a:ea typeface="+mn-ea"/>
                <a:cs typeface="+mn-cs"/>
              </a:rPr>
              <a:t>12.30pm - 1:30pmHave lunch with some colleagues in a public space</a:t>
            </a:r>
          </a:p>
          <a:p>
            <a:r>
              <a:rPr lang="en-US" sz="1200" b="0" i="0" kern="1200" dirty="0">
                <a:solidFill>
                  <a:schemeClr val="tx1"/>
                </a:solidFill>
                <a:effectLst/>
                <a:latin typeface="+mn-lt"/>
                <a:ea typeface="+mn-ea"/>
                <a:cs typeface="+mn-cs"/>
              </a:rPr>
              <a:t>1.30pm - 3:30pmPerforming 3rd service visit</a:t>
            </a:r>
          </a:p>
          <a:p>
            <a:r>
              <a:rPr lang="en-US" sz="1200" b="0" i="0" kern="1200" dirty="0">
                <a:solidFill>
                  <a:schemeClr val="tx1"/>
                </a:solidFill>
                <a:effectLst/>
                <a:latin typeface="+mn-lt"/>
                <a:ea typeface="+mn-ea"/>
                <a:cs typeface="+mn-cs"/>
              </a:rPr>
              <a:t> Talking to colleagues on the phone about a certain technical problem</a:t>
            </a:r>
          </a:p>
          <a:p>
            <a:r>
              <a:rPr lang="en-US" sz="1200" b="0" i="0" kern="1200" dirty="0">
                <a:solidFill>
                  <a:schemeClr val="tx1"/>
                </a:solidFill>
                <a:effectLst/>
                <a:latin typeface="+mn-lt"/>
                <a:ea typeface="+mn-ea"/>
                <a:cs typeface="+mn-cs"/>
              </a:rPr>
              <a:t>3:30pm - 5:00pmPerforming 4th service visit</a:t>
            </a:r>
          </a:p>
          <a:p>
            <a:r>
              <a:rPr lang="en-US" sz="1200" b="0" i="0" kern="1200" dirty="0">
                <a:solidFill>
                  <a:schemeClr val="tx1"/>
                </a:solidFill>
                <a:effectLst/>
                <a:latin typeface="+mn-lt"/>
                <a:ea typeface="+mn-ea"/>
                <a:cs typeface="+mn-cs"/>
              </a:rPr>
              <a:t> Ignoring phone call from the dispatcher to perform more service visits</a:t>
            </a:r>
          </a:p>
          <a:p>
            <a:r>
              <a:rPr lang="en-US" sz="1200" b="0" i="0" kern="1200" dirty="0">
                <a:solidFill>
                  <a:schemeClr val="tx1"/>
                </a:solidFill>
                <a:effectLst/>
                <a:latin typeface="+mn-lt"/>
                <a:ea typeface="+mn-ea"/>
                <a:cs typeface="+mn-cs"/>
              </a:rPr>
              <a:t>5:00pmDrive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Terrence owns a computer, paid by the company which he uses for a few purposes. He keeps his private administration in Excel; he keeps in touch with family using Outlook and sometimes contacts his manager or the warehouse using email. Terrence sometimes surfs the Internet for information or to look at his bank account.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Terrence has always had an interest in technology, so his computer skills are good. He is open-minded and curious towards adapting new technology to make his work more efficient and easy. He would like to learn more about computer programs and has an explorative attitude towards software.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I am Terrence! I work as an outbound field technician. I drive around in my service van, performing maintenance and installation tasks all day, every day. I usually perform 4 or 5 service visits a day, but there is no such thing as a standard service visit. It can take from half an hour to several hours, depending on whether it is a routine maintenance check, a simple repair that I can solve right away, or a complex repair where I need extra spare parts or equipment or need some help from another technical expert.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live in a small provincial town, about 20 KM from the company I work. I am married and have two children of 8 and 11 years and a house with a big garden, where I spend a lot of time on. In my spare time I like fixing old cars.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was trained as a car mechanic and know how to disassemble a car. I worked 12 years in a garage before I decided to re-direct my working life and become a mobile technician. The work in the garage was hard and I needed a more reliable income for supporting my family.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work now as a mobile technician for two years and I’m very satisfied. I enjoy meeting people and seeing new places on my daily round of service visits. I also like the independence I have when I am on the road, working on my own. My van is a mobile workshop and an office combined, where I store my equipment and spare parts and perform my administrative tasks. I drive 15000 KM per year,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use my mobile phone all the time to call customers, the office or my mobile colleagues. Tough I often find myself at a repair site where mobile phones are prohibited or the signal is down. They always call me from the office when I am driving for new service visits or questions about customers. I used to have an earplug with my phone to keep both hands on the wheel, but it always fell off or the wires got stuck, so I don’t t use that anymore.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keep in touch with my fellow technicians while we are on the road on my mobile phone. We contact each other to keep in touch or to ask for assistance if we come across a very difficult or time-consuming service job. We often swop service orders when the dispatcher has not distributed the team’s workload evenly to the team members, has not taken into account our technical </a:t>
            </a:r>
            <a:r>
              <a:rPr lang="en-US" sz="1200" b="0" i="0" kern="1200" dirty="0" err="1">
                <a:solidFill>
                  <a:schemeClr val="tx1"/>
                </a:solidFill>
                <a:effectLst/>
                <a:latin typeface="+mn-lt"/>
                <a:ea typeface="+mn-ea"/>
                <a:cs typeface="+mn-cs"/>
              </a:rPr>
              <a:t>specialities</a:t>
            </a:r>
            <a:r>
              <a:rPr lang="en-US" sz="1200" b="0" i="0" kern="1200" dirty="0">
                <a:solidFill>
                  <a:schemeClr val="tx1"/>
                </a:solidFill>
                <a:effectLst/>
                <a:latin typeface="+mn-lt"/>
                <a:ea typeface="+mn-ea"/>
                <a:cs typeface="+mn-cs"/>
              </a:rPr>
              <a:t> or has failed to make an optimal geographical distribution of the service jobs. During summer we sometimes arrange to meet somewhere in the open air for lunch.</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have a home PC paid by my company, that I use occasionally for doing my administration or surfing the Internet. I log on to Outlook every day after work to read my email. I can access the intranet of the company at home, but so far there has not been much of interest for me to read about. I read sometimes company news relevant to my work, such as new products, monthly counts of service visits or missing stock items. I would like to be able to receive my service visit schedule on my home PC, rather than collecting it every day.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Field service technician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Activities and Tasks</a:t>
            </a:r>
          </a:p>
          <a:p>
            <a:r>
              <a:rPr lang="en-US" sz="1200" b="0" i="0" kern="1200" dirty="0">
                <a:solidFill>
                  <a:schemeClr val="tx1"/>
                </a:solidFill>
                <a:effectLst/>
                <a:latin typeface="+mn-lt"/>
                <a:ea typeface="+mn-ea"/>
                <a:cs typeface="+mn-cs"/>
              </a:rPr>
              <a:t>Collecting new service orders at the office</a:t>
            </a:r>
          </a:p>
          <a:p>
            <a:r>
              <a:rPr lang="en-US" sz="1200" b="0" i="0" kern="1200" dirty="0">
                <a:solidFill>
                  <a:schemeClr val="tx1"/>
                </a:solidFill>
                <a:effectLst/>
                <a:latin typeface="+mn-lt"/>
                <a:ea typeface="+mn-ea"/>
                <a:cs typeface="+mn-cs"/>
              </a:rPr>
              <a:t>Handing in closed service orders and receipts to his manager</a:t>
            </a:r>
          </a:p>
          <a:p>
            <a:r>
              <a:rPr lang="en-US" sz="1200" b="0" i="0" kern="1200" dirty="0">
                <a:solidFill>
                  <a:schemeClr val="tx1"/>
                </a:solidFill>
                <a:effectLst/>
                <a:latin typeface="+mn-lt"/>
                <a:ea typeface="+mn-ea"/>
                <a:cs typeface="+mn-cs"/>
              </a:rPr>
              <a:t>Receiving new service orders for that day from the dispatcher</a:t>
            </a:r>
          </a:p>
          <a:p>
            <a:r>
              <a:rPr lang="en-US" sz="1200" b="0" i="0" kern="1200" dirty="0">
                <a:solidFill>
                  <a:schemeClr val="tx1"/>
                </a:solidFill>
                <a:effectLst/>
                <a:latin typeface="+mn-lt"/>
                <a:ea typeface="+mn-ea"/>
                <a:cs typeface="+mn-cs"/>
              </a:rPr>
              <a:t>Making a route plan for the service visits of that day</a:t>
            </a:r>
          </a:p>
          <a:p>
            <a:r>
              <a:rPr lang="en-US" sz="1200" b="0" i="0" kern="1200" dirty="0">
                <a:solidFill>
                  <a:schemeClr val="tx1"/>
                </a:solidFill>
                <a:effectLst/>
                <a:latin typeface="+mn-lt"/>
                <a:ea typeface="+mn-ea"/>
                <a:cs typeface="+mn-cs"/>
              </a:rPr>
              <a:t>Performing service orders at customers</a:t>
            </a:r>
          </a:p>
          <a:p>
            <a:r>
              <a:rPr lang="en-US" sz="1200" b="0" i="0" kern="1200" dirty="0">
                <a:solidFill>
                  <a:schemeClr val="tx1"/>
                </a:solidFill>
                <a:effectLst/>
                <a:latin typeface="+mn-lt"/>
                <a:ea typeface="+mn-ea"/>
                <a:cs typeface="+mn-cs"/>
              </a:rPr>
              <a:t>Driving and finding his way to the customer</a:t>
            </a:r>
          </a:p>
          <a:p>
            <a:r>
              <a:rPr lang="en-US" sz="1200" b="0" i="0" kern="1200" dirty="0">
                <a:solidFill>
                  <a:schemeClr val="tx1"/>
                </a:solidFill>
                <a:effectLst/>
                <a:latin typeface="+mn-lt"/>
                <a:ea typeface="+mn-ea"/>
                <a:cs typeface="+mn-cs"/>
              </a:rPr>
              <a:t>Talking to the customer about the service order</a:t>
            </a:r>
          </a:p>
          <a:p>
            <a:r>
              <a:rPr lang="en-US" sz="1200" b="0" i="0" kern="1200" dirty="0">
                <a:solidFill>
                  <a:schemeClr val="tx1"/>
                </a:solidFill>
                <a:effectLst/>
                <a:latin typeface="+mn-lt"/>
                <a:ea typeface="+mn-ea"/>
                <a:cs typeface="+mn-cs"/>
              </a:rPr>
              <a:t>Localizing the right asset at the customer</a:t>
            </a:r>
          </a:p>
          <a:p>
            <a:r>
              <a:rPr lang="en-US" sz="1200" b="0" i="0" kern="1200" dirty="0">
                <a:solidFill>
                  <a:schemeClr val="tx1"/>
                </a:solidFill>
                <a:effectLst/>
                <a:latin typeface="+mn-lt"/>
                <a:ea typeface="+mn-ea"/>
                <a:cs typeface="+mn-cs"/>
              </a:rPr>
              <a:t>Retrieving the required information (service order, customer history)</a:t>
            </a:r>
          </a:p>
          <a:p>
            <a:r>
              <a:rPr lang="en-US" sz="1200" b="0" i="0" kern="1200" dirty="0">
                <a:solidFill>
                  <a:schemeClr val="tx1"/>
                </a:solidFill>
                <a:effectLst/>
                <a:latin typeface="+mn-lt"/>
                <a:ea typeface="+mn-ea"/>
                <a:cs typeface="+mn-cs"/>
              </a:rPr>
              <a:t>Identifying the problem using the job description</a:t>
            </a:r>
          </a:p>
          <a:p>
            <a:r>
              <a:rPr lang="en-US" sz="1200" b="0" i="0" kern="1200" dirty="0">
                <a:solidFill>
                  <a:schemeClr val="tx1"/>
                </a:solidFill>
                <a:effectLst/>
                <a:latin typeface="+mn-lt"/>
                <a:ea typeface="+mn-ea"/>
                <a:cs typeface="+mn-cs"/>
              </a:rPr>
              <a:t>Finding a technical solution in the manual</a:t>
            </a:r>
          </a:p>
          <a:p>
            <a:r>
              <a:rPr lang="en-US" sz="1200" b="0" i="0" kern="1200" dirty="0">
                <a:solidFill>
                  <a:schemeClr val="tx1"/>
                </a:solidFill>
                <a:effectLst/>
                <a:latin typeface="+mn-lt"/>
                <a:ea typeface="+mn-ea"/>
                <a:cs typeface="+mn-cs"/>
              </a:rPr>
              <a:t>Fixing the product or performing the required service</a:t>
            </a:r>
          </a:p>
          <a:p>
            <a:r>
              <a:rPr lang="en-US" sz="1200" b="0" i="0" kern="1200" dirty="0">
                <a:solidFill>
                  <a:schemeClr val="tx1"/>
                </a:solidFill>
                <a:effectLst/>
                <a:latin typeface="+mn-lt"/>
                <a:ea typeface="+mn-ea"/>
                <a:cs typeface="+mn-cs"/>
              </a:rPr>
              <a:t>Calling colleagues or expert for technical assistance</a:t>
            </a:r>
          </a:p>
          <a:p>
            <a:r>
              <a:rPr lang="en-US" sz="1200" b="0" i="0" kern="1200" dirty="0">
                <a:solidFill>
                  <a:schemeClr val="tx1"/>
                </a:solidFill>
                <a:effectLst/>
                <a:latin typeface="+mn-lt"/>
                <a:ea typeface="+mn-ea"/>
                <a:cs typeface="+mn-cs"/>
              </a:rPr>
              <a:t>Writing down the requested measurements</a:t>
            </a:r>
          </a:p>
          <a:p>
            <a:r>
              <a:rPr lang="en-US" sz="1200" b="0" i="0" kern="1200" dirty="0">
                <a:solidFill>
                  <a:schemeClr val="tx1"/>
                </a:solidFill>
                <a:effectLst/>
                <a:latin typeface="+mn-lt"/>
                <a:ea typeface="+mn-ea"/>
                <a:cs typeface="+mn-cs"/>
              </a:rPr>
              <a:t>Closing down the service order</a:t>
            </a:r>
          </a:p>
          <a:p>
            <a:r>
              <a:rPr lang="en-US" sz="1200" b="0" i="0" kern="1200" dirty="0">
                <a:solidFill>
                  <a:schemeClr val="tx1"/>
                </a:solidFill>
                <a:effectLst/>
                <a:latin typeface="+mn-lt"/>
                <a:ea typeface="+mn-ea"/>
                <a:cs typeface="+mn-cs"/>
              </a:rPr>
              <a:t>Completing equipment/service history</a:t>
            </a:r>
          </a:p>
          <a:p>
            <a:r>
              <a:rPr lang="en-US" sz="1200" b="0" i="0" kern="1200" dirty="0">
                <a:solidFill>
                  <a:schemeClr val="tx1"/>
                </a:solidFill>
                <a:effectLst/>
                <a:latin typeface="+mn-lt"/>
                <a:ea typeface="+mn-ea"/>
                <a:cs typeface="+mn-cs"/>
              </a:rPr>
              <a:t>Registering used spare parts and time used</a:t>
            </a:r>
          </a:p>
          <a:p>
            <a:r>
              <a:rPr lang="en-US" sz="1200" b="0" i="0" kern="1200" dirty="0">
                <a:solidFill>
                  <a:schemeClr val="tx1"/>
                </a:solidFill>
                <a:effectLst/>
                <a:latin typeface="+mn-lt"/>
                <a:ea typeface="+mn-ea"/>
                <a:cs typeface="+mn-cs"/>
              </a:rPr>
              <a:t>Keeping track of inventory</a:t>
            </a:r>
          </a:p>
          <a:p>
            <a:r>
              <a:rPr lang="en-US" sz="1200" b="0" i="0" kern="1200" dirty="0">
                <a:solidFill>
                  <a:schemeClr val="tx1"/>
                </a:solidFill>
                <a:effectLst/>
                <a:latin typeface="+mn-lt"/>
                <a:ea typeface="+mn-ea"/>
                <a:cs typeface="+mn-cs"/>
              </a:rPr>
              <a:t>Checking the inventory of the service van</a:t>
            </a:r>
          </a:p>
          <a:p>
            <a:r>
              <a:rPr lang="en-US" sz="1200" b="0" i="0" kern="1200" dirty="0">
                <a:solidFill>
                  <a:schemeClr val="tx1"/>
                </a:solidFill>
                <a:effectLst/>
                <a:latin typeface="+mn-lt"/>
                <a:ea typeface="+mn-ea"/>
                <a:cs typeface="+mn-cs"/>
              </a:rPr>
              <a:t>Ordering new spare parts over the phone or by email at the warehouse</a:t>
            </a:r>
          </a:p>
          <a:p>
            <a:r>
              <a:rPr lang="en-US" sz="1200" b="0" i="0" kern="1200" dirty="0">
                <a:solidFill>
                  <a:schemeClr val="tx1"/>
                </a:solidFill>
                <a:effectLst/>
                <a:latin typeface="+mn-lt"/>
                <a:ea typeface="+mn-ea"/>
                <a:cs typeface="+mn-cs"/>
              </a:rPr>
              <a:t>Picking up new spare parts at the warehouse</a:t>
            </a:r>
          </a:p>
          <a:p>
            <a:r>
              <a:rPr lang="en-US" sz="1200" b="0" i="0" kern="1200" dirty="0">
                <a:solidFill>
                  <a:schemeClr val="tx1"/>
                </a:solidFill>
                <a:effectLst/>
                <a:latin typeface="+mn-lt"/>
                <a:ea typeface="+mn-ea"/>
                <a:cs typeface="+mn-cs"/>
              </a:rPr>
              <a:t>Count and stock the inventory of the van on a regular basis</a:t>
            </a:r>
          </a:p>
          <a:p>
            <a:r>
              <a:rPr lang="en-US" sz="1200" b="0" i="0" kern="1200" dirty="0">
                <a:solidFill>
                  <a:schemeClr val="tx1"/>
                </a:solidFill>
                <a:effectLst/>
                <a:latin typeface="+mn-lt"/>
                <a:ea typeface="+mn-ea"/>
                <a:cs typeface="+mn-cs"/>
              </a:rPr>
              <a:t>Receiving additional service requests on the phone</a:t>
            </a:r>
          </a:p>
          <a:p>
            <a:r>
              <a:rPr lang="en-US" sz="1200" b="0" i="0" kern="1200" dirty="0">
                <a:solidFill>
                  <a:schemeClr val="tx1"/>
                </a:solidFill>
                <a:effectLst/>
                <a:latin typeface="+mn-lt"/>
                <a:ea typeface="+mn-ea"/>
                <a:cs typeface="+mn-cs"/>
              </a:rPr>
              <a:t>Receiving a phone call from the office to perform an additional service visit</a:t>
            </a:r>
          </a:p>
          <a:p>
            <a:r>
              <a:rPr lang="en-US" sz="1200" b="0" i="0" kern="1200" dirty="0">
                <a:solidFill>
                  <a:schemeClr val="tx1"/>
                </a:solidFill>
                <a:effectLst/>
                <a:latin typeface="+mn-lt"/>
                <a:ea typeface="+mn-ea"/>
                <a:cs typeface="+mn-cs"/>
              </a:rPr>
              <a:t>Adding the service request to his schedule</a:t>
            </a:r>
          </a:p>
          <a:p>
            <a:r>
              <a:rPr lang="en-US" sz="1200" b="0" i="0" kern="1200" dirty="0">
                <a:solidFill>
                  <a:schemeClr val="tx1"/>
                </a:solidFill>
                <a:effectLst/>
                <a:latin typeface="+mn-lt"/>
                <a:ea typeface="+mn-ea"/>
                <a:cs typeface="+mn-cs"/>
              </a:rPr>
              <a:t>Changing the route plan</a:t>
            </a:r>
          </a:p>
          <a:p>
            <a:r>
              <a:rPr lang="en-US" sz="1200" b="0" i="0" kern="1200" dirty="0">
                <a:solidFill>
                  <a:schemeClr val="tx1"/>
                </a:solidFill>
                <a:effectLst/>
                <a:latin typeface="+mn-lt"/>
                <a:ea typeface="+mn-ea"/>
                <a:cs typeface="+mn-cs"/>
              </a:rPr>
              <a:t>Attending a regular team meeting in the office</a:t>
            </a:r>
          </a:p>
          <a:p>
            <a:r>
              <a:rPr lang="en-US" sz="1200" b="0" i="0" kern="1200" dirty="0">
                <a:solidFill>
                  <a:schemeClr val="tx1"/>
                </a:solidFill>
                <a:effectLst/>
                <a:latin typeface="+mn-lt"/>
                <a:ea typeface="+mn-ea"/>
                <a:cs typeface="+mn-cs"/>
              </a:rPr>
              <a:t>Talk to manager about customers, service orders and problems</a:t>
            </a:r>
          </a:p>
          <a:p>
            <a:r>
              <a:rPr lang="en-US" sz="1200" b="0" i="0" kern="1200" dirty="0">
                <a:solidFill>
                  <a:schemeClr val="tx1"/>
                </a:solidFill>
                <a:effectLst/>
                <a:latin typeface="+mn-lt"/>
                <a:ea typeface="+mn-ea"/>
                <a:cs typeface="+mn-cs"/>
              </a:rPr>
              <a:t>Share experiences and problems with colleagues</a:t>
            </a:r>
          </a:p>
          <a:p>
            <a:r>
              <a:rPr lang="en-US" sz="1200" b="0" i="0" kern="1200" dirty="0">
                <a:solidFill>
                  <a:schemeClr val="tx1"/>
                </a:solidFill>
                <a:effectLst/>
                <a:latin typeface="+mn-lt"/>
                <a:ea typeface="+mn-ea"/>
                <a:cs typeface="+mn-cs"/>
              </a:rPr>
              <a:t>Look for technical support in shared manuals or form colleagues</a:t>
            </a:r>
          </a:p>
          <a:p>
            <a:r>
              <a:rPr lang="en-US" sz="1200" b="0" i="0" kern="1200" dirty="0">
                <a:solidFill>
                  <a:schemeClr val="tx1"/>
                </a:solidFill>
                <a:effectLst/>
                <a:latin typeface="+mn-lt"/>
                <a:ea typeface="+mn-ea"/>
                <a:cs typeface="+mn-cs"/>
              </a:rPr>
              <a:t>Using a shared computer to print some letters</a:t>
            </a:r>
          </a:p>
          <a:p>
            <a:r>
              <a:rPr lang="en-US" sz="1200" b="0" i="0" kern="1200" dirty="0">
                <a:solidFill>
                  <a:schemeClr val="tx1"/>
                </a:solidFill>
                <a:effectLst/>
                <a:latin typeface="+mn-lt"/>
                <a:ea typeface="+mn-ea"/>
                <a:cs typeface="+mn-cs"/>
              </a:rPr>
              <a:t>Keeping in touch with his field technician colleagues</a:t>
            </a:r>
          </a:p>
          <a:p>
            <a:r>
              <a:rPr lang="en-US" sz="1200" b="0" i="0" kern="1200" dirty="0">
                <a:solidFill>
                  <a:schemeClr val="tx1"/>
                </a:solidFill>
                <a:effectLst/>
                <a:latin typeface="+mn-lt"/>
                <a:ea typeface="+mn-ea"/>
                <a:cs typeface="+mn-cs"/>
              </a:rPr>
              <a:t>Meeting mobile technician colleagues in the office</a:t>
            </a:r>
          </a:p>
          <a:p>
            <a:r>
              <a:rPr lang="en-US" sz="1200" b="0" i="0" kern="1200" dirty="0">
                <a:solidFill>
                  <a:schemeClr val="tx1"/>
                </a:solidFill>
                <a:effectLst/>
                <a:latin typeface="+mn-lt"/>
                <a:ea typeface="+mn-ea"/>
                <a:cs typeface="+mn-cs"/>
              </a:rPr>
              <a:t>Calling colleagues for technical support, swopping service visits or exchanging service parts</a:t>
            </a:r>
          </a:p>
          <a:p>
            <a:r>
              <a:rPr lang="en-US" sz="1200" b="0" i="0" kern="1200" dirty="0">
                <a:solidFill>
                  <a:schemeClr val="tx1"/>
                </a:solidFill>
                <a:effectLst/>
                <a:latin typeface="+mn-lt"/>
                <a:ea typeface="+mn-ea"/>
                <a:cs typeface="+mn-cs"/>
              </a:rPr>
              <a:t>Keeping in touch with the company</a:t>
            </a:r>
          </a:p>
          <a:p>
            <a:r>
              <a:rPr lang="en-US" sz="1200" b="0" i="0" kern="1200" dirty="0">
                <a:solidFill>
                  <a:schemeClr val="tx1"/>
                </a:solidFill>
                <a:effectLst/>
                <a:latin typeface="+mn-lt"/>
                <a:ea typeface="+mn-ea"/>
                <a:cs typeface="+mn-cs"/>
              </a:rPr>
              <a:t>Talking to his manager on service visits, customers, holidays and vacation</a:t>
            </a:r>
          </a:p>
          <a:p>
            <a:r>
              <a:rPr lang="en-US" sz="1200" b="0" i="0" kern="1200" dirty="0">
                <a:solidFill>
                  <a:schemeClr val="tx1"/>
                </a:solidFill>
                <a:effectLst/>
                <a:latin typeface="+mn-lt"/>
                <a:ea typeface="+mn-ea"/>
                <a:cs typeface="+mn-cs"/>
              </a:rPr>
              <a:t>Talking to the dispatcher on service visits, customers, spare parts and route plans</a:t>
            </a:r>
          </a:p>
          <a:p>
            <a:r>
              <a:rPr lang="en-US" sz="1200" b="0" i="0" kern="1200" dirty="0">
                <a:solidFill>
                  <a:schemeClr val="tx1"/>
                </a:solidFill>
                <a:effectLst/>
                <a:latin typeface="+mn-lt"/>
                <a:ea typeface="+mn-ea"/>
                <a:cs typeface="+mn-cs"/>
              </a:rPr>
              <a:t>Talking to the warehouse on inventory and spare parts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Needs</a:t>
            </a:r>
            <a:r>
              <a:rPr lang="en-US" sz="1200" b="0" i="0" kern="1200" dirty="0">
                <a:solidFill>
                  <a:schemeClr val="tx1"/>
                </a:solidFill>
                <a:effectLst/>
                <a:latin typeface="+mn-lt"/>
                <a:ea typeface="+mn-ea"/>
                <a:cs typeface="+mn-cs"/>
              </a:rPr>
              <a:t> and Pain Points</a:t>
            </a:r>
          </a:p>
          <a:p>
            <a:r>
              <a:rPr lang="en-US" sz="1200" b="0" i="0" kern="1200" dirty="0">
                <a:solidFill>
                  <a:schemeClr val="tx1"/>
                </a:solidFill>
                <a:effectLst/>
                <a:latin typeface="+mn-lt"/>
                <a:ea typeface="+mn-ea"/>
                <a:cs typeface="+mn-cs"/>
              </a:rPr>
              <a:t>Needs</a:t>
            </a:r>
          </a:p>
          <a:p>
            <a:r>
              <a:rPr lang="en-US" sz="1200" b="0" i="0" kern="1200" dirty="0">
                <a:solidFill>
                  <a:schemeClr val="tx1"/>
                </a:solidFill>
                <a:effectLst/>
                <a:latin typeface="+mn-lt"/>
                <a:ea typeface="+mn-ea"/>
                <a:cs typeface="+mn-cs"/>
              </a:rPr>
              <a:t>A GPS system to finds his way to the customers</a:t>
            </a:r>
          </a:p>
          <a:p>
            <a:r>
              <a:rPr lang="en-US" sz="1200" b="0" i="0" kern="1200" dirty="0">
                <a:solidFill>
                  <a:schemeClr val="tx1"/>
                </a:solidFill>
                <a:effectLst/>
                <a:latin typeface="+mn-lt"/>
                <a:ea typeface="+mn-ea"/>
                <a:cs typeface="+mn-cs"/>
              </a:rPr>
              <a:t>Receiving his service orders electronically on a device or at home</a:t>
            </a:r>
          </a:p>
          <a:p>
            <a:r>
              <a:rPr lang="en-US" sz="1200" b="0" i="0" kern="1200" dirty="0">
                <a:solidFill>
                  <a:schemeClr val="tx1"/>
                </a:solidFill>
                <a:effectLst/>
                <a:latin typeface="+mn-lt"/>
                <a:ea typeface="+mn-ea"/>
                <a:cs typeface="+mn-cs"/>
              </a:rPr>
              <a:t>A fully electronic ERP system to avoid losing data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avoiding errors</a:t>
            </a:r>
          </a:p>
          <a:p>
            <a:r>
              <a:rPr lang="en-US" sz="1200" b="0" i="0" kern="1200" dirty="0">
                <a:solidFill>
                  <a:schemeClr val="tx1"/>
                </a:solidFill>
                <a:effectLst/>
                <a:latin typeface="+mn-lt"/>
                <a:ea typeface="+mn-ea"/>
                <a:cs typeface="+mn-cs"/>
              </a:rPr>
              <a:t>Being able to see history on the previous service tasks performed at the customer</a:t>
            </a:r>
          </a:p>
          <a:p>
            <a:r>
              <a:rPr lang="en-US" sz="1200" b="0" i="0" kern="1200" dirty="0">
                <a:solidFill>
                  <a:schemeClr val="tx1"/>
                </a:solidFill>
                <a:effectLst/>
                <a:latin typeface="+mn-lt"/>
                <a:ea typeface="+mn-ea"/>
                <a:cs typeface="+mn-cs"/>
              </a:rPr>
              <a:t>Being able to close and register his service orders faster and directly to the office</a:t>
            </a:r>
          </a:p>
          <a:p>
            <a:r>
              <a:rPr lang="en-US" sz="1200" b="0" i="0" kern="1200" dirty="0">
                <a:solidFill>
                  <a:schemeClr val="tx1"/>
                </a:solidFill>
                <a:effectLst/>
                <a:latin typeface="+mn-lt"/>
                <a:ea typeface="+mn-ea"/>
                <a:cs typeface="+mn-cs"/>
              </a:rPr>
              <a:t>A dispatching system that supports technical expertise and geographical functionality</a:t>
            </a:r>
          </a:p>
          <a:p>
            <a:r>
              <a:rPr lang="en-US" sz="1200" b="0" i="0" kern="1200" dirty="0">
                <a:solidFill>
                  <a:schemeClr val="tx1"/>
                </a:solidFill>
                <a:effectLst/>
                <a:latin typeface="+mn-lt"/>
                <a:ea typeface="+mn-ea"/>
                <a:cs typeface="+mn-cs"/>
              </a:rPr>
              <a:t>Keeping track of his inventory and place of his spare parts electronically</a:t>
            </a:r>
          </a:p>
          <a:p>
            <a:r>
              <a:rPr lang="en-US" sz="1200" b="0" i="0" kern="1200" dirty="0">
                <a:solidFill>
                  <a:schemeClr val="tx1"/>
                </a:solidFill>
                <a:effectLst/>
                <a:latin typeface="+mn-lt"/>
                <a:ea typeface="+mn-ea"/>
                <a:cs typeface="+mn-cs"/>
              </a:rPr>
              <a:t>Good communication between all parties; office, manager, customer and field technicians</a:t>
            </a:r>
          </a:p>
          <a:p>
            <a:r>
              <a:rPr lang="en-US" sz="1200" b="0" i="0" kern="1200" dirty="0">
                <a:solidFill>
                  <a:schemeClr val="tx1"/>
                </a:solidFill>
                <a:effectLst/>
                <a:latin typeface="+mn-lt"/>
                <a:ea typeface="+mn-ea"/>
                <a:cs typeface="+mn-cs"/>
              </a:rPr>
              <a:t>Keeping in touch with the office, the warehouse and his colleagues</a:t>
            </a:r>
          </a:p>
          <a:p>
            <a:r>
              <a:rPr lang="en-US" sz="1200" b="0" i="0" kern="1200" dirty="0">
                <a:solidFill>
                  <a:schemeClr val="tx1"/>
                </a:solidFill>
                <a:effectLst/>
                <a:latin typeface="+mn-lt"/>
                <a:ea typeface="+mn-ea"/>
                <a:cs typeface="+mn-cs"/>
              </a:rPr>
              <a:t>Up-to-date manuals of all the products and equipment</a:t>
            </a:r>
          </a:p>
          <a:p>
            <a:r>
              <a:rPr lang="en-US" sz="1200" b="0" i="0" kern="1200" dirty="0">
                <a:solidFill>
                  <a:schemeClr val="tx1"/>
                </a:solidFill>
                <a:effectLst/>
                <a:latin typeface="+mn-lt"/>
                <a:ea typeface="+mn-ea"/>
                <a:cs typeface="+mn-cs"/>
              </a:rPr>
              <a:t>The ability to visit specific customers on request</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Having to drive to the company every day to pick up service orders</a:t>
            </a:r>
          </a:p>
          <a:p>
            <a:r>
              <a:rPr lang="en-US" sz="1200" b="0" i="0" kern="1200" dirty="0">
                <a:solidFill>
                  <a:schemeClr val="tx1"/>
                </a:solidFill>
                <a:effectLst/>
                <a:latin typeface="+mn-lt"/>
                <a:ea typeface="+mn-ea"/>
                <a:cs typeface="+mn-cs"/>
              </a:rPr>
              <a:t>Service orders are booked by sales people that do not know about techniques or spare parts</a:t>
            </a:r>
          </a:p>
          <a:p>
            <a:r>
              <a:rPr lang="en-US" sz="1200" b="0" i="0" kern="1200" dirty="0">
                <a:solidFill>
                  <a:schemeClr val="tx1"/>
                </a:solidFill>
                <a:effectLst/>
                <a:latin typeface="+mn-lt"/>
                <a:ea typeface="+mn-ea"/>
                <a:cs typeface="+mn-cs"/>
              </a:rPr>
              <a:t>Not having a geographical functionality on his van to find his routes</a:t>
            </a:r>
          </a:p>
          <a:p>
            <a:r>
              <a:rPr lang="en-US" sz="1200" b="0" i="0" kern="1200" dirty="0">
                <a:solidFill>
                  <a:schemeClr val="tx1"/>
                </a:solidFill>
                <a:effectLst/>
                <a:latin typeface="+mn-lt"/>
                <a:ea typeface="+mn-ea"/>
                <a:cs typeface="+mn-cs"/>
              </a:rPr>
              <a:t>Having to drive too long on illogical routes</a:t>
            </a:r>
          </a:p>
          <a:p>
            <a:r>
              <a:rPr lang="en-US" sz="1200" b="0" i="0" kern="1200" dirty="0">
                <a:solidFill>
                  <a:schemeClr val="tx1"/>
                </a:solidFill>
                <a:effectLst/>
                <a:latin typeface="+mn-lt"/>
                <a:ea typeface="+mn-ea"/>
                <a:cs typeface="+mn-cs"/>
              </a:rPr>
              <a:t>Spending a lot of time completing the service job on paper</a:t>
            </a:r>
          </a:p>
          <a:p>
            <a:r>
              <a:rPr lang="en-US" sz="1200" b="0" i="0" kern="1200" dirty="0">
                <a:solidFill>
                  <a:schemeClr val="tx1"/>
                </a:solidFill>
                <a:effectLst/>
                <a:latin typeface="+mn-lt"/>
                <a:ea typeface="+mn-ea"/>
                <a:cs typeface="+mn-cs"/>
              </a:rPr>
              <a:t>Having no insight in previous service visits or customer history</a:t>
            </a:r>
          </a:p>
          <a:p>
            <a:r>
              <a:rPr lang="en-US" sz="1200" b="0" i="0" kern="1200" dirty="0">
                <a:solidFill>
                  <a:schemeClr val="tx1"/>
                </a:solidFill>
                <a:effectLst/>
                <a:latin typeface="+mn-lt"/>
                <a:ea typeface="+mn-ea"/>
                <a:cs typeface="+mn-cs"/>
              </a:rPr>
              <a:t>Not being able to spend more time at a customer to perform additional jobs</a:t>
            </a:r>
          </a:p>
          <a:p>
            <a:r>
              <a:rPr lang="en-US" sz="1200" b="0" i="0" kern="1200" dirty="0">
                <a:solidFill>
                  <a:schemeClr val="tx1"/>
                </a:solidFill>
                <a:effectLst/>
                <a:latin typeface="+mn-lt"/>
                <a:ea typeface="+mn-ea"/>
                <a:cs typeface="+mn-cs"/>
              </a:rPr>
              <a:t>Not being able to be booked at the same customer again</a:t>
            </a:r>
          </a:p>
          <a:p>
            <a:r>
              <a:rPr lang="en-US" sz="1200" b="0" i="0" kern="1200" dirty="0">
                <a:solidFill>
                  <a:schemeClr val="tx1"/>
                </a:solidFill>
                <a:effectLst/>
                <a:latin typeface="+mn-lt"/>
                <a:ea typeface="+mn-ea"/>
                <a:cs typeface="+mn-cs"/>
              </a:rPr>
              <a:t>Not being allowed to use the phone on a service site or not receiving signal</a:t>
            </a:r>
          </a:p>
          <a:p>
            <a:r>
              <a:rPr lang="en-US" sz="1200" b="0" i="0" kern="1200" dirty="0">
                <a:solidFill>
                  <a:schemeClr val="tx1"/>
                </a:solidFill>
                <a:effectLst/>
                <a:latin typeface="+mn-lt"/>
                <a:ea typeface="+mn-ea"/>
                <a:cs typeface="+mn-cs"/>
              </a:rPr>
              <a:t>Manuals of the product are always outdated and heavy to carry around</a:t>
            </a:r>
          </a:p>
          <a:p>
            <a:r>
              <a:rPr lang="en-US" sz="1200" b="0" i="0" kern="1200" dirty="0">
                <a:solidFill>
                  <a:schemeClr val="tx1"/>
                </a:solidFill>
                <a:effectLst/>
                <a:latin typeface="+mn-lt"/>
                <a:ea typeface="+mn-ea"/>
                <a:cs typeface="+mn-cs"/>
              </a:rPr>
              <a:t>Not being able to enter the back end system himself</a:t>
            </a:r>
          </a:p>
          <a:p>
            <a:r>
              <a:rPr lang="en-US" sz="1200" b="0" i="0" kern="1200" dirty="0">
                <a:solidFill>
                  <a:schemeClr val="tx1"/>
                </a:solidFill>
                <a:effectLst/>
                <a:latin typeface="+mn-lt"/>
                <a:ea typeface="+mn-ea"/>
                <a:cs typeface="+mn-cs"/>
              </a:rPr>
              <a:t>It is hard to find the right spare parts in the van</a:t>
            </a:r>
          </a:p>
          <a:p>
            <a:r>
              <a:rPr lang="en-US" sz="1200" b="0" i="0" kern="1200" dirty="0">
                <a:solidFill>
                  <a:schemeClr val="tx1"/>
                </a:solidFill>
                <a:effectLst/>
                <a:latin typeface="+mn-lt"/>
                <a:ea typeface="+mn-ea"/>
                <a:cs typeface="+mn-cs"/>
              </a:rPr>
              <a:t>Some spare parts getting lost and are put together on missing list provided by the management</a:t>
            </a:r>
          </a:p>
          <a:p>
            <a:r>
              <a:rPr lang="en-US" sz="1200" b="0" i="0" kern="1200" dirty="0">
                <a:solidFill>
                  <a:schemeClr val="tx1"/>
                </a:solidFill>
                <a:effectLst/>
                <a:latin typeface="+mn-lt"/>
                <a:ea typeface="+mn-ea"/>
                <a:cs typeface="+mn-cs"/>
              </a:rPr>
              <a:t>Depending heavily on communication with the office on phone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Goals</a:t>
            </a:r>
            <a:r>
              <a:rPr lang="en-US" sz="1200" b="0" i="0" kern="1200" dirty="0">
                <a:solidFill>
                  <a:schemeClr val="tx1"/>
                </a:solidFill>
                <a:effectLst/>
                <a:latin typeface="+mn-lt"/>
                <a:ea typeface="+mn-ea"/>
                <a:cs typeface="+mn-cs"/>
              </a:rPr>
              <a:t> and Motivations</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Delivering good service on time</a:t>
            </a:r>
          </a:p>
          <a:p>
            <a:r>
              <a:rPr lang="en-US" sz="1200" b="0" i="0" kern="1200" dirty="0">
                <a:solidFill>
                  <a:schemeClr val="tx1"/>
                </a:solidFill>
                <a:effectLst/>
                <a:latin typeface="+mn-lt"/>
                <a:ea typeface="+mn-ea"/>
                <a:cs typeface="+mn-cs"/>
              </a:rPr>
              <a:t>Being more in control of his work planning</a:t>
            </a:r>
          </a:p>
          <a:p>
            <a:r>
              <a:rPr lang="en-US" sz="1200" b="0" i="0" kern="1200" dirty="0">
                <a:solidFill>
                  <a:schemeClr val="tx1"/>
                </a:solidFill>
                <a:effectLst/>
                <a:latin typeface="+mn-lt"/>
                <a:ea typeface="+mn-ea"/>
                <a:cs typeface="+mn-cs"/>
              </a:rPr>
              <a:t>Spend minimal time on administration tasks</a:t>
            </a:r>
          </a:p>
          <a:p>
            <a:r>
              <a:rPr lang="en-US" sz="1200" b="0" i="0" kern="1200" dirty="0">
                <a:solidFill>
                  <a:schemeClr val="tx1"/>
                </a:solidFill>
                <a:effectLst/>
                <a:latin typeface="+mn-lt"/>
                <a:ea typeface="+mn-ea"/>
                <a:cs typeface="+mn-cs"/>
              </a:rPr>
              <a:t>Keeping in good contact with his customer; spending more time at customer sites</a:t>
            </a:r>
          </a:p>
          <a:p>
            <a:r>
              <a:rPr lang="en-US" sz="1200" b="0" i="0" kern="1200" dirty="0">
                <a:solidFill>
                  <a:schemeClr val="tx1"/>
                </a:solidFill>
                <a:effectLst/>
                <a:latin typeface="+mn-lt"/>
                <a:ea typeface="+mn-ea"/>
                <a:cs typeface="+mn-cs"/>
              </a:rPr>
              <a:t>Keeping in close contact with his mobile field technician colleagues</a:t>
            </a:r>
          </a:p>
          <a:p>
            <a:r>
              <a:rPr lang="en-US" sz="1200" b="0" i="0" kern="1200" dirty="0">
                <a:solidFill>
                  <a:schemeClr val="tx1"/>
                </a:solidFill>
                <a:effectLst/>
                <a:latin typeface="+mn-lt"/>
                <a:ea typeface="+mn-ea"/>
                <a:cs typeface="+mn-cs"/>
              </a:rPr>
              <a:t>Keeping in touch with his manager, dispatcher, technical expert and the warehouse staff</a:t>
            </a:r>
          </a:p>
          <a:p>
            <a:r>
              <a:rPr lang="en-US" sz="1200" b="0" i="0" kern="1200" dirty="0">
                <a:solidFill>
                  <a:schemeClr val="tx1"/>
                </a:solidFill>
                <a:effectLst/>
                <a:latin typeface="+mn-lt"/>
                <a:ea typeface="+mn-ea"/>
                <a:cs typeface="+mn-cs"/>
              </a:rPr>
              <a:t>Adapting new IT to improve his efficiency</a:t>
            </a:r>
          </a:p>
          <a:p>
            <a:r>
              <a:rPr lang="en-US" sz="1200" b="0" i="0" kern="1200" dirty="0">
                <a:solidFill>
                  <a:schemeClr val="tx1"/>
                </a:solidFill>
                <a:effectLst/>
                <a:latin typeface="+mn-lt"/>
                <a:ea typeface="+mn-ea"/>
                <a:cs typeface="+mn-cs"/>
              </a:rPr>
              <a:t>Expand his computer knowledge, skills and abilities</a:t>
            </a:r>
          </a:p>
          <a:p>
            <a:r>
              <a:rPr lang="en-US" sz="1200" b="0" i="0" kern="1200" dirty="0">
                <a:solidFill>
                  <a:schemeClr val="tx1"/>
                </a:solidFill>
                <a:effectLst/>
                <a:latin typeface="+mn-lt"/>
                <a:ea typeface="+mn-ea"/>
                <a:cs typeface="+mn-cs"/>
              </a:rPr>
              <a:t>Expand his technical knowledge of the product</a:t>
            </a:r>
          </a:p>
          <a:p>
            <a:r>
              <a:rPr lang="en-US" sz="1200" b="0" i="0" kern="1200" dirty="0">
                <a:solidFill>
                  <a:schemeClr val="tx1"/>
                </a:solidFill>
                <a:effectLst/>
                <a:latin typeface="+mn-lt"/>
                <a:ea typeface="+mn-ea"/>
                <a:cs typeface="+mn-cs"/>
              </a:rPr>
              <a:t>Spend less time driving around</a:t>
            </a:r>
          </a:p>
          <a:p>
            <a:r>
              <a:rPr lang="en-US" sz="1200" b="0" i="0" kern="1200" dirty="0">
                <a:solidFill>
                  <a:schemeClr val="tx1"/>
                </a:solidFill>
                <a:effectLst/>
                <a:latin typeface="+mn-lt"/>
                <a:ea typeface="+mn-ea"/>
                <a:cs typeface="+mn-cs"/>
              </a:rPr>
              <a:t>Spend more time at home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Physical</a:t>
            </a:r>
            <a:r>
              <a:rPr lang="en-US" sz="1200" b="0" i="0" kern="1200" dirty="0">
                <a:solidFill>
                  <a:schemeClr val="tx1"/>
                </a:solidFill>
                <a:effectLst/>
                <a:latin typeface="+mn-lt"/>
                <a:ea typeface="+mn-ea"/>
                <a:cs typeface="+mn-cs"/>
              </a:rPr>
              <a:t> Environment</a:t>
            </a:r>
          </a:p>
          <a:p>
            <a:r>
              <a:rPr lang="en-US" sz="1200" b="0" i="0" kern="1200" dirty="0">
                <a:solidFill>
                  <a:schemeClr val="tx1"/>
                </a:solidFill>
                <a:effectLst/>
                <a:latin typeface="+mn-lt"/>
                <a:ea typeface="+mn-ea"/>
                <a:cs typeface="+mn-cs"/>
              </a:rPr>
              <a:t>Terence spends most of his time in his service van or at customers, performing his job. His service van is his mobile office, where he stores his equipment and spare parts. He also does most of his paperwork and communication in his service van. Every day he drives to the office to pick up service orders, hand in completed service orders and picks up new spare parts. In the office he also can drink a cup of coffee and catch up with his colleagues.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Tools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Tools</a:t>
            </a:r>
          </a:p>
          <a:p>
            <a:r>
              <a:rPr lang="en-US" sz="1200" b="0" i="0" kern="1200" dirty="0">
                <a:solidFill>
                  <a:schemeClr val="tx1"/>
                </a:solidFill>
                <a:effectLst/>
                <a:latin typeface="+mn-lt"/>
                <a:ea typeface="+mn-ea"/>
                <a:cs typeface="+mn-cs"/>
              </a:rPr>
              <a:t>Ford Transit Service van [service van owned by </a:t>
            </a:r>
            <a:r>
              <a:rPr lang="en-US" sz="1200" b="0" i="0" kern="1200" dirty="0" err="1">
                <a:solidFill>
                  <a:schemeClr val="tx1"/>
                </a:solidFill>
                <a:effectLst/>
                <a:latin typeface="+mn-lt"/>
                <a:ea typeface="+mn-ea"/>
                <a:cs typeface="+mn-cs"/>
              </a:rPr>
              <a:t>Fabrikam</a:t>
            </a:r>
            <a:r>
              <a:rPr lang="en-US" sz="1200" b="0" i="0" kern="1200" dirty="0">
                <a:solidFill>
                  <a:schemeClr val="tx1"/>
                </a:solidFill>
                <a:effectLst/>
                <a:latin typeface="+mn-lt"/>
                <a:ea typeface="+mn-ea"/>
                <a:cs typeface="+mn-cs"/>
              </a:rPr>
              <a:t>, for transport and storing spare parts, equipment]</a:t>
            </a:r>
          </a:p>
          <a:p>
            <a:r>
              <a:rPr lang="en-US" sz="1200" b="0" i="0" kern="1200" dirty="0">
                <a:solidFill>
                  <a:schemeClr val="tx1"/>
                </a:solidFill>
                <a:effectLst/>
                <a:latin typeface="+mn-lt"/>
                <a:ea typeface="+mn-ea"/>
                <a:cs typeface="+mn-cs"/>
              </a:rPr>
              <a:t>Cell phone [cell phone is provided by the company and is mostly used for work calls; sometimes Terrence uses his cell phone also for personal use]</a:t>
            </a:r>
          </a:p>
          <a:p>
            <a:r>
              <a:rPr lang="en-US" sz="1200" b="0" i="0" kern="1200" dirty="0">
                <a:solidFill>
                  <a:schemeClr val="tx1"/>
                </a:solidFill>
                <a:effectLst/>
                <a:latin typeface="+mn-lt"/>
                <a:ea typeface="+mn-ea"/>
                <a:cs typeface="+mn-cs"/>
              </a:rPr>
              <a:t>Paperwork [a binder with the serve orders for today]</a:t>
            </a:r>
          </a:p>
          <a:p>
            <a:r>
              <a:rPr lang="en-US" sz="1200" b="0" i="0" kern="1200" dirty="0">
                <a:solidFill>
                  <a:schemeClr val="tx1"/>
                </a:solidFill>
                <a:effectLst/>
                <a:latin typeface="+mn-lt"/>
                <a:ea typeface="+mn-ea"/>
                <a:cs typeface="+mn-cs"/>
              </a:rPr>
              <a:t>Repair and installation equipment</a:t>
            </a:r>
          </a:p>
          <a:p>
            <a:r>
              <a:rPr lang="en-US" sz="1200" b="0" i="0" kern="1200" dirty="0">
                <a:solidFill>
                  <a:schemeClr val="tx1"/>
                </a:solidFill>
                <a:effectLst/>
                <a:latin typeface="+mn-lt"/>
                <a:ea typeface="+mn-ea"/>
                <a:cs typeface="+mn-cs"/>
              </a:rPr>
              <a:t>Spare parts of all kinds</a:t>
            </a:r>
          </a:p>
          <a:p>
            <a:r>
              <a:rPr lang="en-US" sz="1200" b="0" i="0" kern="1200" dirty="0">
                <a:solidFill>
                  <a:schemeClr val="tx1"/>
                </a:solidFill>
                <a:effectLst/>
                <a:latin typeface="+mn-lt"/>
                <a:ea typeface="+mn-ea"/>
                <a:cs typeface="+mn-cs"/>
              </a:rPr>
              <a:t>Collection of manuals of different types of equipment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Communication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Colleagues</a:t>
            </a:r>
          </a:p>
          <a:p>
            <a:r>
              <a:rPr lang="en-US" sz="1200" b="0" i="0" kern="1200" dirty="0">
                <a:solidFill>
                  <a:schemeClr val="tx1"/>
                </a:solidFill>
                <a:effectLst/>
                <a:latin typeface="+mn-lt"/>
                <a:ea typeface="+mn-ea"/>
                <a:cs typeface="+mn-cs"/>
              </a:rPr>
              <a:t>Mobile phone - keeping in touch, rescheduling service visits, receiving technical assistance and exchanging spare parts</a:t>
            </a:r>
          </a:p>
          <a:p>
            <a:r>
              <a:rPr lang="en-US" sz="1200" b="0" i="0" kern="1200" dirty="0">
                <a:solidFill>
                  <a:schemeClr val="tx1"/>
                </a:solidFill>
                <a:effectLst/>
                <a:latin typeface="+mn-lt"/>
                <a:ea typeface="+mn-ea"/>
                <a:cs typeface="+mn-cs"/>
              </a:rPr>
              <a:t>At the office - keeping in touch</a:t>
            </a:r>
          </a:p>
          <a:p>
            <a:r>
              <a:rPr lang="en-US" sz="1200" b="0" i="0" kern="1200" dirty="0">
                <a:solidFill>
                  <a:schemeClr val="tx1"/>
                </a:solidFill>
                <a:effectLst/>
                <a:latin typeface="+mn-lt"/>
                <a:ea typeface="+mn-ea"/>
                <a:cs typeface="+mn-cs"/>
              </a:rPr>
              <a:t>Outside - have lunch</a:t>
            </a:r>
          </a:p>
          <a:p>
            <a:r>
              <a:rPr lang="en-US" sz="1200" b="0" i="0" kern="1200" dirty="0">
                <a:solidFill>
                  <a:schemeClr val="tx1"/>
                </a:solidFill>
                <a:effectLst/>
                <a:latin typeface="+mn-lt"/>
                <a:ea typeface="+mn-ea"/>
                <a:cs typeface="+mn-cs"/>
              </a:rPr>
              <a:t>Customers</a:t>
            </a:r>
          </a:p>
          <a:p>
            <a:r>
              <a:rPr lang="en-US" sz="1200" b="0" i="0" kern="1200" dirty="0">
                <a:solidFill>
                  <a:schemeClr val="tx1"/>
                </a:solidFill>
                <a:effectLst/>
                <a:latin typeface="+mn-lt"/>
                <a:ea typeface="+mn-ea"/>
                <a:cs typeface="+mn-cs"/>
              </a:rPr>
              <a:t>Mobile phone - keeping in touch and discussing a service order</a:t>
            </a:r>
          </a:p>
          <a:p>
            <a:r>
              <a:rPr lang="en-US" sz="1200" b="0" i="0" kern="1200" dirty="0">
                <a:solidFill>
                  <a:schemeClr val="tx1"/>
                </a:solidFill>
                <a:effectLst/>
                <a:latin typeface="+mn-lt"/>
                <a:ea typeface="+mn-ea"/>
                <a:cs typeface="+mn-cs"/>
              </a:rPr>
              <a:t>At the customer - discussing the serve order</a:t>
            </a:r>
          </a:p>
          <a:p>
            <a:r>
              <a:rPr lang="en-US" sz="1200" b="0" i="0" kern="1200" dirty="0">
                <a:solidFill>
                  <a:schemeClr val="tx1"/>
                </a:solidFill>
                <a:effectLst/>
                <a:latin typeface="+mn-lt"/>
                <a:ea typeface="+mn-ea"/>
                <a:cs typeface="+mn-cs"/>
              </a:rPr>
              <a:t>Dispatch</a:t>
            </a:r>
          </a:p>
          <a:p>
            <a:r>
              <a:rPr lang="en-US" sz="1200" b="0" i="0" kern="1200" dirty="0">
                <a:solidFill>
                  <a:schemeClr val="tx1"/>
                </a:solidFill>
                <a:effectLst/>
                <a:latin typeface="+mn-lt"/>
                <a:ea typeface="+mn-ea"/>
                <a:cs typeface="+mn-cs"/>
              </a:rPr>
              <a:t>Mobile phone - receiving service orders, giving and receiving customer information and getting address/route information</a:t>
            </a:r>
          </a:p>
          <a:p>
            <a:r>
              <a:rPr lang="en-US" sz="1200" b="0" i="0" kern="1200" dirty="0">
                <a:solidFill>
                  <a:schemeClr val="tx1"/>
                </a:solidFill>
                <a:effectLst/>
                <a:latin typeface="+mn-lt"/>
                <a:ea typeface="+mn-ea"/>
                <a:cs typeface="+mn-cs"/>
              </a:rPr>
              <a:t>At the office - receiving service orders and discussing service orders and customers</a:t>
            </a:r>
          </a:p>
          <a:p>
            <a:r>
              <a:rPr lang="en-US" sz="1200" b="0" i="0" kern="1200" dirty="0">
                <a:solidFill>
                  <a:schemeClr val="tx1"/>
                </a:solidFill>
                <a:effectLst/>
                <a:latin typeface="+mn-lt"/>
                <a:ea typeface="+mn-ea"/>
                <a:cs typeface="+mn-cs"/>
              </a:rPr>
              <a:t>E-mail - receiving and handing in service orders and giving information on sick leave and vacation</a:t>
            </a:r>
          </a:p>
          <a:p>
            <a:r>
              <a:rPr lang="en-US" sz="1200" b="0" i="0" kern="1200" dirty="0">
                <a:solidFill>
                  <a:schemeClr val="tx1"/>
                </a:solidFill>
                <a:effectLst/>
                <a:latin typeface="+mn-lt"/>
                <a:ea typeface="+mn-ea"/>
                <a:cs typeface="+mn-cs"/>
              </a:rPr>
              <a:t>Manager</a:t>
            </a:r>
          </a:p>
          <a:p>
            <a:r>
              <a:rPr lang="en-US" sz="1200" b="0" i="0" kern="1200" dirty="0">
                <a:solidFill>
                  <a:schemeClr val="tx1"/>
                </a:solidFill>
                <a:effectLst/>
                <a:latin typeface="+mn-lt"/>
                <a:ea typeface="+mn-ea"/>
                <a:cs typeface="+mn-cs"/>
              </a:rPr>
              <a:t>Mobile phone - exchanging customer information</a:t>
            </a:r>
          </a:p>
          <a:p>
            <a:r>
              <a:rPr lang="en-US" sz="1200" b="0" i="0" kern="1200" dirty="0">
                <a:solidFill>
                  <a:schemeClr val="tx1"/>
                </a:solidFill>
                <a:effectLst/>
                <a:latin typeface="+mn-lt"/>
                <a:ea typeface="+mn-ea"/>
                <a:cs typeface="+mn-cs"/>
              </a:rPr>
              <a:t>At the office - handing in closed service orders and receipts or exchanging customer information</a:t>
            </a:r>
          </a:p>
          <a:p>
            <a:r>
              <a:rPr lang="en-US" sz="1200" b="0" i="0" kern="1200" dirty="0">
                <a:solidFill>
                  <a:schemeClr val="tx1"/>
                </a:solidFill>
                <a:effectLst/>
                <a:latin typeface="+mn-lt"/>
                <a:ea typeface="+mn-ea"/>
                <a:cs typeface="+mn-cs"/>
              </a:rPr>
              <a:t>On paper - summarizing a job description</a:t>
            </a:r>
          </a:p>
          <a:p>
            <a:r>
              <a:rPr lang="en-US" sz="1200" b="0" i="0" kern="1200" dirty="0">
                <a:solidFill>
                  <a:schemeClr val="tx1"/>
                </a:solidFill>
                <a:effectLst/>
                <a:latin typeface="+mn-lt"/>
                <a:ea typeface="+mn-ea"/>
                <a:cs typeface="+mn-cs"/>
              </a:rPr>
              <a:t>Warehouse</a:t>
            </a:r>
          </a:p>
          <a:p>
            <a:r>
              <a:rPr lang="en-US" sz="1200" b="0" i="0" kern="1200" dirty="0">
                <a:solidFill>
                  <a:schemeClr val="tx1"/>
                </a:solidFill>
                <a:effectLst/>
                <a:latin typeface="+mn-lt"/>
                <a:ea typeface="+mn-ea"/>
                <a:cs typeface="+mn-cs"/>
              </a:rPr>
              <a:t>Mobile phone - ordering spare parts</a:t>
            </a:r>
          </a:p>
          <a:p>
            <a:r>
              <a:rPr lang="en-US" sz="1200" b="0" i="0" kern="1200" dirty="0">
                <a:solidFill>
                  <a:schemeClr val="tx1"/>
                </a:solidFill>
                <a:effectLst/>
                <a:latin typeface="+mn-lt"/>
                <a:ea typeface="+mn-ea"/>
                <a:cs typeface="+mn-cs"/>
              </a:rPr>
              <a:t>E-mail - ordering spare parts</a:t>
            </a:r>
          </a:p>
          <a:p>
            <a:r>
              <a:rPr lang="en-US" sz="1200" b="0" i="0" kern="1200" dirty="0">
                <a:solidFill>
                  <a:schemeClr val="tx1"/>
                </a:solidFill>
                <a:effectLst/>
                <a:latin typeface="+mn-lt"/>
                <a:ea typeface="+mn-ea"/>
                <a:cs typeface="+mn-cs"/>
              </a:rPr>
              <a:t>At the warehouse - picking up spare parts</a:t>
            </a:r>
          </a:p>
          <a:p>
            <a:r>
              <a:rPr lang="en-US" sz="1200" b="0" i="0" kern="1200" dirty="0">
                <a:solidFill>
                  <a:schemeClr val="tx1"/>
                </a:solidFill>
                <a:effectLst/>
                <a:latin typeface="+mn-lt"/>
                <a:ea typeface="+mn-ea"/>
                <a:cs typeface="+mn-cs"/>
              </a:rPr>
              <a:t>Technical Expert</a:t>
            </a:r>
          </a:p>
          <a:p>
            <a:r>
              <a:rPr lang="en-US" sz="1200" b="0" i="0" kern="1200" dirty="0">
                <a:solidFill>
                  <a:schemeClr val="tx1"/>
                </a:solidFill>
                <a:effectLst/>
                <a:latin typeface="+mn-lt"/>
                <a:ea typeface="+mn-ea"/>
                <a:cs typeface="+mn-cs"/>
              </a:rPr>
              <a:t>Mobile phone - receiving technical support</a:t>
            </a:r>
          </a:p>
          <a:p>
            <a:r>
              <a:rPr lang="en-US" sz="1200" b="0" i="0" kern="1200" dirty="0">
                <a:solidFill>
                  <a:schemeClr val="tx1"/>
                </a:solidFill>
                <a:effectLst/>
                <a:latin typeface="+mn-lt"/>
                <a:ea typeface="+mn-ea"/>
                <a:cs typeface="+mn-cs"/>
              </a:rPr>
              <a:t>At the office - receiving technical support</a:t>
            </a:r>
          </a:p>
        </p:txBody>
      </p:sp>
      <p:sp>
        <p:nvSpPr>
          <p:cNvPr id="4" name="Slide Number Placeholder 3"/>
          <p:cNvSpPr>
            <a:spLocks noGrp="1"/>
          </p:cNvSpPr>
          <p:nvPr>
            <p:ph type="sldNum" sz="quarter" idx="5"/>
          </p:nvPr>
        </p:nvSpPr>
        <p:spPr/>
        <p:txBody>
          <a:bodyPr/>
          <a:lstStyle/>
          <a:p>
            <a:fld id="{90C91C77-BD77-46DD-975C-A10BFBCE05E6}" type="slidenum">
              <a:rPr lang="en-US" smtClean="0"/>
              <a:t>36</a:t>
            </a:fld>
            <a:endParaRPr lang="en-US"/>
          </a:p>
        </p:txBody>
      </p:sp>
    </p:spTree>
    <p:extLst>
      <p:ext uri="{BB962C8B-B14F-4D97-AF65-F5344CB8AC3E}">
        <p14:creationId xmlns:p14="http://schemas.microsoft.com/office/powerpoint/2010/main" val="2651262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Kevin - Sales Manager</a:t>
            </a:r>
          </a:p>
          <a:p>
            <a:r>
              <a:rPr lang="en-US" sz="1200" b="0" i="1" kern="1200" dirty="0">
                <a:solidFill>
                  <a:schemeClr val="tx1"/>
                </a:solidFill>
                <a:effectLst/>
                <a:latin typeface="+mn-lt"/>
                <a:ea typeface="+mn-ea"/>
                <a:cs typeface="+mn-cs"/>
              </a:rPr>
              <a:t>"I make my sales team successful."</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Kevin manages sales reps for his area and tracks what they are doing. He helps them to close sales and may do limited selling himself.</a:t>
            </a:r>
          </a:p>
          <a:p>
            <a:r>
              <a:rPr lang="en-US" sz="1200" b="0" i="0" kern="1200" dirty="0">
                <a:solidFill>
                  <a:schemeClr val="tx1"/>
                </a:solidFill>
                <a:effectLst/>
                <a:latin typeface="+mn-lt"/>
                <a:ea typeface="+mn-ea"/>
                <a:cs typeface="+mn-cs"/>
              </a:rPr>
              <a:t>A day in the life</a:t>
            </a:r>
          </a:p>
          <a:p>
            <a:r>
              <a:rPr lang="en-US" sz="1200" b="0" i="0" kern="1200" dirty="0">
                <a:solidFill>
                  <a:schemeClr val="tx1"/>
                </a:solidFill>
                <a:effectLst/>
                <a:latin typeface="+mn-lt"/>
                <a:ea typeface="+mn-ea"/>
                <a:cs typeface="+mn-cs"/>
              </a:rPr>
              <a:t>This is a sample day in the life of Kevin. While this is a typical day, there can be variations in the activities that are done each day. A full list of activities done is given in the Work Activities section.</a:t>
            </a:r>
            <a:br>
              <a:rPr lang="en-US" dirty="0"/>
            </a:br>
            <a:br>
              <a:rPr lang="en-US" dirty="0"/>
            </a:br>
            <a:r>
              <a:rPr lang="en-US" sz="1200" b="0" i="0" kern="1200" dirty="0">
                <a:solidFill>
                  <a:schemeClr val="tx1"/>
                </a:solidFill>
                <a:effectLst/>
                <a:latin typeface="+mn-lt"/>
                <a:ea typeface="+mn-ea"/>
                <a:cs typeface="+mn-cs"/>
              </a:rPr>
              <a:t>This is a sample day in the life of Kevin. While this is a typical day, there can be variations in the activities that are done each day. A full list of activities done is given in the Work Activities section.</a:t>
            </a:r>
          </a:p>
          <a:p>
            <a:r>
              <a:rPr lang="en-US" sz="1200" b="0" i="0" kern="1200" dirty="0">
                <a:solidFill>
                  <a:schemeClr val="tx1"/>
                </a:solidFill>
                <a:effectLst/>
                <a:latin typeface="+mn-lt"/>
                <a:ea typeface="+mn-ea"/>
                <a:cs typeface="+mn-cs"/>
              </a:rPr>
              <a:t>7:00amArrive in the office Have coffee.</a:t>
            </a:r>
          </a:p>
          <a:p>
            <a:r>
              <a:rPr lang="en-US" sz="1200" b="0" i="0" kern="1200" dirty="0">
                <a:solidFill>
                  <a:schemeClr val="tx1"/>
                </a:solidFill>
                <a:effectLst/>
                <a:latin typeface="+mn-lt"/>
                <a:ea typeface="+mn-ea"/>
                <a:cs typeface="+mn-cs"/>
              </a:rPr>
              <a:t>7:00 - 8:00amCheck my email, voice mail. , , ,</a:t>
            </a:r>
          </a:p>
          <a:p>
            <a:r>
              <a:rPr lang="en-US" sz="1200" b="0" i="0" kern="1200" dirty="0">
                <a:solidFill>
                  <a:schemeClr val="tx1"/>
                </a:solidFill>
                <a:effectLst/>
                <a:latin typeface="+mn-lt"/>
                <a:ea typeface="+mn-ea"/>
                <a:cs typeface="+mn-cs"/>
              </a:rPr>
              <a:t> I filter through to the 30/40 that need responses.</a:t>
            </a:r>
          </a:p>
          <a:p>
            <a:r>
              <a:rPr lang="en-US" sz="1200" b="0" i="0" kern="1200" dirty="0">
                <a:solidFill>
                  <a:schemeClr val="tx1"/>
                </a:solidFill>
                <a:effectLst/>
                <a:latin typeface="+mn-lt"/>
                <a:ea typeface="+mn-ea"/>
                <a:cs typeface="+mn-cs"/>
              </a:rPr>
              <a:t> I get roughly 80 emails every day. I check emails exactly 3 times a day and never in between. I would never get anything done if I stopped every time I got an email.</a:t>
            </a:r>
          </a:p>
          <a:p>
            <a:r>
              <a:rPr lang="en-US" sz="1200" b="0" i="0" kern="1200" dirty="0">
                <a:solidFill>
                  <a:schemeClr val="tx1"/>
                </a:solidFill>
                <a:effectLst/>
                <a:latin typeface="+mn-lt"/>
                <a:ea typeface="+mn-ea"/>
                <a:cs typeface="+mn-cs"/>
              </a:rPr>
              <a:t>8:00 - 8:30amDeal with an escalated issue. E.g. Respond to email from disappointed customer.</a:t>
            </a:r>
          </a:p>
          <a:p>
            <a:r>
              <a:rPr lang="en-US" sz="1200" b="0" i="0" kern="1200" dirty="0">
                <a:solidFill>
                  <a:schemeClr val="tx1"/>
                </a:solidFill>
                <a:effectLst/>
                <a:latin typeface="+mn-lt"/>
                <a:ea typeface="+mn-ea"/>
                <a:cs typeface="+mn-cs"/>
              </a:rPr>
              <a:t> I call back customers to thank them for feedback.</a:t>
            </a:r>
          </a:p>
          <a:p>
            <a:r>
              <a:rPr lang="en-US" sz="1200" b="0" i="0" kern="1200" dirty="0">
                <a:solidFill>
                  <a:schemeClr val="tx1"/>
                </a:solidFill>
                <a:effectLst/>
                <a:latin typeface="+mn-lt"/>
                <a:ea typeface="+mn-ea"/>
                <a:cs typeface="+mn-cs"/>
              </a:rPr>
              <a:t>8:30 - 09:30amTrain a new rep, get him up to speed</a:t>
            </a:r>
          </a:p>
          <a:p>
            <a:r>
              <a:rPr lang="en-US" sz="1200" b="0" i="0" kern="1200" dirty="0">
                <a:solidFill>
                  <a:schemeClr val="tx1"/>
                </a:solidFill>
                <a:effectLst/>
                <a:latin typeface="+mn-lt"/>
                <a:ea typeface="+mn-ea"/>
                <a:cs typeface="+mn-cs"/>
              </a:rPr>
              <a:t>10:30 - 11:30amGet on the phone with the sales rep for important meeting where they may need my experience or a bigger stick. I have a historical memory of customers – I have been here a long time so I remember most of the history with our customers.</a:t>
            </a:r>
          </a:p>
          <a:p>
            <a:r>
              <a:rPr lang="en-US" sz="1200" b="0" i="0" kern="1200" dirty="0">
                <a:solidFill>
                  <a:schemeClr val="tx1"/>
                </a:solidFill>
                <a:effectLst/>
                <a:latin typeface="+mn-lt"/>
                <a:ea typeface="+mn-ea"/>
                <a:cs typeface="+mn-cs"/>
              </a:rPr>
              <a:t> Sit with a sales person while he calls a large customer.</a:t>
            </a:r>
          </a:p>
          <a:p>
            <a:r>
              <a:rPr lang="en-US" sz="1200" b="0" i="0" kern="1200" dirty="0">
                <a:solidFill>
                  <a:schemeClr val="tx1"/>
                </a:solidFill>
                <a:effectLst/>
                <a:latin typeface="+mn-lt"/>
                <a:ea typeface="+mn-ea"/>
                <a:cs typeface="+mn-cs"/>
              </a:rPr>
              <a:t>11:30 - 12:30amLunch and work out</a:t>
            </a:r>
          </a:p>
          <a:p>
            <a:r>
              <a:rPr lang="en-US" sz="1200" b="0" i="0" kern="1200" dirty="0">
                <a:solidFill>
                  <a:schemeClr val="tx1"/>
                </a:solidFill>
                <a:effectLst/>
                <a:latin typeface="+mn-lt"/>
                <a:ea typeface="+mn-ea"/>
                <a:cs typeface="+mn-cs"/>
              </a:rPr>
              <a:t>12:30 - 3:00pmUnscheduled time to work with the reps individually and general problem solving I am constantly going round asking what I can do to help. They come and interrupt me all the time.</a:t>
            </a:r>
          </a:p>
          <a:p>
            <a:r>
              <a:rPr lang="en-US" sz="1200" b="0" i="0" kern="1200" dirty="0">
                <a:solidFill>
                  <a:schemeClr val="tx1"/>
                </a:solidFill>
                <a:effectLst/>
                <a:latin typeface="+mn-lt"/>
                <a:ea typeface="+mn-ea"/>
                <a:cs typeface="+mn-cs"/>
              </a:rPr>
              <a:t> Sit down with underperforming sales person and see what the problem is. .</a:t>
            </a:r>
          </a:p>
          <a:p>
            <a:r>
              <a:rPr lang="en-US" sz="1200" b="0" i="0" kern="1200" dirty="0">
                <a:solidFill>
                  <a:schemeClr val="tx1"/>
                </a:solidFill>
                <a:effectLst/>
                <a:latin typeface="+mn-lt"/>
                <a:ea typeface="+mn-ea"/>
                <a:cs typeface="+mn-cs"/>
              </a:rPr>
              <a:t> He can tell the reps what is going on for the bigger picture</a:t>
            </a:r>
          </a:p>
          <a:p>
            <a:r>
              <a:rPr lang="en-US" sz="1200" b="0" i="0" kern="1200" dirty="0">
                <a:solidFill>
                  <a:schemeClr val="tx1"/>
                </a:solidFill>
                <a:effectLst/>
                <a:latin typeface="+mn-lt"/>
                <a:ea typeface="+mn-ea"/>
                <a:cs typeface="+mn-cs"/>
              </a:rPr>
              <a:t>3:00 - 4:30pmCatch up on reporting. The main report that I run is the account revenue/ sales orders for yesterday – it gives me a snapshot of what we did yesterday. I also check the logged phone calls and email activity in case there has not been enough activity. I run reports in the evening, and then talk to the sales people in the morning, so that I can get the sales people while they are in a good mood (more receptive in the morning)</a:t>
            </a:r>
          </a:p>
          <a:p>
            <a:r>
              <a:rPr lang="en-US" sz="1200" b="0" i="0" kern="1200" dirty="0">
                <a:solidFill>
                  <a:schemeClr val="tx1"/>
                </a:solidFill>
                <a:effectLst/>
                <a:latin typeface="+mn-lt"/>
                <a:ea typeface="+mn-ea"/>
                <a:cs typeface="+mn-cs"/>
              </a:rPr>
              <a:t>4:30 - 5:00pmR&amp;D meeting, Production meeting, sales meeting</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I use Act, Outlook, Word and XL[Source]</a:t>
            </a:r>
          </a:p>
          <a:p>
            <a:r>
              <a:rPr lang="en-US" sz="1200" b="0" i="0" kern="1200" dirty="0">
                <a:solidFill>
                  <a:schemeClr val="tx1"/>
                </a:solidFill>
                <a:effectLst/>
                <a:latin typeface="+mn-lt"/>
                <a:ea typeface="+mn-ea"/>
                <a:cs typeface="+mn-cs"/>
              </a:rPr>
              <a:t>I use analyze lost sales to see what could we have done better.[Source]</a:t>
            </a:r>
          </a:p>
          <a:p>
            <a:r>
              <a:rPr lang="en-US" sz="1200" b="0" i="0" kern="1200" dirty="0">
                <a:solidFill>
                  <a:schemeClr val="tx1"/>
                </a:solidFill>
                <a:effectLst/>
                <a:latin typeface="+mn-lt"/>
                <a:ea typeface="+mn-ea"/>
                <a:cs typeface="+mn-cs"/>
              </a:rPr>
              <a:t>The Siebel system was too complicated for us.[Source]</a:t>
            </a:r>
          </a:p>
          <a:p>
            <a:r>
              <a:rPr lang="en-US" sz="1200" b="0" i="0" kern="1200" dirty="0">
                <a:solidFill>
                  <a:schemeClr val="tx1"/>
                </a:solidFill>
                <a:effectLst/>
                <a:latin typeface="+mn-lt"/>
                <a:ea typeface="+mn-ea"/>
                <a:cs typeface="+mn-cs"/>
              </a:rPr>
              <a:t>Laptop</a:t>
            </a:r>
          </a:p>
          <a:p>
            <a:r>
              <a:rPr lang="en-US" sz="1200" b="0" i="0" kern="1200" dirty="0">
                <a:solidFill>
                  <a:schemeClr val="tx1"/>
                </a:solidFill>
                <a:effectLst/>
                <a:latin typeface="+mn-lt"/>
                <a:ea typeface="+mn-ea"/>
                <a:cs typeface="+mn-cs"/>
              </a:rPr>
              <a:t>Cable modem</a:t>
            </a:r>
          </a:p>
          <a:p>
            <a:r>
              <a:rPr lang="en-US" sz="1200" b="0" i="0" kern="1200" dirty="0">
                <a:solidFill>
                  <a:schemeClr val="tx1"/>
                </a:solidFill>
                <a:effectLst/>
                <a:latin typeface="+mn-lt"/>
                <a:ea typeface="+mn-ea"/>
                <a:cs typeface="+mn-cs"/>
              </a:rPr>
              <a:t>Outlook</a:t>
            </a:r>
          </a:p>
          <a:p>
            <a:r>
              <a:rPr lang="en-US" sz="1200" b="0" i="0" kern="1200" dirty="0">
                <a:solidFill>
                  <a:schemeClr val="tx1"/>
                </a:solidFill>
                <a:effectLst/>
                <a:latin typeface="+mn-lt"/>
                <a:ea typeface="+mn-ea"/>
                <a:cs typeface="+mn-cs"/>
              </a:rPr>
              <a:t>VPN for getting online at home and printing reports.</a:t>
            </a:r>
          </a:p>
          <a:p>
            <a:r>
              <a:rPr lang="en-US" sz="1200" b="0" i="0" kern="1200" dirty="0">
                <a:solidFill>
                  <a:schemeClr val="tx1"/>
                </a:solidFill>
                <a:effectLst/>
                <a:latin typeface="+mn-lt"/>
                <a:ea typeface="+mn-ea"/>
                <a:cs typeface="+mn-cs"/>
              </a:rPr>
              <a:t>Reports done is SQL by the techies and he crunches that in xl [Source]</a:t>
            </a:r>
          </a:p>
          <a:p>
            <a:r>
              <a:rPr lang="en-US" sz="1200" b="0" i="0" kern="1200" dirty="0">
                <a:solidFill>
                  <a:schemeClr val="tx1"/>
                </a:solidFill>
                <a:effectLst/>
                <a:latin typeface="+mn-lt"/>
                <a:ea typeface="+mn-ea"/>
                <a:cs typeface="+mn-cs"/>
              </a:rPr>
              <a:t>I fill in details of an appointment in my PDA while the sales person is driving me back from an appointment – sometimes I am on the phone on the way back from an appointment</a:t>
            </a:r>
          </a:p>
          <a:p>
            <a:r>
              <a:rPr lang="en-US" sz="1200" b="0" i="0" kern="1200" dirty="0">
                <a:solidFill>
                  <a:schemeClr val="tx1"/>
                </a:solidFill>
                <a:effectLst/>
                <a:latin typeface="+mn-lt"/>
                <a:ea typeface="+mn-ea"/>
                <a:cs typeface="+mn-cs"/>
              </a:rPr>
              <a:t>I use software to run reports.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My name is Kevin Kennedy. I am a sales Manager for </a:t>
            </a:r>
            <a:r>
              <a:rPr lang="en-US" sz="1200" b="0" i="0" kern="1200" dirty="0" err="1">
                <a:solidFill>
                  <a:schemeClr val="tx1"/>
                </a:solidFill>
                <a:effectLst/>
                <a:latin typeface="+mn-lt"/>
                <a:ea typeface="+mn-ea"/>
                <a:cs typeface="+mn-cs"/>
              </a:rPr>
              <a:t>Fabrikam</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Mid sized</a:t>
            </a:r>
            <a:r>
              <a:rPr lang="en-US" sz="1200" b="0" i="0" kern="1200" dirty="0">
                <a:solidFill>
                  <a:schemeClr val="tx1"/>
                </a:solidFill>
                <a:effectLst/>
                <a:latin typeface="+mn-lt"/>
                <a:ea typeface="+mn-ea"/>
                <a:cs typeface="+mn-cs"/>
              </a:rPr>
              <a:t> company that supplies HVAC (Heating, Ventilating, Air Conditioning) systems. I have been in the industry for 10 years and worked here for 2 years.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My title is National Sales/ Marketing coordinator – responsible for sales and marketing throughout the US. Projecting sales and planning.</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Our customer service department also reports to me, so I am an escalation point for CS issues.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From 8-5 my day is mostly reactive to the situation. This involves helping sales people. My sales team interrupts me all the time </a:t>
            </a:r>
            <a:r>
              <a:rPr lang="en-US" sz="1200" b="0" i="0" kern="1200" dirty="0" err="1">
                <a:solidFill>
                  <a:schemeClr val="tx1"/>
                </a:solidFill>
                <a:effectLst/>
                <a:latin typeface="+mn-lt"/>
                <a:ea typeface="+mn-ea"/>
                <a:cs typeface="+mn-cs"/>
              </a:rPr>
              <a:t>through out</a:t>
            </a:r>
            <a:r>
              <a:rPr lang="en-US" sz="1200" b="0" i="0" kern="1200" dirty="0">
                <a:solidFill>
                  <a:schemeClr val="tx1"/>
                </a:solidFill>
                <a:effectLst/>
                <a:latin typeface="+mn-lt"/>
                <a:ea typeface="+mn-ea"/>
                <a:cs typeface="+mn-cs"/>
              </a:rPr>
              <a:t> the day for help. I also look to be proactive in helping them by constantly going round asking what I can do to help.</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aim to make people successful. I do this by monitoring my sales team and giving them feedback. I also help sales people to close sales.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My primary roles involve helping my sales team become successful.</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am a technical resource for sales people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have unscheduled time during the day when I work with the reps individually giving advice and general problems solving.</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may give help with larger or complex quotes.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tell the reps what is going on for the bigger picture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sit with sales people while they call a large customer. , I do this if it is an important meeting where they may need my experience or more credibility. I have a historical memory of customers. I have been here a long time so I remember most of the history with our customers.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accompany the rep to do presentations to large/ important/ difficult clients.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set goals for the sales staff and help them to meet them.</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I have an underperforming sales person, I sit down with them and see what the problem is.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monitor their activities to see how they can improve. If customers are outside of their historical habits, I note this and tell the salespeople.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track which leads turn into customers.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have an excel report which I pull from their system showing all the leads where they came from and what action has been taken.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drink a lot of coffee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Here is a list of Kevin’s business goals. Associated with these are a set of roles that he plays that contributes to his overall business goals. The roles are explained in more detail in the Primary Roles and Secondary Roles </a:t>
            </a:r>
            <a:r>
              <a:rPr lang="en-US" sz="1200" b="0" i="0" kern="1200" dirty="0" err="1">
                <a:solidFill>
                  <a:schemeClr val="tx1"/>
                </a:solidFill>
                <a:effectLst/>
                <a:latin typeface="+mn-lt"/>
                <a:ea typeface="+mn-ea"/>
                <a:cs typeface="+mn-cs"/>
              </a:rPr>
              <a:t>sections.</a:t>
            </a:r>
            <a:r>
              <a:rPr lang="en-US" sz="1200" b="1" i="0" kern="1200" dirty="0" err="1">
                <a:solidFill>
                  <a:schemeClr val="tx1"/>
                </a:solidFill>
                <a:effectLst/>
                <a:latin typeface="+mn-lt"/>
                <a:ea typeface="+mn-ea"/>
                <a:cs typeface="+mn-cs"/>
              </a:rPr>
              <a:t>Make</a:t>
            </a:r>
            <a:r>
              <a:rPr lang="en-US" sz="1200" b="1" i="0" kern="1200" dirty="0">
                <a:solidFill>
                  <a:schemeClr val="tx1"/>
                </a:solidFill>
                <a:effectLst/>
                <a:latin typeface="+mn-lt"/>
                <a:ea typeface="+mn-ea"/>
                <a:cs typeface="+mn-cs"/>
              </a:rPr>
              <a:t> sales people more successful:</a:t>
            </a:r>
          </a:p>
          <a:p>
            <a:r>
              <a:rPr lang="en-US" sz="1200" b="0" i="0" kern="1200" dirty="0">
                <a:solidFill>
                  <a:schemeClr val="tx1"/>
                </a:solidFill>
                <a:effectLst/>
                <a:latin typeface="+mn-lt"/>
                <a:ea typeface="+mn-ea"/>
                <a:cs typeface="+mn-cs"/>
              </a:rPr>
              <a:t>Role: Resource for sales people</a:t>
            </a:r>
          </a:p>
          <a:p>
            <a:r>
              <a:rPr lang="en-US" sz="1200" b="0" i="0" kern="1200" dirty="0">
                <a:solidFill>
                  <a:schemeClr val="tx1"/>
                </a:solidFill>
                <a:effectLst/>
                <a:latin typeface="+mn-lt"/>
                <a:ea typeface="+mn-ea"/>
                <a:cs typeface="+mn-cs"/>
              </a:rPr>
              <a:t>Role: Goal setter</a:t>
            </a:r>
          </a:p>
          <a:p>
            <a:r>
              <a:rPr lang="en-US" sz="1200" b="0" i="0" kern="1200" dirty="0">
                <a:solidFill>
                  <a:schemeClr val="tx1"/>
                </a:solidFill>
                <a:effectLst/>
                <a:latin typeface="+mn-lt"/>
                <a:ea typeface="+mn-ea"/>
                <a:cs typeface="+mn-cs"/>
              </a:rPr>
              <a:t>Role: Sales monitor</a:t>
            </a:r>
          </a:p>
          <a:p>
            <a:r>
              <a:rPr lang="en-US" sz="1200" b="0" i="0" kern="1200" dirty="0">
                <a:solidFill>
                  <a:schemeClr val="tx1"/>
                </a:solidFill>
                <a:effectLst/>
                <a:latin typeface="+mn-lt"/>
                <a:ea typeface="+mn-ea"/>
                <a:cs typeface="+mn-cs"/>
              </a:rPr>
              <a:t>Role: Competition tracker</a:t>
            </a:r>
          </a:p>
          <a:p>
            <a:r>
              <a:rPr lang="en-US" sz="1200" b="0" i="0" kern="1200" dirty="0">
                <a:solidFill>
                  <a:schemeClr val="tx1"/>
                </a:solidFill>
                <a:effectLst/>
                <a:latin typeface="+mn-lt"/>
                <a:ea typeface="+mn-ea"/>
                <a:cs typeface="+mn-cs"/>
              </a:rPr>
              <a:t>Role: Trainer</a:t>
            </a:r>
          </a:p>
          <a:p>
            <a:r>
              <a:rPr lang="en-US" sz="1200" b="1" i="0" kern="1200" dirty="0">
                <a:solidFill>
                  <a:schemeClr val="tx1"/>
                </a:solidFill>
                <a:effectLst/>
                <a:latin typeface="+mn-lt"/>
                <a:ea typeface="+mn-ea"/>
                <a:cs typeface="+mn-cs"/>
              </a:rPr>
              <a:t>Keep existing customers happy:</a:t>
            </a:r>
          </a:p>
          <a:p>
            <a:r>
              <a:rPr lang="en-US" sz="1200" b="0" i="0" kern="1200" dirty="0">
                <a:solidFill>
                  <a:schemeClr val="tx1"/>
                </a:solidFill>
                <a:effectLst/>
                <a:latin typeface="+mn-lt"/>
                <a:ea typeface="+mn-ea"/>
                <a:cs typeface="+mn-cs"/>
              </a:rPr>
              <a:t>Role: Customer enquiry resource</a:t>
            </a:r>
          </a:p>
          <a:p>
            <a:r>
              <a:rPr lang="en-US" sz="1200" b="0" i="0" kern="1200" dirty="0">
                <a:solidFill>
                  <a:schemeClr val="tx1"/>
                </a:solidFill>
                <a:effectLst/>
                <a:latin typeface="+mn-lt"/>
                <a:ea typeface="+mn-ea"/>
                <a:cs typeface="+mn-cs"/>
              </a:rPr>
              <a:t>Role: Escalation point</a:t>
            </a:r>
          </a:p>
          <a:p>
            <a:r>
              <a:rPr lang="en-US" sz="1200" b="1" i="0" kern="1200" dirty="0">
                <a:solidFill>
                  <a:schemeClr val="tx1"/>
                </a:solidFill>
                <a:effectLst/>
                <a:latin typeface="+mn-lt"/>
                <a:ea typeface="+mn-ea"/>
                <a:cs typeface="+mn-cs"/>
              </a:rPr>
              <a:t>Bring in new customers</a:t>
            </a:r>
          </a:p>
          <a:p>
            <a:r>
              <a:rPr lang="en-US" sz="1200" b="0" i="0" kern="1200" dirty="0">
                <a:solidFill>
                  <a:schemeClr val="tx1"/>
                </a:solidFill>
                <a:effectLst/>
                <a:latin typeface="+mn-lt"/>
                <a:ea typeface="+mn-ea"/>
                <a:cs typeface="+mn-cs"/>
              </a:rPr>
              <a:t>Role: New client locator</a:t>
            </a:r>
          </a:p>
          <a:p>
            <a:r>
              <a:rPr lang="en-US" sz="1200" b="0" i="0" kern="1200" dirty="0">
                <a:solidFill>
                  <a:schemeClr val="tx1"/>
                </a:solidFill>
                <a:effectLst/>
                <a:latin typeface="+mn-lt"/>
                <a:ea typeface="+mn-ea"/>
                <a:cs typeface="+mn-cs"/>
              </a:rPr>
              <a:t>Role: Customer researcher</a:t>
            </a:r>
          </a:p>
          <a:p>
            <a:r>
              <a:rPr lang="en-US" sz="1200" b="0" i="0" kern="1200" dirty="0">
                <a:solidFill>
                  <a:schemeClr val="tx1"/>
                </a:solidFill>
                <a:effectLst/>
                <a:latin typeface="+mn-lt"/>
                <a:ea typeface="+mn-ea"/>
                <a:cs typeface="+mn-cs"/>
              </a:rPr>
              <a:t>Role: Regional events monitor</a:t>
            </a:r>
          </a:p>
          <a:p>
            <a:r>
              <a:rPr lang="en-US" sz="1200" b="0" i="0" kern="1200" dirty="0">
                <a:solidFill>
                  <a:schemeClr val="tx1"/>
                </a:solidFill>
                <a:effectLst/>
                <a:latin typeface="+mn-lt"/>
                <a:ea typeface="+mn-ea"/>
                <a:cs typeface="+mn-cs"/>
              </a:rPr>
              <a:t>Role: Lead qualifier</a:t>
            </a:r>
          </a:p>
          <a:p>
            <a:r>
              <a:rPr lang="en-US" sz="1200" b="1" i="0" kern="1200" dirty="0">
                <a:solidFill>
                  <a:schemeClr val="tx1"/>
                </a:solidFill>
                <a:effectLst/>
                <a:latin typeface="+mn-lt"/>
                <a:ea typeface="+mn-ea"/>
                <a:cs typeface="+mn-cs"/>
              </a:rPr>
              <a:t>Sell to existing customers</a:t>
            </a:r>
          </a:p>
          <a:p>
            <a:r>
              <a:rPr lang="en-US" sz="1200" b="0" i="0" kern="1200" dirty="0">
                <a:solidFill>
                  <a:schemeClr val="tx1"/>
                </a:solidFill>
                <a:effectLst/>
                <a:latin typeface="+mn-lt"/>
                <a:ea typeface="+mn-ea"/>
                <a:cs typeface="+mn-cs"/>
              </a:rPr>
              <a:t>Role: Relationship builder</a:t>
            </a:r>
          </a:p>
          <a:p>
            <a:r>
              <a:rPr lang="en-US" sz="1200" b="0" i="0" kern="1200" dirty="0">
                <a:solidFill>
                  <a:schemeClr val="tx1"/>
                </a:solidFill>
                <a:effectLst/>
                <a:latin typeface="+mn-lt"/>
                <a:ea typeface="+mn-ea"/>
                <a:cs typeface="+mn-cs"/>
              </a:rPr>
              <a:t>Role: Regional events monitor</a:t>
            </a:r>
          </a:p>
          <a:p>
            <a:r>
              <a:rPr lang="en-US" sz="1200" b="0" i="0" kern="1200" dirty="0">
                <a:solidFill>
                  <a:schemeClr val="tx1"/>
                </a:solidFill>
                <a:effectLst/>
                <a:latin typeface="+mn-lt"/>
                <a:ea typeface="+mn-ea"/>
                <a:cs typeface="+mn-cs"/>
              </a:rPr>
              <a:t>Role: Up seller</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Primary</a:t>
            </a:r>
          </a:p>
          <a:p>
            <a:r>
              <a:rPr lang="en-US" sz="1200" b="0" i="0" kern="1200" dirty="0">
                <a:solidFill>
                  <a:schemeClr val="tx1"/>
                </a:solidFill>
                <a:effectLst/>
                <a:latin typeface="+mn-lt"/>
                <a:ea typeface="+mn-ea"/>
                <a:cs typeface="+mn-cs"/>
              </a:rPr>
              <a:t>See who is getting quotes and not buying</a:t>
            </a:r>
          </a:p>
          <a:p>
            <a:r>
              <a:rPr lang="en-US" sz="1200" b="0" i="0" kern="1200" dirty="0">
                <a:solidFill>
                  <a:schemeClr val="tx1"/>
                </a:solidFill>
                <a:effectLst/>
                <a:latin typeface="+mn-lt"/>
                <a:ea typeface="+mn-ea"/>
                <a:cs typeface="+mn-cs"/>
              </a:rPr>
              <a:t>Run metrics on customers not touched</a:t>
            </a:r>
          </a:p>
          <a:p>
            <a:r>
              <a:rPr lang="en-US" sz="1200" b="0" i="0" kern="1200" dirty="0">
                <a:solidFill>
                  <a:schemeClr val="tx1"/>
                </a:solidFill>
                <a:effectLst/>
                <a:latin typeface="+mn-lt"/>
                <a:ea typeface="+mn-ea"/>
                <a:cs typeface="+mn-cs"/>
              </a:rPr>
              <a:t>Run metrics to find good customers</a:t>
            </a:r>
          </a:p>
          <a:p>
            <a:r>
              <a:rPr lang="en-US" sz="1200" b="0" i="0" kern="1200" dirty="0">
                <a:solidFill>
                  <a:schemeClr val="tx1"/>
                </a:solidFill>
                <a:effectLst/>
                <a:latin typeface="+mn-lt"/>
                <a:ea typeface="+mn-ea"/>
                <a:cs typeface="+mn-cs"/>
              </a:rPr>
              <a:t>Monitor competitors prices and campaigns</a:t>
            </a:r>
          </a:p>
          <a:p>
            <a:r>
              <a:rPr lang="en-US" sz="1200" b="0" i="0" kern="1200" dirty="0">
                <a:solidFill>
                  <a:schemeClr val="tx1"/>
                </a:solidFill>
                <a:effectLst/>
                <a:latin typeface="+mn-lt"/>
                <a:ea typeface="+mn-ea"/>
                <a:cs typeface="+mn-cs"/>
              </a:rPr>
              <a:t>Accompany sales person on visit</a:t>
            </a:r>
          </a:p>
          <a:p>
            <a:r>
              <a:rPr lang="en-US" sz="1200" b="0" i="0" kern="1200" dirty="0">
                <a:solidFill>
                  <a:schemeClr val="tx1"/>
                </a:solidFill>
                <a:effectLst/>
                <a:latin typeface="+mn-lt"/>
                <a:ea typeface="+mn-ea"/>
                <a:cs typeface="+mn-cs"/>
              </a:rPr>
              <a:t>Set goals for sales people</a:t>
            </a:r>
          </a:p>
          <a:p>
            <a:r>
              <a:rPr lang="en-US" sz="1200" b="0" i="0" kern="1200" dirty="0">
                <a:solidFill>
                  <a:schemeClr val="tx1"/>
                </a:solidFill>
                <a:effectLst/>
                <a:latin typeface="+mn-lt"/>
                <a:ea typeface="+mn-ea"/>
                <a:cs typeface="+mn-cs"/>
              </a:rPr>
              <a:t>Run metrics on sales people</a:t>
            </a:r>
          </a:p>
          <a:p>
            <a:r>
              <a:rPr lang="en-US" sz="1200" b="0" i="0" kern="1200" dirty="0">
                <a:solidFill>
                  <a:schemeClr val="tx1"/>
                </a:solidFill>
                <a:effectLst/>
                <a:latin typeface="+mn-lt"/>
                <a:ea typeface="+mn-ea"/>
                <a:cs typeface="+mn-cs"/>
              </a:rPr>
              <a:t>Run metrics on what business is coming in the future</a:t>
            </a:r>
          </a:p>
          <a:p>
            <a:r>
              <a:rPr lang="en-US" sz="1200" b="0" i="0" kern="1200" dirty="0">
                <a:solidFill>
                  <a:schemeClr val="tx1"/>
                </a:solidFill>
                <a:effectLst/>
                <a:latin typeface="+mn-lt"/>
                <a:ea typeface="+mn-ea"/>
                <a:cs typeface="+mn-cs"/>
              </a:rPr>
              <a:t>Sales meeting/ pipeline review, prospects review</a:t>
            </a:r>
          </a:p>
          <a:p>
            <a:r>
              <a:rPr lang="en-US" sz="1200" b="0" i="0" kern="1200" dirty="0">
                <a:solidFill>
                  <a:schemeClr val="tx1"/>
                </a:solidFill>
                <a:effectLst/>
                <a:latin typeface="+mn-lt"/>
                <a:ea typeface="+mn-ea"/>
                <a:cs typeface="+mn-cs"/>
              </a:rPr>
              <a:t>Take CS calls if reps are busy</a:t>
            </a:r>
          </a:p>
          <a:p>
            <a:r>
              <a:rPr lang="en-US" sz="1200" b="0" i="0" kern="1200" dirty="0">
                <a:solidFill>
                  <a:schemeClr val="tx1"/>
                </a:solidFill>
                <a:effectLst/>
                <a:latin typeface="+mn-lt"/>
                <a:ea typeface="+mn-ea"/>
                <a:cs typeface="+mn-cs"/>
              </a:rPr>
              <a:t>Train new employee</a:t>
            </a:r>
          </a:p>
          <a:p>
            <a:r>
              <a:rPr lang="en-US" sz="1200" b="0" i="0" kern="1200" dirty="0">
                <a:solidFill>
                  <a:schemeClr val="tx1"/>
                </a:solidFill>
                <a:effectLst/>
                <a:latin typeface="+mn-lt"/>
                <a:ea typeface="+mn-ea"/>
                <a:cs typeface="+mn-cs"/>
              </a:rPr>
              <a:t>Check email</a:t>
            </a:r>
          </a:p>
          <a:p>
            <a:r>
              <a:rPr lang="en-US" sz="1200" b="0" i="0" kern="1200" dirty="0">
                <a:solidFill>
                  <a:schemeClr val="tx1"/>
                </a:solidFill>
                <a:effectLst/>
                <a:latin typeface="+mn-lt"/>
                <a:ea typeface="+mn-ea"/>
                <a:cs typeface="+mn-cs"/>
              </a:rPr>
              <a:t>Prioritize tasks for the day</a:t>
            </a:r>
          </a:p>
          <a:p>
            <a:r>
              <a:rPr lang="en-US" sz="1200" b="0" i="0" kern="1200" dirty="0">
                <a:solidFill>
                  <a:schemeClr val="tx1"/>
                </a:solidFill>
                <a:effectLst/>
                <a:latin typeface="+mn-lt"/>
                <a:ea typeface="+mn-ea"/>
                <a:cs typeface="+mn-cs"/>
              </a:rPr>
              <a:t>Work Activities</a:t>
            </a:r>
          </a:p>
          <a:p>
            <a:r>
              <a:rPr lang="en-US" sz="1200" b="0" i="0" kern="1200" dirty="0">
                <a:solidFill>
                  <a:schemeClr val="tx1"/>
                </a:solidFill>
                <a:effectLst/>
                <a:latin typeface="+mn-lt"/>
                <a:ea typeface="+mn-ea"/>
                <a:cs typeface="+mn-cs"/>
              </a:rPr>
              <a:t>These are the activities that Kevin does as part of his job. He does not do all of them every day. A Sales Manager must also perform some of the activities normally done by a Sales person (Nancy, David or Michael). These are secondary activities, which are done irregularly as needed.</a:t>
            </a:r>
          </a:p>
          <a:p>
            <a:r>
              <a:rPr lang="en-US" sz="1200" b="0" i="0" kern="1200" dirty="0">
                <a:solidFill>
                  <a:schemeClr val="tx1"/>
                </a:solidFill>
                <a:effectLst/>
                <a:latin typeface="+mn-lt"/>
                <a:ea typeface="+mn-ea"/>
                <a:cs typeface="+mn-cs"/>
              </a:rPr>
              <a:t>Secondary</a:t>
            </a:r>
          </a:p>
          <a:p>
            <a:r>
              <a:rPr lang="en-US" sz="1200" b="0" i="0" kern="1200" dirty="0">
                <a:solidFill>
                  <a:schemeClr val="tx1"/>
                </a:solidFill>
                <a:effectLst/>
                <a:latin typeface="+mn-lt"/>
                <a:ea typeface="+mn-ea"/>
                <a:cs typeface="+mn-cs"/>
              </a:rPr>
              <a:t>Be alert for opportunities even when I am not working</a:t>
            </a:r>
          </a:p>
          <a:p>
            <a:r>
              <a:rPr lang="en-US" sz="1200" b="0" i="0" kern="1200" dirty="0">
                <a:solidFill>
                  <a:schemeClr val="tx1"/>
                </a:solidFill>
                <a:effectLst/>
                <a:latin typeface="+mn-lt"/>
                <a:ea typeface="+mn-ea"/>
                <a:cs typeface="+mn-cs"/>
              </a:rPr>
              <a:t>Find out background information on a potential lead</a:t>
            </a:r>
          </a:p>
          <a:p>
            <a:r>
              <a:rPr lang="en-US" sz="1200" b="0" i="0" kern="1200" dirty="0">
                <a:solidFill>
                  <a:schemeClr val="tx1"/>
                </a:solidFill>
                <a:effectLst/>
                <a:latin typeface="+mn-lt"/>
                <a:ea typeface="+mn-ea"/>
                <a:cs typeface="+mn-cs"/>
              </a:rPr>
              <a:t>Have an initial meeting with a lead to gather their needs</a:t>
            </a:r>
          </a:p>
          <a:p>
            <a:r>
              <a:rPr lang="en-US" sz="1200" b="0" i="0" kern="1200" dirty="0">
                <a:solidFill>
                  <a:schemeClr val="tx1"/>
                </a:solidFill>
                <a:effectLst/>
                <a:latin typeface="+mn-lt"/>
                <a:ea typeface="+mn-ea"/>
                <a:cs typeface="+mn-cs"/>
              </a:rPr>
              <a:t>Calculate margins</a:t>
            </a:r>
          </a:p>
          <a:p>
            <a:r>
              <a:rPr lang="en-US" sz="1200" b="0" i="0" kern="1200" dirty="0">
                <a:solidFill>
                  <a:schemeClr val="tx1"/>
                </a:solidFill>
                <a:effectLst/>
                <a:latin typeface="+mn-lt"/>
                <a:ea typeface="+mn-ea"/>
                <a:cs typeface="+mn-cs"/>
              </a:rPr>
              <a:t>Present proposals to client</a:t>
            </a:r>
          </a:p>
          <a:p>
            <a:r>
              <a:rPr lang="en-US" sz="1200" b="0" i="0" kern="1200" dirty="0">
                <a:solidFill>
                  <a:schemeClr val="tx1"/>
                </a:solidFill>
                <a:effectLst/>
                <a:latin typeface="+mn-lt"/>
                <a:ea typeface="+mn-ea"/>
                <a:cs typeface="+mn-cs"/>
              </a:rPr>
              <a:t>Change prices to maximize markup</a:t>
            </a:r>
          </a:p>
          <a:p>
            <a:r>
              <a:rPr lang="en-US" sz="1200" b="0" i="0" kern="1200" dirty="0">
                <a:solidFill>
                  <a:schemeClr val="tx1"/>
                </a:solidFill>
                <a:effectLst/>
                <a:latin typeface="+mn-lt"/>
                <a:ea typeface="+mn-ea"/>
                <a:cs typeface="+mn-cs"/>
              </a:rPr>
              <a:t>Meet with customer to keep up good relations</a:t>
            </a:r>
          </a:p>
          <a:p>
            <a:r>
              <a:rPr lang="en-US" sz="1200" b="0" i="0" kern="1200" dirty="0">
                <a:solidFill>
                  <a:schemeClr val="tx1"/>
                </a:solidFill>
                <a:effectLst/>
                <a:latin typeface="+mn-lt"/>
                <a:ea typeface="+mn-ea"/>
                <a:cs typeface="+mn-cs"/>
              </a:rPr>
              <a:t>Brainstorm with other employees on solutions to customer needs</a:t>
            </a:r>
          </a:p>
          <a:p>
            <a:r>
              <a:rPr lang="en-US" sz="1200" b="0" i="0" kern="1200" dirty="0">
                <a:solidFill>
                  <a:schemeClr val="tx1"/>
                </a:solidFill>
                <a:effectLst/>
                <a:latin typeface="+mn-lt"/>
                <a:ea typeface="+mn-ea"/>
                <a:cs typeface="+mn-cs"/>
              </a:rPr>
              <a:t>Collaborate with people who influence the buyer</a:t>
            </a:r>
          </a:p>
          <a:p>
            <a:r>
              <a:rPr lang="en-US" sz="1200" b="0" i="0" kern="1200" dirty="0">
                <a:solidFill>
                  <a:schemeClr val="tx1"/>
                </a:solidFill>
                <a:effectLst/>
                <a:latin typeface="+mn-lt"/>
                <a:ea typeface="+mn-ea"/>
                <a:cs typeface="+mn-cs"/>
              </a:rPr>
              <a:t>Follow up on quotes by phone or email</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Sales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Collaborating</a:t>
            </a:r>
          </a:p>
          <a:p>
            <a:r>
              <a:rPr lang="en-US" sz="1200" b="0" i="0" kern="1200" dirty="0">
                <a:solidFill>
                  <a:schemeClr val="tx1"/>
                </a:solidFill>
                <a:effectLst/>
                <a:latin typeface="+mn-lt"/>
                <a:ea typeface="+mn-ea"/>
                <a:cs typeface="+mn-cs"/>
              </a:rPr>
              <a:t>Collaborating</a:t>
            </a:r>
          </a:p>
          <a:p>
            <a:r>
              <a:rPr lang="en-US" sz="1200" b="0" i="0" kern="1200" dirty="0">
                <a:solidFill>
                  <a:schemeClr val="tx1"/>
                </a:solidFill>
                <a:effectLst/>
                <a:latin typeface="+mn-lt"/>
                <a:ea typeface="+mn-ea"/>
                <a:cs typeface="+mn-cs"/>
              </a:rPr>
              <a:t>I collaborate with my sales reps using meetings and email. My outlook folders are divided by sales rep. This is because I have 30 reps but over 3000 customers. He puts the job number in the subject of the email so he can find it easily. I use advanced find to locate old emails containing information relating to a customer.,</a:t>
            </a:r>
          </a:p>
          <a:p>
            <a:r>
              <a:rPr lang="en-US" sz="1200" b="0" i="0" kern="1200" dirty="0">
                <a:solidFill>
                  <a:schemeClr val="tx1"/>
                </a:solidFill>
                <a:effectLst/>
                <a:latin typeface="+mn-lt"/>
                <a:ea typeface="+mn-ea"/>
                <a:cs typeface="+mn-cs"/>
              </a:rPr>
              <a:t>I am constantly going round asking what I can do to help. My sales staff interrupt me during the day with questions.</a:t>
            </a:r>
          </a:p>
          <a:p>
            <a:r>
              <a:rPr lang="en-US" sz="1200" b="0" i="0" kern="1200" dirty="0">
                <a:solidFill>
                  <a:schemeClr val="tx1"/>
                </a:solidFill>
                <a:effectLst/>
                <a:latin typeface="+mn-lt"/>
                <a:ea typeface="+mn-ea"/>
                <a:cs typeface="+mn-cs"/>
              </a:rPr>
              <a:t>Sales reps ask me to attend sales meetings or calls with them if they feel as though they need my experience or more credibility. I have a historical memory of customers – I have been here a long time so I remember most of the history with our customers.</a:t>
            </a:r>
          </a:p>
          <a:p>
            <a:r>
              <a:rPr lang="en-US" sz="1200" b="0" i="0" kern="1200" dirty="0">
                <a:solidFill>
                  <a:schemeClr val="tx1"/>
                </a:solidFill>
                <a:effectLst/>
                <a:latin typeface="+mn-lt"/>
                <a:ea typeface="+mn-ea"/>
                <a:cs typeface="+mn-cs"/>
              </a:rPr>
              <a:t>I also collaborate with other managers on companywide projects, such as marketing initiatives.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Details</a:t>
            </a:r>
            <a:r>
              <a:rPr lang="en-US" sz="1200" b="0" i="0" kern="1200" dirty="0">
                <a:solidFill>
                  <a:schemeClr val="tx1"/>
                </a:solidFill>
                <a:effectLst/>
                <a:latin typeface="+mn-lt"/>
                <a:ea typeface="+mn-ea"/>
                <a:cs typeface="+mn-cs"/>
              </a:rPr>
              <a:t> and Quotes</a:t>
            </a:r>
          </a:p>
          <a:p>
            <a:r>
              <a:rPr lang="en-US" sz="1200" b="0" i="0" kern="1200" dirty="0">
                <a:solidFill>
                  <a:schemeClr val="tx1"/>
                </a:solidFill>
                <a:effectLst/>
                <a:latin typeface="+mn-lt"/>
                <a:ea typeface="+mn-ea"/>
                <a:cs typeface="+mn-cs"/>
              </a:rPr>
              <a:t>Business Intelligence Questions</a:t>
            </a:r>
          </a:p>
          <a:p>
            <a:r>
              <a:rPr lang="en-US" sz="1200" b="0" i="0" kern="1200" dirty="0">
                <a:solidFill>
                  <a:schemeClr val="tx1"/>
                </a:solidFill>
                <a:effectLst/>
                <a:latin typeface="+mn-lt"/>
                <a:ea typeface="+mn-ea"/>
                <a:cs typeface="+mn-cs"/>
              </a:rPr>
              <a:t>Do our standard costs reflect actual costs?</a:t>
            </a:r>
          </a:p>
          <a:p>
            <a:r>
              <a:rPr lang="en-US" sz="1200" b="0" i="0" kern="1200" dirty="0">
                <a:solidFill>
                  <a:schemeClr val="tx1"/>
                </a:solidFill>
                <a:effectLst/>
                <a:latin typeface="+mn-lt"/>
                <a:ea typeface="+mn-ea"/>
                <a:cs typeface="+mn-cs"/>
              </a:rPr>
              <a:t>How much cash do I need for the next 3 months and do I have it?</a:t>
            </a:r>
          </a:p>
          <a:p>
            <a:r>
              <a:rPr lang="en-US" sz="1200" b="0" i="0" kern="1200" dirty="0">
                <a:solidFill>
                  <a:schemeClr val="tx1"/>
                </a:solidFill>
                <a:effectLst/>
                <a:latin typeface="+mn-lt"/>
                <a:ea typeface="+mn-ea"/>
                <a:cs typeface="+mn-cs"/>
              </a:rPr>
              <a:t>What is our gross profit month to date and year to date? How does it look when we break it down by plant/department?</a:t>
            </a:r>
          </a:p>
          <a:p>
            <a:r>
              <a:rPr lang="en-US" sz="1200" b="0" i="0" kern="1200" dirty="0">
                <a:solidFill>
                  <a:schemeClr val="tx1"/>
                </a:solidFill>
                <a:effectLst/>
                <a:latin typeface="+mn-lt"/>
                <a:ea typeface="+mn-ea"/>
                <a:cs typeface="+mn-cs"/>
              </a:rPr>
              <a:t>What is the trend over the last 3 years of -------? (to work on this year budget or forecast)</a:t>
            </a:r>
          </a:p>
          <a:p>
            <a:r>
              <a:rPr lang="en-US" sz="1200" b="0" i="0" kern="1200" dirty="0">
                <a:solidFill>
                  <a:schemeClr val="tx1"/>
                </a:solidFill>
                <a:effectLst/>
                <a:latin typeface="+mn-lt"/>
                <a:ea typeface="+mn-ea"/>
                <a:cs typeface="+mn-cs"/>
              </a:rPr>
              <a:t>Where are the discrepancies in the data? (e.g. something coded to the wrong account)</a:t>
            </a:r>
          </a:p>
          <a:p>
            <a:r>
              <a:rPr lang="en-US" sz="1200" b="0" i="0" kern="1200" dirty="0">
                <a:solidFill>
                  <a:schemeClr val="tx1"/>
                </a:solidFill>
                <a:effectLst/>
                <a:latin typeface="+mn-lt"/>
                <a:ea typeface="+mn-ea"/>
                <a:cs typeface="+mn-cs"/>
              </a:rPr>
              <a:t>What is our cash position today?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Denmark</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Knowledge</a:t>
            </a:r>
            <a:r>
              <a:rPr lang="en-US" sz="1200" b="0" i="0" kern="1200" dirty="0">
                <a:solidFill>
                  <a:schemeClr val="tx1"/>
                </a:solidFill>
                <a:effectLst/>
                <a:latin typeface="+mn-lt"/>
                <a:ea typeface="+mn-ea"/>
                <a:cs typeface="+mn-cs"/>
              </a:rPr>
              <a:t> Acquisition</a:t>
            </a:r>
          </a:p>
          <a:p>
            <a:r>
              <a:rPr lang="en-US" sz="1200" b="0" i="0" kern="1200" dirty="0">
                <a:solidFill>
                  <a:schemeClr val="tx1"/>
                </a:solidFill>
                <a:effectLst/>
                <a:latin typeface="+mn-lt"/>
                <a:ea typeface="+mn-ea"/>
                <a:cs typeface="+mn-cs"/>
              </a:rPr>
              <a:t>Criteria for choosing learning format</a:t>
            </a:r>
          </a:p>
          <a:p>
            <a:r>
              <a:rPr lang="en-US" sz="1200" b="0" i="0" kern="1200" dirty="0">
                <a:solidFill>
                  <a:schemeClr val="tx1"/>
                </a:solidFill>
                <a:effectLst/>
                <a:latin typeface="+mn-lt"/>
                <a:ea typeface="+mn-ea"/>
                <a:cs typeface="+mn-cs"/>
              </a:rPr>
              <a:t>Chooses hands-on learning as first choice and the best way to learn, when he is not afraid of breaking it and learning from mistakes, because you can only learn up to a certain point in a course</a:t>
            </a:r>
          </a:p>
          <a:p>
            <a:r>
              <a:rPr lang="en-US" sz="1200" b="0" i="0" kern="1200" dirty="0">
                <a:solidFill>
                  <a:schemeClr val="tx1"/>
                </a:solidFill>
                <a:effectLst/>
                <a:latin typeface="+mn-lt"/>
                <a:ea typeface="+mn-ea"/>
                <a:cs typeface="+mn-cs"/>
              </a:rPr>
              <a:t>Chooses learning through mentorship to match the way sales people learn how to sell, when he needs someone who understands how the technology really works in his work context, when the mentor can show him slowly enough to where he can try it himself.</a:t>
            </a:r>
          </a:p>
          <a:p>
            <a:r>
              <a:rPr lang="en-US" sz="1200" b="0" i="0" kern="1200" dirty="0">
                <a:solidFill>
                  <a:schemeClr val="tx1"/>
                </a:solidFill>
                <a:effectLst/>
                <a:latin typeface="+mn-lt"/>
                <a:ea typeface="+mn-ea"/>
                <a:cs typeface="+mn-cs"/>
              </a:rPr>
              <a:t>Chooses manufacturers’ sites/materials when Help is ineffective</a:t>
            </a:r>
          </a:p>
          <a:p>
            <a:r>
              <a:rPr lang="en-US" sz="1200" b="0" i="0" kern="1200" dirty="0">
                <a:solidFill>
                  <a:schemeClr val="tx1"/>
                </a:solidFill>
                <a:effectLst/>
                <a:latin typeface="+mn-lt"/>
                <a:ea typeface="+mn-ea"/>
                <a:cs typeface="+mn-cs"/>
              </a:rPr>
              <a:t>Chooses online search for content when 3rd party information is better than manufacturer’s</a:t>
            </a:r>
          </a:p>
          <a:p>
            <a:r>
              <a:rPr lang="en-US" sz="1200" b="0" i="0" kern="1200" dirty="0">
                <a:solidFill>
                  <a:schemeClr val="tx1"/>
                </a:solidFill>
                <a:effectLst/>
                <a:latin typeface="+mn-lt"/>
                <a:ea typeface="+mn-ea"/>
                <a:cs typeface="+mn-cs"/>
              </a:rPr>
              <a:t>Chooses blogs when he wants to keep up-to-date with changes and maintain a competitive edge, when using a phone that allows him to download the blog rather than remain connected. This is because network connections on mobile devices tend to be too slow.</a:t>
            </a:r>
          </a:p>
          <a:p>
            <a:r>
              <a:rPr lang="en-US" sz="1200" b="0" i="0" kern="1200" dirty="0">
                <a:solidFill>
                  <a:schemeClr val="tx1"/>
                </a:solidFill>
                <a:effectLst/>
                <a:latin typeface="+mn-lt"/>
                <a:ea typeface="+mn-ea"/>
                <a:cs typeface="+mn-cs"/>
              </a:rPr>
              <a:t>Chooses training courses for learning a completely new product, onsite through closed circuit or web when doesn’t want to spend time traveling to a class.</a:t>
            </a:r>
          </a:p>
          <a:p>
            <a:r>
              <a:rPr lang="en-US" sz="1200" b="0" i="0" kern="1200" dirty="0">
                <a:solidFill>
                  <a:schemeClr val="tx1"/>
                </a:solidFill>
                <a:effectLst/>
                <a:latin typeface="+mn-lt"/>
                <a:ea typeface="+mn-ea"/>
                <a:cs typeface="+mn-cs"/>
              </a:rPr>
              <a:t>Chooses crash course by software company representatives when they show up unexpectedly and want to train him</a:t>
            </a:r>
          </a:p>
          <a:p>
            <a:r>
              <a:rPr lang="en-US" sz="1200" b="0" i="0" kern="1200" dirty="0">
                <a:solidFill>
                  <a:schemeClr val="tx1"/>
                </a:solidFill>
                <a:effectLst/>
                <a:latin typeface="+mn-lt"/>
                <a:ea typeface="+mn-ea"/>
                <a:cs typeface="+mn-cs"/>
              </a:rPr>
              <a:t>Dislikes learning in the following formats</a:t>
            </a:r>
          </a:p>
          <a:p>
            <a:r>
              <a:rPr lang="en-US" sz="1200" b="0" i="0" kern="1200" dirty="0">
                <a:solidFill>
                  <a:schemeClr val="tx1"/>
                </a:solidFill>
                <a:effectLst/>
                <a:latin typeface="+mn-lt"/>
                <a:ea typeface="+mn-ea"/>
                <a:cs typeface="+mn-cs"/>
              </a:rPr>
              <a:t>When the tool itself is unnecessarily complex so that it requires focused learning.</a:t>
            </a:r>
          </a:p>
          <a:p>
            <a:r>
              <a:rPr lang="en-US" sz="1200" b="0" i="0" kern="1200" dirty="0">
                <a:solidFill>
                  <a:schemeClr val="tx1"/>
                </a:solidFill>
                <a:effectLst/>
                <a:latin typeface="+mn-lt"/>
                <a:ea typeface="+mn-ea"/>
                <a:cs typeface="+mn-cs"/>
              </a:rPr>
              <a:t>Learning that is forced on him by manufacturer’s needs rather than his needs and then poorly supported and lacking in follow up during learning process.</a:t>
            </a:r>
          </a:p>
          <a:p>
            <a:r>
              <a:rPr lang="en-US" sz="1200" b="0" i="0" kern="1200" dirty="0">
                <a:solidFill>
                  <a:schemeClr val="tx1"/>
                </a:solidFill>
                <a:effectLst/>
                <a:latin typeface="+mn-lt"/>
                <a:ea typeface="+mn-ea"/>
                <a:cs typeface="+mn-cs"/>
              </a:rPr>
              <a:t>When training is too limited, too shallow, too “canned”/one-size-fits-all and not applied because trainers/manufacturers don’t take the time to learn the client’s needs and background.</a:t>
            </a:r>
          </a:p>
          <a:p>
            <a:r>
              <a:rPr lang="en-US" sz="1200" b="0" i="0" kern="1200" dirty="0">
                <a:solidFill>
                  <a:schemeClr val="tx1"/>
                </a:solidFill>
                <a:effectLst/>
                <a:latin typeface="+mn-lt"/>
                <a:ea typeface="+mn-ea"/>
                <a:cs typeface="+mn-cs"/>
              </a:rPr>
              <a:t>Likes learning in the following formats</a:t>
            </a:r>
          </a:p>
          <a:p>
            <a:r>
              <a:rPr lang="en-US" sz="1200" b="0" i="0" kern="1200" dirty="0">
                <a:solidFill>
                  <a:schemeClr val="tx1"/>
                </a:solidFill>
                <a:effectLst/>
                <a:latin typeface="+mn-lt"/>
                <a:ea typeface="+mn-ea"/>
                <a:cs typeface="+mn-cs"/>
              </a:rPr>
              <a:t>When the interface is easy and actually enjoyable to learn.</a:t>
            </a:r>
          </a:p>
          <a:p>
            <a:r>
              <a:rPr lang="en-US" sz="1200" b="0" i="0" kern="1200" dirty="0">
                <a:solidFill>
                  <a:schemeClr val="tx1"/>
                </a:solidFill>
                <a:effectLst/>
                <a:latin typeface="+mn-lt"/>
                <a:ea typeface="+mn-ea"/>
                <a:cs typeface="+mn-cs"/>
              </a:rPr>
              <a:t>Learning from a mentor who shows him and then has him try it.</a:t>
            </a:r>
          </a:p>
          <a:p>
            <a:r>
              <a:rPr lang="en-US" sz="1200" b="0" i="0" kern="1200" dirty="0">
                <a:solidFill>
                  <a:schemeClr val="tx1"/>
                </a:solidFill>
                <a:effectLst/>
                <a:latin typeface="+mn-lt"/>
                <a:ea typeface="+mn-ea"/>
                <a:cs typeface="+mn-cs"/>
              </a:rPr>
              <a:t>Learning by doing and seeing it in front of me.</a:t>
            </a:r>
          </a:p>
          <a:p>
            <a:r>
              <a:rPr lang="en-US" sz="1200" b="0" i="0" kern="1200" dirty="0">
                <a:solidFill>
                  <a:schemeClr val="tx1"/>
                </a:solidFill>
                <a:effectLst/>
                <a:latin typeface="+mn-lt"/>
                <a:ea typeface="+mn-ea"/>
                <a:cs typeface="+mn-cs"/>
              </a:rPr>
              <a:t>Mobile devices could be good for all kinds of content as well as simple interactions with manufacturer but must find ways to overcome limitations that can make that content hard to digest.</a:t>
            </a:r>
          </a:p>
          <a:p>
            <a:r>
              <a:rPr lang="en-US" sz="1200" b="0" i="0" kern="1200" dirty="0">
                <a:solidFill>
                  <a:schemeClr val="tx1"/>
                </a:solidFill>
                <a:effectLst/>
                <a:latin typeface="+mn-lt"/>
                <a:ea typeface="+mn-ea"/>
                <a:cs typeface="+mn-cs"/>
              </a:rPr>
              <a:t>Very mobile and always has his phone with him but often has other things to do in between appointments (e.g., call backs).</a:t>
            </a:r>
          </a:p>
          <a:p>
            <a:r>
              <a:rPr lang="en-US" sz="1200" b="0" i="0" kern="1200" dirty="0">
                <a:solidFill>
                  <a:schemeClr val="tx1"/>
                </a:solidFill>
                <a:effectLst/>
                <a:latin typeface="+mn-lt"/>
                <a:ea typeface="+mn-ea"/>
                <a:cs typeface="+mn-cs"/>
              </a:rPr>
              <a:t>Could download and watch videos, listen to audio or read text on phone.</a:t>
            </a:r>
          </a:p>
          <a:p>
            <a:r>
              <a:rPr lang="en-US" sz="1200" b="0" i="0" kern="1200" dirty="0">
                <a:solidFill>
                  <a:schemeClr val="tx1"/>
                </a:solidFill>
                <a:effectLst/>
                <a:latin typeface="+mn-lt"/>
                <a:ea typeface="+mn-ea"/>
                <a:cs typeface="+mn-cs"/>
              </a:rPr>
              <a:t>Manufacturer could send questions about how learning is progressing in text messages.</a:t>
            </a:r>
          </a:p>
          <a:p>
            <a:r>
              <a:rPr lang="en-US" sz="1200" b="0" i="0" kern="1200" dirty="0">
                <a:solidFill>
                  <a:schemeClr val="tx1"/>
                </a:solidFill>
                <a:effectLst/>
                <a:latin typeface="+mn-lt"/>
                <a:ea typeface="+mn-ea"/>
                <a:cs typeface="+mn-cs"/>
              </a:rPr>
              <a:t>Slow connection to Internet and limited screen size forces information to come to you in more granular levels and makes it feel less “tactile and absorbing”.</a:t>
            </a:r>
          </a:p>
          <a:p>
            <a:r>
              <a:rPr lang="en-US" sz="1200" b="0" i="0" kern="1200" dirty="0">
                <a:solidFill>
                  <a:schemeClr val="tx1"/>
                </a:solidFill>
                <a:effectLst/>
                <a:latin typeface="+mn-lt"/>
                <a:ea typeface="+mn-ea"/>
                <a:cs typeface="+mn-cs"/>
              </a:rPr>
              <a:t>Uses a combination of self-directed and more formal training. Also relies on manufacturer resources and contacts.</a:t>
            </a:r>
          </a:p>
          <a:p>
            <a:r>
              <a:rPr lang="en-US" sz="1200" b="0" i="0" kern="1200" dirty="0">
                <a:solidFill>
                  <a:schemeClr val="tx1"/>
                </a:solidFill>
                <a:effectLst/>
                <a:latin typeface="+mn-lt"/>
                <a:ea typeface="+mn-ea"/>
                <a:cs typeface="+mn-cs"/>
              </a:rPr>
              <a:t>Hands-on</a:t>
            </a:r>
          </a:p>
          <a:p>
            <a:r>
              <a:rPr lang="en-US" sz="1200" b="0" i="0" kern="1200" dirty="0">
                <a:solidFill>
                  <a:schemeClr val="tx1"/>
                </a:solidFill>
                <a:effectLst/>
                <a:latin typeface="+mn-lt"/>
                <a:ea typeface="+mn-ea"/>
                <a:cs typeface="+mn-cs"/>
              </a:rPr>
              <a:t>Mentors</a:t>
            </a:r>
          </a:p>
          <a:p>
            <a:r>
              <a:rPr lang="en-US" sz="1200" b="0" i="0" kern="1200" dirty="0">
                <a:solidFill>
                  <a:schemeClr val="tx1"/>
                </a:solidFill>
                <a:effectLst/>
                <a:latin typeface="+mn-lt"/>
                <a:ea typeface="+mn-ea"/>
                <a:cs typeface="+mn-cs"/>
              </a:rPr>
              <a:t>Manufacturer’s sites</a:t>
            </a:r>
          </a:p>
          <a:p>
            <a:r>
              <a:rPr lang="en-US" sz="1200" b="0" i="0" kern="1200" dirty="0">
                <a:solidFill>
                  <a:schemeClr val="tx1"/>
                </a:solidFill>
                <a:effectLst/>
                <a:latin typeface="+mn-lt"/>
                <a:ea typeface="+mn-ea"/>
                <a:cs typeface="+mn-cs"/>
              </a:rPr>
              <a:t>Online resources</a:t>
            </a:r>
          </a:p>
          <a:p>
            <a:r>
              <a:rPr lang="en-US" sz="1200" b="0" i="0" kern="1200" dirty="0">
                <a:solidFill>
                  <a:schemeClr val="tx1"/>
                </a:solidFill>
                <a:effectLst/>
                <a:latin typeface="+mn-lt"/>
                <a:ea typeface="+mn-ea"/>
                <a:cs typeface="+mn-cs"/>
              </a:rPr>
              <a:t>Blogs</a:t>
            </a:r>
          </a:p>
          <a:p>
            <a:r>
              <a:rPr lang="en-US" sz="1200" b="0" i="0" kern="1200" dirty="0">
                <a:solidFill>
                  <a:schemeClr val="tx1"/>
                </a:solidFill>
                <a:effectLst/>
                <a:latin typeface="+mn-lt"/>
                <a:ea typeface="+mn-ea"/>
                <a:cs typeface="+mn-cs"/>
              </a:rPr>
              <a:t>Courses (crash courses from reps, onsite or offsite)</a:t>
            </a:r>
          </a:p>
          <a:p>
            <a:r>
              <a:rPr lang="en-US" sz="1200" b="0" i="0" kern="1200" dirty="0">
                <a:solidFill>
                  <a:schemeClr val="tx1"/>
                </a:solidFill>
                <a:effectLst/>
                <a:latin typeface="+mn-lt"/>
                <a:ea typeface="+mn-ea"/>
                <a:cs typeface="+mn-cs"/>
              </a:rPr>
              <a:t>Considers an ideal learning situation to be active, individualized learning using quality materials that produce learning that lasts over time.</a:t>
            </a:r>
          </a:p>
          <a:p>
            <a:r>
              <a:rPr lang="en-US" sz="1200" b="0" i="0" kern="1200" dirty="0">
                <a:solidFill>
                  <a:schemeClr val="tx1"/>
                </a:solidFill>
                <a:effectLst/>
                <a:latin typeface="+mn-lt"/>
                <a:ea typeface="+mn-ea"/>
                <a:cs typeface="+mn-cs"/>
              </a:rPr>
              <a:t>Work with technologies that are easy to learn in the first place.</a:t>
            </a:r>
          </a:p>
          <a:p>
            <a:r>
              <a:rPr lang="en-US" sz="1200" b="0" i="0" kern="1200" dirty="0">
                <a:solidFill>
                  <a:schemeClr val="tx1"/>
                </a:solidFill>
                <a:effectLst/>
                <a:latin typeface="+mn-lt"/>
                <a:ea typeface="+mn-ea"/>
                <a:cs typeface="+mn-cs"/>
              </a:rPr>
              <a:t>Expert instructor takes input from the learner about what they need and how to apply it in their unique work context.</a:t>
            </a:r>
          </a:p>
          <a:p>
            <a:r>
              <a:rPr lang="en-US" sz="1200" b="0" i="0" kern="1200" dirty="0">
                <a:solidFill>
                  <a:schemeClr val="tx1"/>
                </a:solidFill>
                <a:effectLst/>
                <a:latin typeface="+mn-lt"/>
                <a:ea typeface="+mn-ea"/>
                <a:cs typeface="+mn-cs"/>
              </a:rPr>
              <a:t>Ability for the system to track his individual learning style and be robust to device sharing.</a:t>
            </a:r>
          </a:p>
          <a:p>
            <a:r>
              <a:rPr lang="en-US" sz="1200" b="0" i="0" kern="1200" dirty="0">
                <a:solidFill>
                  <a:schemeClr val="tx1"/>
                </a:solidFill>
                <a:effectLst/>
                <a:latin typeface="+mn-lt"/>
                <a:ea typeface="+mn-ea"/>
                <a:cs typeface="+mn-cs"/>
              </a:rPr>
              <a:t>Active learning where the expert demonstrates and highlights how to use it in the learner’s work context, has the learner perform the tasks, and then follows up with the learner 2-3 days after course for questions.</a:t>
            </a:r>
          </a:p>
          <a:p>
            <a:r>
              <a:rPr lang="en-US" sz="1200" b="0" i="0" kern="1200" dirty="0">
                <a:solidFill>
                  <a:schemeClr val="tx1"/>
                </a:solidFill>
                <a:effectLst/>
                <a:latin typeface="+mn-lt"/>
                <a:ea typeface="+mn-ea"/>
                <a:cs typeface="+mn-cs"/>
              </a:rPr>
              <a:t>Training materials that condense learning to 5 bullet points and provide simple visual aids that can be used as a cheat sheet going forward.</a:t>
            </a:r>
          </a:p>
          <a:p>
            <a:r>
              <a:rPr lang="en-US" sz="1200" b="0" i="0" kern="1200" dirty="0">
                <a:solidFill>
                  <a:schemeClr val="tx1"/>
                </a:solidFill>
                <a:effectLst/>
                <a:latin typeface="+mn-lt"/>
                <a:ea typeface="+mn-ea"/>
                <a:cs typeface="+mn-cs"/>
              </a:rPr>
              <a:t>Training that prevents learners from forgetting skills when they are not used for a month or so.</a:t>
            </a:r>
          </a:p>
        </p:txBody>
      </p:sp>
      <p:sp>
        <p:nvSpPr>
          <p:cNvPr id="4" name="Slide Number Placeholder 3"/>
          <p:cNvSpPr>
            <a:spLocks noGrp="1"/>
          </p:cNvSpPr>
          <p:nvPr>
            <p:ph type="sldNum" sz="quarter" idx="5"/>
          </p:nvPr>
        </p:nvSpPr>
        <p:spPr/>
        <p:txBody>
          <a:bodyPr/>
          <a:lstStyle/>
          <a:p>
            <a:fld id="{90C91C77-BD77-46DD-975C-A10BFBCE05E6}" type="slidenum">
              <a:rPr lang="en-US" smtClean="0"/>
              <a:t>38</a:t>
            </a:fld>
            <a:endParaRPr lang="en-US"/>
          </a:p>
        </p:txBody>
      </p:sp>
    </p:spTree>
    <p:extLst>
      <p:ext uri="{BB962C8B-B14F-4D97-AF65-F5344CB8AC3E}">
        <p14:creationId xmlns:p14="http://schemas.microsoft.com/office/powerpoint/2010/main" val="171633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Vince - Operations Manager</a:t>
            </a:r>
          </a:p>
          <a:p>
            <a:r>
              <a:rPr lang="en-US" sz="1200" b="0" i="1" kern="1200" dirty="0">
                <a:solidFill>
                  <a:schemeClr val="tx1"/>
                </a:solidFill>
                <a:effectLst/>
                <a:latin typeface="+mn-lt"/>
                <a:ea typeface="+mn-ea"/>
                <a:cs typeface="+mn-cs"/>
              </a:rPr>
              <a:t>"There’s no time like the present to address problems."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Vince ensures the timely and cost-effective delivery of products by managing the operations of the logistics, production, and service departments.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57 years old</a:t>
            </a:r>
          </a:p>
          <a:p>
            <a:r>
              <a:rPr lang="en-US" sz="1200" b="0" i="0" kern="1200" dirty="0">
                <a:solidFill>
                  <a:schemeClr val="tx1"/>
                </a:solidFill>
                <a:effectLst/>
                <a:latin typeface="+mn-lt"/>
                <a:ea typeface="+mn-ea"/>
                <a:cs typeface="+mn-cs"/>
              </a:rPr>
              <a:t>BA process engineering</a:t>
            </a:r>
          </a:p>
          <a:p>
            <a:r>
              <a:rPr lang="en-US" sz="1200" b="0" i="0" kern="1200" dirty="0">
                <a:solidFill>
                  <a:schemeClr val="tx1"/>
                </a:solidFill>
                <a:effectLst/>
                <a:latin typeface="+mn-lt"/>
                <a:ea typeface="+mn-ea"/>
                <a:cs typeface="+mn-cs"/>
              </a:rPr>
              <a:t>Workaholic - work is his hobby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6:30 – 7:00Grab a cup of coffee and scan about 50-70 e-mails looking for the urgent ones. He can do the rest later. Customers on the East Coast or in Europe will be taken care of, though, since Sales isn’t in yet.</a:t>
            </a:r>
          </a:p>
          <a:p>
            <a:r>
              <a:rPr lang="en-US" sz="1200" b="0" i="0" kern="1200" dirty="0">
                <a:solidFill>
                  <a:schemeClr val="tx1"/>
                </a:solidFill>
                <a:effectLst/>
                <a:latin typeface="+mn-lt"/>
                <a:ea typeface="+mn-ea"/>
                <a:cs typeface="+mn-cs"/>
              </a:rPr>
              <a:t>7:00 – 7:30Walk through the shop and check how things are going at each station. Talk to the machine operators and find out whether they’ve got any problems. Make sure everybody has assignments. If necessary, mediate between the floor workers and the shop floor supervisor</a:t>
            </a:r>
          </a:p>
          <a:p>
            <a:r>
              <a:rPr lang="en-US" sz="1200" b="0" i="0" kern="1200" dirty="0">
                <a:solidFill>
                  <a:schemeClr val="tx1"/>
                </a:solidFill>
                <a:effectLst/>
                <a:latin typeface="+mn-lt"/>
                <a:ea typeface="+mn-ea"/>
                <a:cs typeface="+mn-cs"/>
              </a:rPr>
              <a:t>7:30 – 8:15Grab another cup of coffee. Review the Sales Bookings Report and the Shop Floor Report. Get briefed by production and check the load for each department and the flow of the jobs.</a:t>
            </a:r>
          </a:p>
          <a:p>
            <a:r>
              <a:rPr lang="en-US" sz="1200" b="0" i="0" kern="1200" dirty="0">
                <a:solidFill>
                  <a:schemeClr val="tx1"/>
                </a:solidFill>
                <a:effectLst/>
                <a:latin typeface="+mn-lt"/>
                <a:ea typeface="+mn-ea"/>
                <a:cs typeface="+mn-cs"/>
              </a:rPr>
              <a:t>8:15 – 8:30Get all the ops departments together to plan the day, prioritize the jobs, tend to any exceptions or large orders. Discuss any potential hold ups.</a:t>
            </a:r>
          </a:p>
          <a:p>
            <a:r>
              <a:rPr lang="en-US" sz="1200" b="0" i="0" kern="1200" dirty="0">
                <a:solidFill>
                  <a:schemeClr val="tx1"/>
                </a:solidFill>
                <a:effectLst/>
                <a:latin typeface="+mn-lt"/>
                <a:ea typeface="+mn-ea"/>
                <a:cs typeface="+mn-cs"/>
              </a:rPr>
              <a:t>8:30 – 4:00Day pretty much falls apart by this time. Problems are addressed on an on-going basis with planning and special project activities squeezed in between. Need to address a million things like:</a:t>
            </a:r>
          </a:p>
          <a:p>
            <a:r>
              <a:rPr lang="en-US" sz="1200" b="0" i="0" kern="1200" dirty="0">
                <a:solidFill>
                  <a:schemeClr val="tx1"/>
                </a:solidFill>
                <a:effectLst/>
                <a:latin typeface="+mn-lt"/>
                <a:ea typeface="+mn-ea"/>
                <a:cs typeface="+mn-cs"/>
              </a:rPr>
              <a:t> approve specs and drawings</a:t>
            </a:r>
          </a:p>
          <a:p>
            <a:r>
              <a:rPr lang="en-US" sz="1200" b="0" i="0" kern="1200" dirty="0">
                <a:solidFill>
                  <a:schemeClr val="tx1"/>
                </a:solidFill>
                <a:effectLst/>
                <a:latin typeface="+mn-lt"/>
                <a:ea typeface="+mn-ea"/>
                <a:cs typeface="+mn-cs"/>
              </a:rPr>
              <a:t> answer Purchasing’s questions about prices and quantities;</a:t>
            </a:r>
          </a:p>
          <a:p>
            <a:r>
              <a:rPr lang="en-US" sz="1200" b="0" i="0" kern="1200" dirty="0">
                <a:solidFill>
                  <a:schemeClr val="tx1"/>
                </a:solidFill>
                <a:effectLst/>
                <a:latin typeface="+mn-lt"/>
                <a:ea typeface="+mn-ea"/>
                <a:cs typeface="+mn-cs"/>
              </a:rPr>
              <a:t>act on breakdowns and machine maintenance;</a:t>
            </a:r>
          </a:p>
          <a:p>
            <a:r>
              <a:rPr lang="en-US" sz="1200" b="0" i="0" kern="1200" dirty="0">
                <a:solidFill>
                  <a:schemeClr val="tx1"/>
                </a:solidFill>
                <a:effectLst/>
                <a:latin typeface="+mn-lt"/>
                <a:ea typeface="+mn-ea"/>
                <a:cs typeface="+mn-cs"/>
              </a:rPr>
              <a:t>get involved with change processes or machines that are misaligned with parts;</a:t>
            </a:r>
          </a:p>
          <a:p>
            <a:r>
              <a:rPr lang="en-US" sz="1200" b="0" i="0" kern="1200" dirty="0">
                <a:solidFill>
                  <a:schemeClr val="tx1"/>
                </a:solidFill>
                <a:effectLst/>
                <a:latin typeface="+mn-lt"/>
                <a:ea typeface="+mn-ea"/>
                <a:cs typeface="+mn-cs"/>
              </a:rPr>
              <a:t> get involved with the suppliers if there’s a quality control issue that needs to be addressed;</a:t>
            </a:r>
          </a:p>
          <a:p>
            <a:r>
              <a:rPr lang="en-US" sz="1200" b="0" i="0" kern="1200" dirty="0">
                <a:solidFill>
                  <a:schemeClr val="tx1"/>
                </a:solidFill>
                <a:effectLst/>
                <a:latin typeface="+mn-lt"/>
                <a:ea typeface="+mn-ea"/>
                <a:cs typeface="+mn-cs"/>
              </a:rPr>
              <a:t> plan financial controls;</a:t>
            </a:r>
          </a:p>
          <a:p>
            <a:r>
              <a:rPr lang="en-US" sz="1200" b="0" i="0" kern="1200" dirty="0">
                <a:solidFill>
                  <a:schemeClr val="tx1"/>
                </a:solidFill>
                <a:effectLst/>
                <a:latin typeface="+mn-lt"/>
                <a:ea typeface="+mn-ea"/>
                <a:cs typeface="+mn-cs"/>
              </a:rPr>
              <a:t>drop in on engineering to anticipate work order issues</a:t>
            </a:r>
          </a:p>
          <a:p>
            <a:r>
              <a:rPr lang="en-US" sz="1200" b="0" i="0" kern="1200" dirty="0">
                <a:solidFill>
                  <a:schemeClr val="tx1"/>
                </a:solidFill>
                <a:effectLst/>
                <a:latin typeface="+mn-lt"/>
                <a:ea typeface="+mn-ea"/>
                <a:cs typeface="+mn-cs"/>
              </a:rPr>
              <a:t>grab another cup of coffee;</a:t>
            </a:r>
          </a:p>
          <a:p>
            <a:r>
              <a:rPr lang="en-US" sz="1200" b="0" i="0" kern="1200" dirty="0">
                <a:solidFill>
                  <a:schemeClr val="tx1"/>
                </a:solidFill>
                <a:effectLst/>
                <a:latin typeface="+mn-lt"/>
                <a:ea typeface="+mn-ea"/>
                <a:cs typeface="+mn-cs"/>
              </a:rPr>
              <a:t>respond to a key customer's questions about their orders;</a:t>
            </a:r>
          </a:p>
          <a:p>
            <a:r>
              <a:rPr lang="en-US" sz="1200" b="0" i="0" kern="1200" dirty="0">
                <a:solidFill>
                  <a:schemeClr val="tx1"/>
                </a:solidFill>
                <a:effectLst/>
                <a:latin typeface="+mn-lt"/>
                <a:ea typeface="+mn-ea"/>
                <a:cs typeface="+mn-cs"/>
              </a:rPr>
              <a:t> answer Sales’ questions about “everything”;</a:t>
            </a:r>
          </a:p>
          <a:p>
            <a:r>
              <a:rPr lang="en-US" sz="1200" b="0" i="0" kern="1200" dirty="0">
                <a:solidFill>
                  <a:schemeClr val="tx1"/>
                </a:solidFill>
                <a:effectLst/>
                <a:latin typeface="+mn-lt"/>
                <a:ea typeface="+mn-ea"/>
                <a:cs typeface="+mn-cs"/>
              </a:rPr>
              <a:t> try to forward customer calls back to Sales;</a:t>
            </a:r>
          </a:p>
          <a:p>
            <a:r>
              <a:rPr lang="en-US" sz="1200" b="0" i="0" kern="1200" dirty="0">
                <a:solidFill>
                  <a:schemeClr val="tx1"/>
                </a:solidFill>
                <a:effectLst/>
                <a:latin typeface="+mn-lt"/>
                <a:ea typeface="+mn-ea"/>
                <a:cs typeface="+mn-cs"/>
              </a:rPr>
              <a:t> resolve any stoppages if the line goes down;</a:t>
            </a:r>
          </a:p>
          <a:p>
            <a:r>
              <a:rPr lang="en-US" sz="1200" b="0" i="0" kern="1200" dirty="0">
                <a:solidFill>
                  <a:schemeClr val="tx1"/>
                </a:solidFill>
                <a:effectLst/>
                <a:latin typeface="+mn-lt"/>
                <a:ea typeface="+mn-ea"/>
                <a:cs typeface="+mn-cs"/>
              </a:rPr>
              <a:t> approve purchases (with CFO) of capital equipment;</a:t>
            </a:r>
          </a:p>
          <a:p>
            <a:r>
              <a:rPr lang="en-US" sz="1200" b="0" i="0" kern="1200" dirty="0">
                <a:solidFill>
                  <a:schemeClr val="tx1"/>
                </a:solidFill>
                <a:effectLst/>
                <a:latin typeface="+mn-lt"/>
                <a:ea typeface="+mn-ea"/>
                <a:cs typeface="+mn-cs"/>
              </a:rPr>
              <a:t> answer a phone call from my wife about when I'll be home today</a:t>
            </a:r>
          </a:p>
          <a:p>
            <a:r>
              <a:rPr lang="en-US" sz="1200" b="0" i="0" kern="1200" dirty="0">
                <a:solidFill>
                  <a:schemeClr val="tx1"/>
                </a:solidFill>
                <a:effectLst/>
                <a:latin typeface="+mn-lt"/>
                <a:ea typeface="+mn-ea"/>
                <a:cs typeface="+mn-cs"/>
              </a:rPr>
              <a:t> personnel, personnel, personnel</a:t>
            </a:r>
          </a:p>
          <a:p>
            <a:r>
              <a:rPr lang="en-US" sz="1200" b="0" i="0" kern="1200" dirty="0">
                <a:solidFill>
                  <a:schemeClr val="tx1"/>
                </a:solidFill>
                <a:effectLst/>
                <a:latin typeface="+mn-lt"/>
                <a:ea typeface="+mn-ea"/>
                <a:cs typeface="+mn-cs"/>
              </a:rPr>
              <a:t> eat lunch on the go</a:t>
            </a:r>
          </a:p>
          <a:p>
            <a:r>
              <a:rPr lang="en-US" sz="1200" b="0" i="0" kern="1200" dirty="0">
                <a:solidFill>
                  <a:schemeClr val="tx1"/>
                </a:solidFill>
                <a:effectLst/>
                <a:latin typeface="+mn-lt"/>
                <a:ea typeface="+mn-ea"/>
                <a:cs typeface="+mn-cs"/>
              </a:rPr>
              <a:t>4:00 – 4:15Grab snack</a:t>
            </a:r>
          </a:p>
          <a:p>
            <a:r>
              <a:rPr lang="en-US" sz="1200" b="0" i="0" kern="1200" dirty="0">
                <a:solidFill>
                  <a:schemeClr val="tx1"/>
                </a:solidFill>
                <a:effectLst/>
                <a:latin typeface="+mn-lt"/>
                <a:ea typeface="+mn-ea"/>
                <a:cs typeface="+mn-cs"/>
              </a:rPr>
              <a:t>4:15 – 7:00After the shop workers go home:</a:t>
            </a:r>
          </a:p>
          <a:p>
            <a:r>
              <a:rPr lang="en-US" sz="1200" b="0" i="0" kern="1200" dirty="0">
                <a:solidFill>
                  <a:schemeClr val="tx1"/>
                </a:solidFill>
                <a:effectLst/>
                <a:latin typeface="+mn-lt"/>
                <a:ea typeface="+mn-ea"/>
                <a:cs typeface="+mn-cs"/>
              </a:rPr>
              <a:t> work on strategic plans</a:t>
            </a:r>
          </a:p>
          <a:p>
            <a:r>
              <a:rPr lang="en-US" sz="1200" b="0" i="0" kern="1200" dirty="0">
                <a:solidFill>
                  <a:schemeClr val="tx1"/>
                </a:solidFill>
                <a:effectLst/>
                <a:latin typeface="+mn-lt"/>
                <a:ea typeface="+mn-ea"/>
                <a:cs typeface="+mn-cs"/>
              </a:rPr>
              <a:t> subassembly policies and others</a:t>
            </a:r>
          </a:p>
          <a:p>
            <a:r>
              <a:rPr lang="en-US" sz="1200" b="0" i="0" kern="1200" dirty="0">
                <a:solidFill>
                  <a:schemeClr val="tx1"/>
                </a:solidFill>
                <a:effectLst/>
                <a:latin typeface="+mn-lt"/>
                <a:ea typeface="+mn-ea"/>
                <a:cs typeface="+mn-cs"/>
              </a:rPr>
              <a:t> engineering issues related to new products or new processing;</a:t>
            </a:r>
          </a:p>
          <a:p>
            <a:r>
              <a:rPr lang="en-US" sz="1200" b="0" i="0" kern="1200" dirty="0">
                <a:solidFill>
                  <a:schemeClr val="tx1"/>
                </a:solidFill>
                <a:effectLst/>
                <a:latin typeface="+mn-lt"/>
                <a:ea typeface="+mn-ea"/>
                <a:cs typeface="+mn-cs"/>
              </a:rPr>
              <a:t> process correspondence with Europeans so they have it the next day;</a:t>
            </a:r>
          </a:p>
          <a:p>
            <a:r>
              <a:rPr lang="en-US" sz="1200" b="0" i="0" kern="1200" dirty="0">
                <a:solidFill>
                  <a:schemeClr val="tx1"/>
                </a:solidFill>
                <a:effectLst/>
                <a:latin typeface="+mn-lt"/>
                <a:ea typeface="+mn-ea"/>
                <a:cs typeface="+mn-cs"/>
              </a:rPr>
              <a:t> get confirmation from Tony in Production that all the work orders for the day are closed so problems can be addressed the next day;</a:t>
            </a:r>
          </a:p>
          <a:p>
            <a:r>
              <a:rPr lang="en-US" sz="1200" b="0" i="0" kern="1200" dirty="0">
                <a:solidFill>
                  <a:schemeClr val="tx1"/>
                </a:solidFill>
                <a:effectLst/>
                <a:latin typeface="+mn-lt"/>
                <a:ea typeface="+mn-ea"/>
                <a:cs typeface="+mn-cs"/>
              </a:rPr>
              <a:t> go through the rest of the e-mail to see if anything needs a response</a:t>
            </a:r>
          </a:p>
          <a:p>
            <a:r>
              <a:rPr lang="en-US" sz="1200" b="0" i="0" kern="1200" dirty="0">
                <a:solidFill>
                  <a:schemeClr val="tx1"/>
                </a:solidFill>
                <a:effectLst/>
                <a:latin typeface="+mn-lt"/>
                <a:ea typeface="+mn-ea"/>
                <a:cs typeface="+mn-cs"/>
              </a:rPr>
              <a:t>7:00Go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my name is Vince.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My goal is to drive profit for the company. I do that by having a set of strategic goals, bringing in excellent people to meet these goals, and keeping them inspired and motivated. We’re here to make people’s lives better.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 need to keep everything moving. My job is to keep communication going between the warehouse, purchasing, production, materials, and other managers. I spend almost no time of the phone. Brief conversation one-on-one keeps things moving. I figure if you can’t say it in 3 minutes, you probably don’t know what you’re talking about. Some people think I have too much energy but anything else and you might as well turn in your badge.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I’m lucky, I’ll spend about 20-30 minutes on the floor first thing in the morning. If we’ve got problems it could be a lot longer than that. Once we’re set up for the day’s production, there is no “schedule”. I’m running all day long. It’s not uncommon for me to put in a 10-hour day. My wife has stuck with me for 28 years and we’re putting 2 kids through college so I guess I have that great “work-life” balance everybody talks about.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Lots of personnel issues hit my desk. We’ve got personality conflicts, reviews, training, complaints, or arguments about priorities. It’s my job to keep morale up and keep people motivated. Maintaining low turnover is tough.</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have to know everyone’s job because if we’re short or between hires, I’ll probably end up stepping in and helping that department out. The departments who report to me are Production and Planning, Materials, Purchasing, Shipping and Receiving, and Warehouse. I don’t like formal meetings but sooner or later you have to do presentations for senior management or meeting with the marketing and sales people. So we usually have a least one meeting of that type. I’m also willing to meet with purchasers, planners, and materials once a week for obvious reasons.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communicate with customers in whatever way they like. If they’re uncomfortable with e-mail then we’ll do phone or fax. Sometimes I’ll ask if I can e-mail specs but the moment they say they want it some other way, that’s what we do from there on in. Some customers are doing more with e-mail. They’ve decided they like the more rapid response but a lot still aren’t on board yet. Customers are really spoiled now. They push the limits all the time. They want everything yesterday.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Anything that could slow production or halt it – that’s me. It’s insufficient to keep it going, we have to find ways to get new product, buy new equipment, develop new processes – anything that will give us a competitive edge.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Single walled office, but spends a lot of time on the go within the company</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Increase profit by getting a quality product out on time with the best customer service possible</a:t>
            </a:r>
          </a:p>
          <a:p>
            <a:r>
              <a:rPr lang="en-US" sz="1200" b="0" i="0" kern="1200" dirty="0">
                <a:solidFill>
                  <a:schemeClr val="tx1"/>
                </a:solidFill>
                <a:effectLst/>
                <a:latin typeface="+mn-lt"/>
                <a:ea typeface="+mn-ea"/>
                <a:cs typeface="+mn-cs"/>
              </a:rPr>
              <a:t>Support the strategic goals of the company</a:t>
            </a:r>
          </a:p>
          <a:p>
            <a:r>
              <a:rPr lang="en-US" sz="1200" b="0" i="0" kern="1200" dirty="0">
                <a:solidFill>
                  <a:schemeClr val="tx1"/>
                </a:solidFill>
                <a:effectLst/>
                <a:latin typeface="+mn-lt"/>
                <a:ea typeface="+mn-ea"/>
                <a:cs typeface="+mn-cs"/>
              </a:rPr>
              <a:t>Maintain financial controls over expenses</a:t>
            </a:r>
          </a:p>
          <a:p>
            <a:r>
              <a:rPr lang="en-US" sz="1200" b="0" i="0" kern="1200" dirty="0">
                <a:solidFill>
                  <a:schemeClr val="tx1"/>
                </a:solidFill>
                <a:effectLst/>
                <a:latin typeface="+mn-lt"/>
                <a:ea typeface="+mn-ea"/>
                <a:cs typeface="+mn-cs"/>
              </a:rPr>
              <a:t>Provide various departments with what they need when they need it</a:t>
            </a:r>
          </a:p>
          <a:p>
            <a:r>
              <a:rPr lang="en-US" sz="1200" b="0" i="0" kern="1200" dirty="0">
                <a:solidFill>
                  <a:schemeClr val="tx1"/>
                </a:solidFill>
                <a:effectLst/>
                <a:latin typeface="+mn-lt"/>
                <a:ea typeface="+mn-ea"/>
                <a:cs typeface="+mn-cs"/>
              </a:rPr>
              <a:t>Keep employee turnover low by bringing in excellent employees</a:t>
            </a:r>
          </a:p>
          <a:p>
            <a:r>
              <a:rPr lang="en-US" sz="1200" b="0" i="0" kern="1200" dirty="0">
                <a:solidFill>
                  <a:schemeClr val="tx1"/>
                </a:solidFill>
                <a:effectLst/>
                <a:latin typeface="+mn-lt"/>
                <a:ea typeface="+mn-ea"/>
                <a:cs typeface="+mn-cs"/>
              </a:rPr>
              <a:t>Minimize inventory of both raw materials and finished goods</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Production owner - planner, anticipator, status checker</a:t>
            </a:r>
          </a:p>
          <a:p>
            <a:r>
              <a:rPr lang="en-US" sz="1200" b="0" i="0" kern="1200" dirty="0">
                <a:solidFill>
                  <a:schemeClr val="tx1"/>
                </a:solidFill>
                <a:effectLst/>
                <a:latin typeface="+mn-lt"/>
                <a:ea typeface="+mn-ea"/>
                <a:cs typeface="+mn-cs"/>
              </a:rPr>
              <a:t>Operations manager - decision maker, problem solver, efficiency strategist, revenue generator, quality controller</a:t>
            </a:r>
          </a:p>
          <a:p>
            <a:r>
              <a:rPr lang="en-US" sz="1200" b="0" i="0" kern="1200" dirty="0">
                <a:solidFill>
                  <a:schemeClr val="tx1"/>
                </a:solidFill>
                <a:effectLst/>
                <a:latin typeface="+mn-lt"/>
                <a:ea typeface="+mn-ea"/>
                <a:cs typeface="+mn-cs"/>
              </a:rPr>
              <a:t>Business analyst - cost controller, report generator, scrutinizer</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Customer Service provider</a:t>
            </a:r>
          </a:p>
          <a:p>
            <a:r>
              <a:rPr lang="en-US" sz="1200" b="0" i="0" kern="1200" dirty="0">
                <a:solidFill>
                  <a:schemeClr val="tx1"/>
                </a:solidFill>
                <a:effectLst/>
                <a:latin typeface="+mn-lt"/>
                <a:ea typeface="+mn-ea"/>
                <a:cs typeface="+mn-cs"/>
              </a:rPr>
              <a:t>Expeditor</a:t>
            </a:r>
          </a:p>
          <a:p>
            <a:r>
              <a:rPr lang="en-US" sz="1200" b="0" i="0" kern="1200" dirty="0">
                <a:solidFill>
                  <a:schemeClr val="tx1"/>
                </a:solidFill>
                <a:effectLst/>
                <a:latin typeface="+mn-lt"/>
                <a:ea typeface="+mn-ea"/>
                <a:cs typeface="+mn-cs"/>
              </a:rPr>
              <a:t>Policy maker</a:t>
            </a:r>
          </a:p>
          <a:p>
            <a:r>
              <a:rPr lang="en-US" sz="1200" b="0" i="0" kern="1200" dirty="0">
                <a:solidFill>
                  <a:schemeClr val="tx1"/>
                </a:solidFill>
                <a:effectLst/>
                <a:latin typeface="+mn-lt"/>
                <a:ea typeface="+mn-ea"/>
                <a:cs typeface="+mn-cs"/>
              </a:rPr>
              <a:t>Mediator</a:t>
            </a:r>
          </a:p>
          <a:p>
            <a:r>
              <a:rPr lang="en-US" sz="1200" b="0" i="0" kern="1200" dirty="0">
                <a:solidFill>
                  <a:schemeClr val="tx1"/>
                </a:solidFill>
                <a:effectLst/>
                <a:latin typeface="+mn-lt"/>
                <a:ea typeface="+mn-ea"/>
                <a:cs typeface="+mn-cs"/>
              </a:rPr>
              <a:t>Personnel manager</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Making lots of decisions</a:t>
            </a:r>
          </a:p>
          <a:p>
            <a:r>
              <a:rPr lang="en-US" sz="1200" b="0" i="0" kern="1200" dirty="0">
                <a:solidFill>
                  <a:schemeClr val="tx1"/>
                </a:solidFill>
                <a:effectLst/>
                <a:latin typeface="+mn-lt"/>
                <a:ea typeface="+mn-ea"/>
                <a:cs typeface="+mn-cs"/>
              </a:rPr>
              <a:t>Meeting with people</a:t>
            </a:r>
          </a:p>
          <a:p>
            <a:r>
              <a:rPr lang="en-US" sz="1200" b="0" i="0" kern="1200" dirty="0">
                <a:solidFill>
                  <a:schemeClr val="tx1"/>
                </a:solidFill>
                <a:effectLst/>
                <a:latin typeface="+mn-lt"/>
                <a:ea typeface="+mn-ea"/>
                <a:cs typeface="+mn-cs"/>
              </a:rPr>
              <a:t>Analyzing the business looking for production issues</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Communicating goals “I have placed several bar charts throughout the production facilities illustrating what our production numbers look like, so they can see what I have been describing to them.”</a:t>
            </a:r>
          </a:p>
          <a:p>
            <a:r>
              <a:rPr lang="en-US" sz="1200" b="0" i="0" kern="1200" dirty="0">
                <a:solidFill>
                  <a:schemeClr val="tx1"/>
                </a:solidFill>
                <a:effectLst/>
                <a:latin typeface="+mn-lt"/>
                <a:ea typeface="+mn-ea"/>
                <a:cs typeface="+mn-cs"/>
              </a:rPr>
              <a:t>One of my nightmares is when the system crashes; I can’t do anything when the system is down. I lose my time and I can't get to my information.</a:t>
            </a:r>
          </a:p>
          <a:p>
            <a:r>
              <a:rPr lang="en-US" sz="1200" b="0" i="0" kern="1200" dirty="0">
                <a:solidFill>
                  <a:schemeClr val="tx1"/>
                </a:solidFill>
                <a:effectLst/>
                <a:latin typeface="+mn-lt"/>
                <a:ea typeface="+mn-ea"/>
                <a:cs typeface="+mn-cs"/>
              </a:rPr>
              <a:t>When something goes wrong, you first have to firefight the problem, then the second step is going back and figuring out why the problem happened.</a:t>
            </a:r>
          </a:p>
          <a:p>
            <a:r>
              <a:rPr lang="en-US" sz="1200" b="0" i="0" kern="1200" dirty="0">
                <a:solidFill>
                  <a:schemeClr val="tx1"/>
                </a:solidFill>
                <a:effectLst/>
                <a:latin typeface="+mn-lt"/>
                <a:ea typeface="+mn-ea"/>
                <a:cs typeface="+mn-cs"/>
              </a:rPr>
              <a:t>My family struggles with my hours.</a:t>
            </a:r>
          </a:p>
          <a:p>
            <a:r>
              <a:rPr lang="en-US" sz="1200" b="0" i="0" kern="1200" dirty="0">
                <a:solidFill>
                  <a:schemeClr val="tx1"/>
                </a:solidFill>
                <a:effectLst/>
                <a:latin typeface="+mn-lt"/>
                <a:ea typeface="+mn-ea"/>
                <a:cs typeface="+mn-cs"/>
              </a:rPr>
              <a:t>All my stress comes from the phone.</a:t>
            </a:r>
          </a:p>
          <a:p>
            <a:r>
              <a:rPr lang="en-US" sz="1200" b="0" i="0" kern="1200" dirty="0">
                <a:solidFill>
                  <a:schemeClr val="tx1"/>
                </a:solidFill>
                <a:effectLst/>
                <a:latin typeface="+mn-lt"/>
                <a:ea typeface="+mn-ea"/>
                <a:cs typeface="+mn-cs"/>
              </a:rPr>
              <a:t>From what I have seen in the system from when I get myself into trouble or lost in the computer, we are using maybe only 5% of what I want to use.</a:t>
            </a:r>
          </a:p>
          <a:p>
            <a:r>
              <a:rPr lang="en-US" sz="1200" b="0" i="0" kern="1200" dirty="0">
                <a:solidFill>
                  <a:schemeClr val="tx1"/>
                </a:solidFill>
                <a:effectLst/>
                <a:latin typeface="+mn-lt"/>
                <a:ea typeface="+mn-ea"/>
                <a:cs typeface="+mn-cs"/>
              </a:rPr>
              <a:t>I would want everything in the system - we have way too much paper and that way I could find everything in one place.</a:t>
            </a:r>
          </a:p>
          <a:p>
            <a:r>
              <a:rPr lang="en-US" sz="1200" b="0" i="0" kern="1200" dirty="0">
                <a:solidFill>
                  <a:schemeClr val="tx1"/>
                </a:solidFill>
                <a:effectLst/>
                <a:latin typeface="+mn-lt"/>
                <a:ea typeface="+mn-ea"/>
                <a:cs typeface="+mn-cs"/>
              </a:rPr>
              <a:t>We actually have a lot of difficulty keeping track of inventory and knowing how much of what we have on hand.</a:t>
            </a:r>
          </a:p>
          <a:p>
            <a:r>
              <a:rPr lang="en-US" sz="1200" b="0" i="0" kern="1200" dirty="0">
                <a:solidFill>
                  <a:schemeClr val="tx1"/>
                </a:solidFill>
                <a:effectLst/>
                <a:latin typeface="+mn-lt"/>
                <a:ea typeface="+mn-ea"/>
                <a:cs typeface="+mn-cs"/>
              </a:rPr>
              <a:t>It took us a ton of time to manually enter all the historical data into the new system</a:t>
            </a:r>
          </a:p>
          <a:p>
            <a:r>
              <a:rPr lang="en-US" sz="1200" b="0" i="0" kern="1200" dirty="0">
                <a:solidFill>
                  <a:schemeClr val="tx1"/>
                </a:solidFill>
                <a:effectLst/>
                <a:latin typeface="+mn-lt"/>
                <a:ea typeface="+mn-ea"/>
                <a:cs typeface="+mn-cs"/>
              </a:rPr>
              <a:t>Can’t look at the day’s hours regarding production feedback until after midnight, after it’s backed itself up.</a:t>
            </a:r>
          </a:p>
          <a:p>
            <a:r>
              <a:rPr lang="en-US" sz="1200" b="0" i="0" kern="1200" dirty="0">
                <a:solidFill>
                  <a:schemeClr val="tx1"/>
                </a:solidFill>
                <a:effectLst/>
                <a:latin typeface="+mn-lt"/>
                <a:ea typeface="+mn-ea"/>
                <a:cs typeface="+mn-cs"/>
              </a:rPr>
              <a:t>Doesn’t record a night shift, and we have a nightshift, so it’s very much longhand.</a:t>
            </a:r>
          </a:p>
          <a:p>
            <a:r>
              <a:rPr lang="en-US" sz="1200" b="0" i="0" kern="1200" dirty="0">
                <a:solidFill>
                  <a:schemeClr val="tx1"/>
                </a:solidFill>
                <a:effectLst/>
                <a:latin typeface="+mn-lt"/>
                <a:ea typeface="+mn-ea"/>
                <a:cs typeface="+mn-cs"/>
              </a:rPr>
              <a:t>Forecasts that are really off</a:t>
            </a:r>
          </a:p>
          <a:p>
            <a:r>
              <a:rPr lang="en-US" sz="1200" b="0" i="0" kern="1200" dirty="0">
                <a:solidFill>
                  <a:schemeClr val="tx1"/>
                </a:solidFill>
                <a:effectLst/>
                <a:latin typeface="+mn-lt"/>
                <a:ea typeface="+mn-ea"/>
                <a:cs typeface="+mn-cs"/>
              </a:rPr>
              <a:t>I need to know where the breakdowns occur between Sales and Production so I’m constantly checking with Sales about the kind of information they need to communicate, when, and what makes them crazy.</a:t>
            </a:r>
          </a:p>
          <a:p>
            <a:r>
              <a:rPr lang="en-US" sz="1200" b="0" i="0" kern="1200" dirty="0">
                <a:solidFill>
                  <a:schemeClr val="tx1"/>
                </a:solidFill>
                <a:effectLst/>
                <a:latin typeface="+mn-lt"/>
                <a:ea typeface="+mn-ea"/>
                <a:cs typeface="+mn-cs"/>
              </a:rPr>
              <a:t>Production gets tired of taking requests from Sales so I need to figure out how we can move the orders through the system with a minimum of pain.</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Roles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Materials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Production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Service delivery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7"/>
              </a:rPr>
              <a:t>Customer service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8"/>
              </a:rPr>
              <a:t>Purchasing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9"/>
              </a:rPr>
              <a:t>Warehouse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10"/>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11"/>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Relationships</a:t>
            </a: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I communicate using the method most preferred by my customer or suppliers - either e-mail, fax, or phone</a:t>
            </a:r>
          </a:p>
          <a:p>
            <a:r>
              <a:rPr lang="en-US" sz="1200" b="0" i="0" kern="1200" dirty="0">
                <a:solidFill>
                  <a:schemeClr val="tx1"/>
                </a:solidFill>
                <a:effectLst/>
                <a:latin typeface="+mn-lt"/>
                <a:ea typeface="+mn-ea"/>
                <a:cs typeface="+mn-cs"/>
              </a:rPr>
              <a:t>Meeting face-to-face with the President, customers, and account manager</a:t>
            </a:r>
          </a:p>
          <a:p>
            <a:r>
              <a:rPr lang="en-US" sz="1200" b="0" i="0" kern="1200" dirty="0">
                <a:solidFill>
                  <a:schemeClr val="tx1"/>
                </a:solidFill>
                <a:effectLst/>
                <a:latin typeface="+mn-lt"/>
                <a:ea typeface="+mn-ea"/>
                <a:cs typeface="+mn-cs"/>
              </a:rPr>
              <a:t>Everybody, but mostly production staff, QA, Materials, Product design, Process engineering, Purchasing, Planning, and Sales</a:t>
            </a:r>
          </a:p>
          <a:p>
            <a:r>
              <a:rPr lang="en-US" sz="1200" b="0" i="0" kern="1200" dirty="0">
                <a:solidFill>
                  <a:schemeClr val="tx1"/>
                </a:solidFill>
                <a:effectLst/>
                <a:latin typeface="+mn-lt"/>
                <a:ea typeface="+mn-ea"/>
                <a:cs typeface="+mn-cs"/>
              </a:rPr>
              <a:t>Frequent meetings with each of the program and project managers. These meetings also include meetings with clients to discuss project deadlines and deliverables.</a:t>
            </a:r>
          </a:p>
          <a:p>
            <a:r>
              <a:rPr lang="en-US" sz="1200" b="0" i="0" kern="1200" dirty="0">
                <a:solidFill>
                  <a:schemeClr val="tx1"/>
                </a:solidFill>
                <a:effectLst/>
                <a:latin typeface="+mn-lt"/>
                <a:ea typeface="+mn-ea"/>
                <a:cs typeface="+mn-cs"/>
              </a:rPr>
              <a:t>Talk with the shop supervisor about next week’s plan</a:t>
            </a:r>
          </a:p>
          <a:p>
            <a:r>
              <a:rPr lang="en-US" sz="1200" b="0" i="0" kern="1200" dirty="0">
                <a:solidFill>
                  <a:schemeClr val="tx1"/>
                </a:solidFill>
                <a:effectLst/>
                <a:latin typeface="+mn-lt"/>
                <a:ea typeface="+mn-ea"/>
                <a:cs typeface="+mn-cs"/>
              </a:rPr>
              <a:t>Project leaders who deal with particular customers</a:t>
            </a:r>
          </a:p>
          <a:p>
            <a:r>
              <a:rPr lang="en-US" sz="1200" b="0" i="0" kern="1200" dirty="0">
                <a:solidFill>
                  <a:schemeClr val="tx1"/>
                </a:solidFill>
                <a:effectLst/>
                <a:latin typeface="+mn-lt"/>
                <a:ea typeface="+mn-ea"/>
                <a:cs typeface="+mn-cs"/>
              </a:rPr>
              <a:t>I meet with Product Design and sales</a:t>
            </a:r>
          </a:p>
          <a:p>
            <a:r>
              <a:rPr lang="en-US" sz="1200" b="0" i="0" kern="1200" dirty="0">
                <a:solidFill>
                  <a:schemeClr val="tx1"/>
                </a:solidFill>
                <a:effectLst/>
                <a:latin typeface="+mn-lt"/>
                <a:ea typeface="+mn-ea"/>
                <a:cs typeface="+mn-cs"/>
              </a:rPr>
              <a:t>I’m tracking everyone in the plant</a:t>
            </a:r>
          </a:p>
          <a:p>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work with the materials manager to develop reports that match our business systems and can track our business systems.</a:t>
            </a:r>
          </a:p>
          <a:p>
            <a:r>
              <a:rPr lang="en-US" sz="1200" b="0" i="0" kern="1200" dirty="0">
                <a:solidFill>
                  <a:schemeClr val="tx1"/>
                </a:solidFill>
                <a:effectLst/>
                <a:latin typeface="+mn-lt"/>
                <a:ea typeface="+mn-ea"/>
                <a:cs typeface="+mn-cs"/>
              </a:rPr>
              <a:t>Communication and style</a:t>
            </a:r>
          </a:p>
          <a:p>
            <a:r>
              <a:rPr lang="en-US" sz="1200" b="0" i="0" kern="1200" dirty="0">
                <a:solidFill>
                  <a:schemeClr val="tx1"/>
                </a:solidFill>
                <a:effectLst/>
                <a:latin typeface="+mn-lt"/>
                <a:ea typeface="+mn-ea"/>
                <a:cs typeface="+mn-cs"/>
              </a:rPr>
              <a:t>I communicate with my employees all the time. I pull people together all day long in groups of 2 and 3 to get problem resolution. If I can, I’ll pull them right out of their office.</a:t>
            </a:r>
          </a:p>
          <a:p>
            <a:r>
              <a:rPr lang="en-US" sz="1200" b="0" i="0" kern="1200" dirty="0">
                <a:solidFill>
                  <a:schemeClr val="tx1"/>
                </a:solidFill>
                <a:effectLst/>
                <a:latin typeface="+mn-lt"/>
                <a:ea typeface="+mn-ea"/>
                <a:cs typeface="+mn-cs"/>
              </a:rPr>
              <a:t>Phone conversations with one person are okay if I can get resolution.</a:t>
            </a:r>
          </a:p>
          <a:p>
            <a:r>
              <a:rPr lang="en-US" sz="1200" b="0" i="0" kern="1200" dirty="0">
                <a:solidFill>
                  <a:schemeClr val="tx1"/>
                </a:solidFill>
                <a:effectLst/>
                <a:latin typeface="+mn-lt"/>
                <a:ea typeface="+mn-ea"/>
                <a:cs typeface="+mn-cs"/>
              </a:rPr>
              <a:t>E-mail’s good if you need to send information to 5 or more people. And I respond to customer e-mail as well. If I get an e-mail that could impact somebody’s work, I’ll print it out and give it to them to act on.</a:t>
            </a:r>
          </a:p>
          <a:p>
            <a:r>
              <a:rPr lang="en-US" sz="1200" b="0" i="0" kern="1200" dirty="0">
                <a:solidFill>
                  <a:schemeClr val="tx1"/>
                </a:solidFill>
                <a:effectLst/>
                <a:latin typeface="+mn-lt"/>
                <a:ea typeface="+mn-ea"/>
                <a:cs typeface="+mn-cs"/>
              </a:rPr>
              <a:t>I only have one scheduled meeting a day – a half hour in the morning with my warehouse, purchasing, production, materials, and shipping managers. We go over the sales order report and make decisions about what we need to do that day, what didn’t get done yesterday, and how’re we’re going to ship the backorders. We also troubleshoot any problem orders.</a:t>
            </a:r>
          </a:p>
          <a:p>
            <a:r>
              <a:rPr lang="en-US" sz="1200" b="0" i="0" kern="1200" dirty="0">
                <a:solidFill>
                  <a:schemeClr val="tx1"/>
                </a:solidFill>
                <a:effectLst/>
                <a:latin typeface="+mn-lt"/>
                <a:ea typeface="+mn-ea"/>
                <a:cs typeface="+mn-cs"/>
              </a:rPr>
              <a:t>Senior management drags me into a weekly meeting with Sales and Purchasing to review any “hot” orders and plan for the upcoming week. That’s about as much time as I can afford to spend in meetings. We need to get work done.</a:t>
            </a:r>
          </a:p>
          <a:p>
            <a:r>
              <a:rPr lang="en-US" sz="1200" b="0" i="0" kern="1200" dirty="0">
                <a:solidFill>
                  <a:schemeClr val="tx1"/>
                </a:solidFill>
                <a:effectLst/>
                <a:latin typeface="+mn-lt"/>
                <a:ea typeface="+mn-ea"/>
                <a:cs typeface="+mn-cs"/>
              </a:rPr>
              <a:t>I provide estimates to customers and place a high priority on those. Got to get those estimates out within the day if possible. I worked at another company where sales wanted to handle every conversation with a customer.</a:t>
            </a:r>
          </a:p>
          <a:p>
            <a:r>
              <a:rPr lang="en-US" sz="1200" b="0" i="0" kern="1200" dirty="0">
                <a:solidFill>
                  <a:schemeClr val="tx1"/>
                </a:solidFill>
                <a:effectLst/>
                <a:latin typeface="+mn-lt"/>
                <a:ea typeface="+mn-ea"/>
                <a:cs typeface="+mn-cs"/>
              </a:rPr>
              <a:t>Less phone calls for me. I don’t care either way as long as we keep the customer happy.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Interpretations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I always have to know why something happened, not just what the number changed to.</a:t>
            </a:r>
          </a:p>
          <a:p>
            <a:r>
              <a:rPr lang="en-US" sz="1200" b="0" i="0" kern="1200" dirty="0">
                <a:solidFill>
                  <a:schemeClr val="tx1"/>
                </a:solidFill>
                <a:effectLst/>
                <a:latin typeface="+mn-lt"/>
                <a:ea typeface="+mn-ea"/>
                <a:cs typeface="+mn-cs"/>
              </a:rPr>
              <a:t>I want every person in here to have access to any information they need.</a:t>
            </a:r>
          </a:p>
          <a:p>
            <a:r>
              <a:rPr lang="en-US" sz="1200" b="0" i="0" kern="1200" dirty="0">
                <a:solidFill>
                  <a:schemeClr val="tx1"/>
                </a:solidFill>
                <a:effectLst/>
                <a:latin typeface="+mn-lt"/>
                <a:ea typeface="+mn-ea"/>
                <a:cs typeface="+mn-cs"/>
              </a:rPr>
              <a:t>I really like it when I get better data or streamline a system. I can see the results pretty fast in our system.</a:t>
            </a:r>
          </a:p>
          <a:p>
            <a:r>
              <a:rPr lang="en-US" sz="1200" b="0" i="0" kern="1200" dirty="0">
                <a:solidFill>
                  <a:schemeClr val="tx1"/>
                </a:solidFill>
                <a:effectLst/>
                <a:latin typeface="+mn-lt"/>
                <a:ea typeface="+mn-ea"/>
                <a:cs typeface="+mn-cs"/>
              </a:rPr>
              <a:t>Lots of easily customizable reports</a:t>
            </a:r>
          </a:p>
          <a:p>
            <a:r>
              <a:rPr lang="en-US" sz="1200" b="0" i="0" kern="1200" dirty="0">
                <a:solidFill>
                  <a:schemeClr val="tx1"/>
                </a:solidFill>
                <a:effectLst/>
                <a:latin typeface="+mn-lt"/>
                <a:ea typeface="+mn-ea"/>
                <a:cs typeface="+mn-cs"/>
              </a:rPr>
              <a:t>A system that will give actual against forecasted, and it gives it now, not me having to trudge it all out. There’s an easier way, but we haven’t got it. I think it would make my life easier, give me more time. There doesn’t seem enough hours in the day sometimes.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Details</a:t>
            </a:r>
            <a:r>
              <a:rPr lang="en-US" sz="1200" b="0" i="0" kern="1200" dirty="0">
                <a:solidFill>
                  <a:schemeClr val="tx1"/>
                </a:solidFill>
                <a:effectLst/>
                <a:latin typeface="+mn-lt"/>
                <a:ea typeface="+mn-ea"/>
                <a:cs typeface="+mn-cs"/>
              </a:rPr>
              <a:t> and Quotes</a:t>
            </a:r>
          </a:p>
          <a:p>
            <a:r>
              <a:rPr lang="en-US" sz="1200" b="0" i="0" kern="1200" dirty="0">
                <a:solidFill>
                  <a:schemeClr val="tx1"/>
                </a:solidFill>
                <a:effectLst/>
                <a:latin typeface="+mn-lt"/>
                <a:ea typeface="+mn-ea"/>
                <a:cs typeface="+mn-cs"/>
              </a:rPr>
              <a:t>Business Intelligence Questions</a:t>
            </a:r>
          </a:p>
          <a:p>
            <a:r>
              <a:rPr lang="en-US" sz="1200" b="0" i="0" kern="1200" dirty="0">
                <a:solidFill>
                  <a:schemeClr val="tx1"/>
                </a:solidFill>
                <a:effectLst/>
                <a:latin typeface="+mn-lt"/>
                <a:ea typeface="+mn-ea"/>
                <a:cs typeface="+mn-cs"/>
              </a:rPr>
              <a:t>Is our labor efficiency up or down? Why?</a:t>
            </a:r>
          </a:p>
          <a:p>
            <a:r>
              <a:rPr lang="en-US" sz="1200" b="0" i="0" kern="1200" dirty="0">
                <a:solidFill>
                  <a:schemeClr val="tx1"/>
                </a:solidFill>
                <a:effectLst/>
                <a:latin typeface="+mn-lt"/>
                <a:ea typeface="+mn-ea"/>
                <a:cs typeface="+mn-cs"/>
              </a:rPr>
              <a:t>Is inventory trending up or down? What is causing the fluctuation?</a:t>
            </a:r>
          </a:p>
          <a:p>
            <a:r>
              <a:rPr lang="en-US" sz="1200" b="0" i="0" kern="1200" dirty="0">
                <a:solidFill>
                  <a:schemeClr val="tx1"/>
                </a:solidFill>
                <a:effectLst/>
                <a:latin typeface="+mn-lt"/>
                <a:ea typeface="+mn-ea"/>
                <a:cs typeface="+mn-cs"/>
              </a:rPr>
              <a:t>Should we add a new product line? How will that impact production of existing products?</a:t>
            </a:r>
          </a:p>
          <a:p>
            <a:r>
              <a:rPr lang="en-US" sz="1200" b="0" i="0" kern="1200" dirty="0">
                <a:solidFill>
                  <a:schemeClr val="tx1"/>
                </a:solidFill>
                <a:effectLst/>
                <a:latin typeface="+mn-lt"/>
                <a:ea typeface="+mn-ea"/>
                <a:cs typeface="+mn-cs"/>
              </a:rPr>
              <a:t>Will we hit our revenue targets this month?</a:t>
            </a:r>
          </a:p>
          <a:p>
            <a:r>
              <a:rPr lang="en-US" sz="1200" b="0" i="0" kern="1200" dirty="0">
                <a:solidFill>
                  <a:schemeClr val="tx1"/>
                </a:solidFill>
                <a:effectLst/>
                <a:latin typeface="+mn-lt"/>
                <a:ea typeface="+mn-ea"/>
                <a:cs typeface="+mn-cs"/>
              </a:rPr>
              <a:t>How many units should I make for the discount stores? [to test out that new market]</a:t>
            </a:r>
          </a:p>
          <a:p>
            <a:r>
              <a:rPr lang="en-US" sz="1200" b="0" i="0" kern="1200" dirty="0">
                <a:solidFill>
                  <a:schemeClr val="tx1"/>
                </a:solidFill>
                <a:effectLst/>
                <a:latin typeface="+mn-lt"/>
                <a:ea typeface="+mn-ea"/>
                <a:cs typeface="+mn-cs"/>
              </a:rPr>
              <a:t>How can we reduce costs?</a:t>
            </a:r>
          </a:p>
          <a:p>
            <a:r>
              <a:rPr lang="en-US" sz="1200" b="0" i="0" kern="1200" dirty="0">
                <a:solidFill>
                  <a:schemeClr val="tx1"/>
                </a:solidFill>
                <a:effectLst/>
                <a:latin typeface="+mn-lt"/>
                <a:ea typeface="+mn-ea"/>
                <a:cs typeface="+mn-cs"/>
              </a:rPr>
              <a:t>Are we going to get the product out in time to our key customers or for key product launches? What needs to happen to get it done?</a:t>
            </a:r>
          </a:p>
          <a:p>
            <a:r>
              <a:rPr lang="en-US" sz="1200" b="0" i="0" kern="1200" dirty="0">
                <a:solidFill>
                  <a:schemeClr val="tx1"/>
                </a:solidFill>
                <a:effectLst/>
                <a:latin typeface="+mn-lt"/>
                <a:ea typeface="+mn-ea"/>
                <a:cs typeface="+mn-cs"/>
              </a:rPr>
              <a:t>What sales in the pipeline are likely to close soon?</a:t>
            </a:r>
          </a:p>
          <a:p>
            <a:r>
              <a:rPr lang="en-US" sz="1200" b="0" i="0" kern="1200" dirty="0">
                <a:solidFill>
                  <a:schemeClr val="tx1"/>
                </a:solidFill>
                <a:effectLst/>
                <a:latin typeface="+mn-lt"/>
                <a:ea typeface="+mn-ea"/>
                <a:cs typeface="+mn-cs"/>
              </a:rPr>
              <a:t>Persona variables</a:t>
            </a:r>
          </a:p>
          <a:p>
            <a:r>
              <a:rPr lang="en-US" sz="1200" b="0" i="0" kern="1200" dirty="0">
                <a:solidFill>
                  <a:schemeClr val="tx1"/>
                </a:solidFill>
                <a:effectLst/>
                <a:latin typeface="+mn-lt"/>
                <a:ea typeface="+mn-ea"/>
                <a:cs typeface="+mn-cs"/>
              </a:rPr>
              <a:t>Vince is typically found in core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manufacturing companies. Tony the Production Manager plays this role in smaller production companies or Karl in distribution companies.</a:t>
            </a:r>
          </a:p>
          <a:p>
            <a:r>
              <a:rPr lang="en-US" sz="1200" b="0" i="0" kern="1200" dirty="0">
                <a:solidFill>
                  <a:schemeClr val="tx1"/>
                </a:solidFill>
                <a:effectLst/>
                <a:latin typeface="+mn-lt"/>
                <a:ea typeface="+mn-ea"/>
                <a:cs typeface="+mn-cs"/>
              </a:rPr>
              <a:t>Where Vince is the VP for Operations, he will not be doing the day-to-day production planning, but he'll have Eduardo the production planner do this.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a:t>
            </a:r>
          </a:p>
          <a:p>
            <a:r>
              <a:rPr lang="en-US" sz="1200" b="0" i="0" kern="1200" dirty="0">
                <a:solidFill>
                  <a:schemeClr val="tx1"/>
                </a:solidFill>
                <a:effectLst/>
                <a:latin typeface="+mn-lt"/>
                <a:ea typeface="+mn-ea"/>
                <a:cs typeface="+mn-cs"/>
              </a:rPr>
              <a:t>Ireland (see reference 1 below)</a:t>
            </a:r>
          </a:p>
          <a:p>
            <a:r>
              <a:rPr lang="en-US" sz="1200" b="0" i="0" kern="1200" dirty="0">
                <a:solidFill>
                  <a:schemeClr val="tx1"/>
                </a:solidFill>
                <a:effectLst/>
                <a:latin typeface="+mn-lt"/>
                <a:ea typeface="+mn-ea"/>
                <a:cs typeface="+mn-cs"/>
              </a:rPr>
              <a:t> UK (see reference 1 below)</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 Spain</a:t>
            </a:r>
          </a:p>
        </p:txBody>
      </p:sp>
      <p:sp>
        <p:nvSpPr>
          <p:cNvPr id="4" name="Slide Number Placeholder 3"/>
          <p:cNvSpPr>
            <a:spLocks noGrp="1"/>
          </p:cNvSpPr>
          <p:nvPr>
            <p:ph type="sldNum" sz="quarter" idx="5"/>
          </p:nvPr>
        </p:nvSpPr>
        <p:spPr/>
        <p:txBody>
          <a:bodyPr/>
          <a:lstStyle/>
          <a:p>
            <a:fld id="{90C91C77-BD77-46DD-975C-A10BFBCE05E6}" type="slidenum">
              <a:rPr lang="en-US" smtClean="0"/>
              <a:t>5</a:t>
            </a:fld>
            <a:endParaRPr lang="en-US"/>
          </a:p>
        </p:txBody>
      </p:sp>
    </p:spTree>
    <p:extLst>
      <p:ext uri="{BB962C8B-B14F-4D97-AF65-F5344CB8AC3E}">
        <p14:creationId xmlns:p14="http://schemas.microsoft.com/office/powerpoint/2010/main" val="907348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Benjamin - Marketing Manager</a:t>
            </a:r>
          </a:p>
          <a:p>
            <a:r>
              <a:rPr lang="en-US" sz="1200" b="0" i="1" kern="1200" dirty="0">
                <a:solidFill>
                  <a:schemeClr val="tx1"/>
                </a:solidFill>
                <a:effectLst/>
                <a:latin typeface="+mn-lt"/>
                <a:ea typeface="+mn-ea"/>
                <a:cs typeface="+mn-cs"/>
              </a:rPr>
              <a:t>"I need to look at a campaign from as many perspectives as possible."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Benjamin handles the marketing and pricing for a group of products. He is responsible for implementing and running marketing campaigns. He also analyzes products and customer feedback to determine which new products or services to offer.</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I have not a typical day.</a:t>
            </a:r>
          </a:p>
          <a:p>
            <a:r>
              <a:rPr lang="en-US" sz="1200" b="0" i="0" kern="1200" dirty="0">
                <a:solidFill>
                  <a:schemeClr val="tx1"/>
                </a:solidFill>
                <a:effectLst/>
                <a:latin typeface="+mn-lt"/>
                <a:ea typeface="+mn-ea"/>
                <a:cs typeface="+mn-cs"/>
              </a:rPr>
              <a:t>I have meetings all day: strategic, executive, and tactical meetings.</a:t>
            </a:r>
          </a:p>
          <a:p>
            <a:r>
              <a:rPr lang="en-US" sz="1200" b="0" i="0" kern="1200" dirty="0">
                <a:solidFill>
                  <a:schemeClr val="tx1"/>
                </a:solidFill>
                <a:effectLst/>
                <a:latin typeface="+mn-lt"/>
                <a:ea typeface="+mn-ea"/>
                <a:cs typeface="+mn-cs"/>
              </a:rPr>
              <a:t>I don’t work 9-5. I work 12-14 hour days.</a:t>
            </a:r>
          </a:p>
          <a:p>
            <a:r>
              <a:rPr lang="en-US" sz="1200" b="0" i="0" kern="1200" dirty="0">
                <a:solidFill>
                  <a:schemeClr val="tx1"/>
                </a:solidFill>
                <a:effectLst/>
                <a:latin typeface="+mn-lt"/>
                <a:ea typeface="+mn-ea"/>
                <a:cs typeface="+mn-cs"/>
              </a:rPr>
              <a:t>I work around my meetings.</a:t>
            </a:r>
          </a:p>
          <a:p>
            <a:r>
              <a:rPr lang="en-US" sz="1200" b="0" i="0" kern="1200" dirty="0">
                <a:solidFill>
                  <a:schemeClr val="tx1"/>
                </a:solidFill>
                <a:effectLst/>
                <a:latin typeface="+mn-lt"/>
                <a:ea typeface="+mn-ea"/>
                <a:cs typeface="+mn-cs"/>
              </a:rPr>
              <a:t>I spend my time putting together campaigns.</a:t>
            </a:r>
          </a:p>
          <a:p>
            <a:r>
              <a:rPr lang="en-US" sz="1200" b="0" i="0" kern="1200" dirty="0">
                <a:solidFill>
                  <a:schemeClr val="tx1"/>
                </a:solidFill>
                <a:effectLst/>
                <a:latin typeface="+mn-lt"/>
                <a:ea typeface="+mn-ea"/>
                <a:cs typeface="+mn-cs"/>
              </a:rPr>
              <a:t>My greatest need is to be able to stop wasting time compiling data/info.</a:t>
            </a:r>
          </a:p>
          <a:p>
            <a:r>
              <a:rPr lang="en-US" sz="1200" b="0" i="0" kern="1200" dirty="0">
                <a:solidFill>
                  <a:schemeClr val="tx1"/>
                </a:solidFill>
                <a:effectLst/>
                <a:latin typeface="+mn-lt"/>
                <a:ea typeface="+mn-ea"/>
                <a:cs typeface="+mn-cs"/>
              </a:rPr>
              <a:t>I spend a lot of time getting stuff together.</a:t>
            </a:r>
          </a:p>
          <a:p>
            <a:r>
              <a:rPr lang="en-US" sz="1200" b="0" i="0" kern="1200" dirty="0">
                <a:solidFill>
                  <a:schemeClr val="tx1"/>
                </a:solidFill>
                <a:effectLst/>
                <a:latin typeface="+mn-lt"/>
                <a:ea typeface="+mn-ea"/>
                <a:cs typeface="+mn-cs"/>
              </a:rPr>
              <a:t>I need to look at a campaign from as many perspectives as possible.</a:t>
            </a:r>
          </a:p>
          <a:p>
            <a:r>
              <a:rPr lang="en-US" sz="1200" b="0" i="0" kern="1200" dirty="0">
                <a:solidFill>
                  <a:schemeClr val="tx1"/>
                </a:solidFill>
                <a:effectLst/>
                <a:latin typeface="+mn-lt"/>
                <a:ea typeface="+mn-ea"/>
                <a:cs typeface="+mn-cs"/>
              </a:rPr>
              <a:t>Given the speed that I sometimes have to act this is a disadvantage. The lack of data can affect my ability to be strategic and creative.</a:t>
            </a:r>
          </a:p>
          <a:p>
            <a:r>
              <a:rPr lang="en-US" sz="1200" b="0" i="0" kern="1200" dirty="0">
                <a:solidFill>
                  <a:schemeClr val="tx1"/>
                </a:solidFill>
                <a:effectLst/>
                <a:latin typeface="+mn-lt"/>
                <a:ea typeface="+mn-ea"/>
                <a:cs typeface="+mn-cs"/>
              </a:rPr>
              <a:t>I do mostly strategic thinking.</a:t>
            </a:r>
          </a:p>
          <a:p>
            <a:r>
              <a:rPr lang="en-US" sz="1200" b="0" i="0" kern="1200" dirty="0">
                <a:solidFill>
                  <a:schemeClr val="tx1"/>
                </a:solidFill>
                <a:effectLst/>
                <a:latin typeface="+mn-lt"/>
                <a:ea typeface="+mn-ea"/>
                <a:cs typeface="+mn-cs"/>
              </a:rPr>
              <a:t>I look at projections of how things are 6 months down the road both in terms of current activity and regional and national economy.</a:t>
            </a:r>
          </a:p>
          <a:p>
            <a:r>
              <a:rPr lang="en-US" sz="1200" b="0" i="0" kern="1200" dirty="0">
                <a:solidFill>
                  <a:schemeClr val="tx1"/>
                </a:solidFill>
                <a:effectLst/>
                <a:latin typeface="+mn-lt"/>
                <a:ea typeface="+mn-ea"/>
                <a:cs typeface="+mn-cs"/>
              </a:rPr>
              <a:t>I help sales people close sales.</a:t>
            </a:r>
          </a:p>
          <a:p>
            <a:r>
              <a:rPr lang="en-US" sz="1200" b="0" i="0" kern="1200" dirty="0">
                <a:solidFill>
                  <a:schemeClr val="tx1"/>
                </a:solidFill>
                <a:effectLst/>
                <a:latin typeface="+mn-lt"/>
                <a:ea typeface="+mn-ea"/>
                <a:cs typeface="+mn-cs"/>
              </a:rPr>
              <a:t>I do a lot of analytics. I do this weekly. I should do it every other day.</a:t>
            </a:r>
          </a:p>
          <a:p>
            <a:r>
              <a:rPr lang="en-US" sz="1200" b="0" i="0" kern="1200" dirty="0">
                <a:solidFill>
                  <a:schemeClr val="tx1"/>
                </a:solidFill>
                <a:effectLst/>
                <a:latin typeface="+mn-lt"/>
                <a:ea typeface="+mn-ea"/>
                <a:cs typeface="+mn-cs"/>
              </a:rPr>
              <a:t>Some employees have been with the company 30 years, whereas others have only been there 2-3 years.</a:t>
            </a:r>
          </a:p>
          <a:p>
            <a:r>
              <a:rPr lang="en-US" sz="1200" b="0" i="0" kern="1200" dirty="0">
                <a:solidFill>
                  <a:schemeClr val="tx1"/>
                </a:solidFill>
                <a:effectLst/>
                <a:latin typeface="+mn-lt"/>
                <a:ea typeface="+mn-ea"/>
                <a:cs typeface="+mn-cs"/>
              </a:rPr>
              <a:t>I’ve been with the company 2 years and was previously with IBM. I was brought on board to grow the company.</a:t>
            </a:r>
          </a:p>
          <a:p>
            <a:r>
              <a:rPr lang="en-US" sz="1200" b="0" i="0" kern="1200" dirty="0">
                <a:solidFill>
                  <a:schemeClr val="tx1"/>
                </a:solidFill>
                <a:effectLst/>
                <a:latin typeface="+mn-lt"/>
                <a:ea typeface="+mn-ea"/>
                <a:cs typeface="+mn-cs"/>
              </a:rPr>
              <a:t>I try to get customers to come see the plant, conduct tours for them.</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These statements are typical of the size of organization for which Julia works and are taken from the site visits to illustrate the market size and scope of companies in this category.</a:t>
            </a:r>
            <a:br>
              <a:rPr lang="en-US" dirty="0"/>
            </a:br>
            <a:br>
              <a:rPr lang="en-US" dirty="0"/>
            </a:br>
            <a:r>
              <a:rPr lang="en-US" sz="1200" b="0" i="0" kern="1200" dirty="0">
                <a:solidFill>
                  <a:schemeClr val="tx1"/>
                </a:solidFill>
                <a:effectLst/>
                <a:latin typeface="+mn-lt"/>
                <a:ea typeface="+mn-ea"/>
                <a:cs typeface="+mn-cs"/>
              </a:rPr>
              <a:t>Our recreational sports league company started in 1989 and expanded to 22 markets throughout the US. We have a current customer base of 45,000 to 55,000. Our nearest competitors have a customer base of only 8,000. We do anywhere from 6 to 12 million per year.</a:t>
            </a:r>
            <a:br>
              <a:rPr lang="en-US" dirty="0"/>
            </a:br>
            <a:br>
              <a:rPr lang="en-US" dirty="0"/>
            </a:br>
            <a:r>
              <a:rPr lang="en-US" sz="1200" b="0" i="0" kern="1200" dirty="0">
                <a:solidFill>
                  <a:schemeClr val="tx1"/>
                </a:solidFill>
                <a:effectLst/>
                <a:latin typeface="+mn-lt"/>
                <a:ea typeface="+mn-ea"/>
                <a:cs typeface="+mn-cs"/>
              </a:rPr>
              <a:t>We have been in the industrial materials business for 50 years as a family owned business. We have 5 warehousing facilities around the US and a presence in 30 plus countries with distributors in these countries. We had 100 million US. In sales last year. Our marketing budget was about 2 million last year.</a:t>
            </a:r>
            <a:br>
              <a:rPr lang="en-US" dirty="0"/>
            </a:br>
            <a:br>
              <a:rPr lang="en-US" dirty="0"/>
            </a:br>
            <a:r>
              <a:rPr lang="en-US" sz="1200" b="0" i="0" kern="1200"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are a small metals recycling company with several divisions; however we are the 2nd or 3rd largest company in our space in the US. Competition is one of our divisions has been sharply reduced from 50-60 competitors down to about 8 that compete with us on a coast to coast basis.. Our marketing budget runs about 1.5 to 2 million/year.</a:t>
            </a:r>
            <a:br>
              <a:rPr lang="en-US" dirty="0"/>
            </a:br>
            <a:br>
              <a:rPr lang="en-US" dirty="0"/>
            </a:br>
            <a:r>
              <a:rPr lang="en-US" sz="1200" b="0" i="0" kern="1200" dirty="0">
                <a:solidFill>
                  <a:schemeClr val="tx1"/>
                </a:solidFill>
                <a:effectLst/>
                <a:latin typeface="+mn-lt"/>
                <a:ea typeface="+mn-ea"/>
                <a:cs typeface="+mn-cs"/>
              </a:rPr>
              <a:t>Our company does about 100 million in meat and related product sales/year. We are nationwide with six facilities. Marketing has a budget of 4 million/year (approximately one percent of sales).</a:t>
            </a:r>
            <a:br>
              <a:rPr lang="en-US" dirty="0"/>
            </a:br>
            <a:br>
              <a:rPr lang="en-US" dirty="0"/>
            </a:br>
            <a:r>
              <a:rPr lang="en-US" sz="1200" b="0" i="0" kern="1200" dirty="0">
                <a:solidFill>
                  <a:schemeClr val="tx1"/>
                </a:solidFill>
                <a:effectLst/>
                <a:latin typeface="+mn-lt"/>
                <a:ea typeface="+mn-ea"/>
                <a:cs typeface="+mn-cs"/>
              </a:rPr>
              <a:t>Our company is the second largest publicly held insurance company in our industry in the U.S. We’ve been in business for more than 50 years. We have 500 employees in our home city and 750 nationwide. We have over 5000 clients. Our marketing budget is about 2 million.</a:t>
            </a:r>
            <a:br>
              <a:rPr lang="en-US" dirty="0"/>
            </a:br>
            <a:br>
              <a:rPr lang="en-US" dirty="0"/>
            </a:br>
            <a:r>
              <a:rPr lang="en-US" sz="1200" b="0" i="0" kern="1200" dirty="0">
                <a:solidFill>
                  <a:schemeClr val="tx1"/>
                </a:solidFill>
                <a:effectLst/>
                <a:latin typeface="+mn-lt"/>
                <a:ea typeface="+mn-ea"/>
                <a:cs typeface="+mn-cs"/>
              </a:rPr>
              <a:t>Our bank has 900 employees with 58 branches, mainly from acquisitions. Our advertising budget is about 2.3 million.</a:t>
            </a:r>
            <a:br>
              <a:rPr lang="en-US" dirty="0"/>
            </a:br>
            <a:br>
              <a:rPr lang="en-US" dirty="0"/>
            </a:br>
            <a:r>
              <a:rPr lang="en-US" sz="1200" b="0" i="0" kern="1200" dirty="0">
                <a:solidFill>
                  <a:schemeClr val="tx1"/>
                </a:solidFill>
                <a:effectLst/>
                <a:latin typeface="+mn-lt"/>
                <a:ea typeface="+mn-ea"/>
                <a:cs typeface="+mn-cs"/>
              </a:rPr>
              <a:t>Our insurance company has 740 employees with a marketing budget of 8 million (4 million is for TV). We operate in the state of Washington.</a:t>
            </a:r>
            <a:br>
              <a:rPr lang="en-US" dirty="0"/>
            </a:br>
            <a:br>
              <a:rPr lang="en-US" dirty="0"/>
            </a:br>
            <a:r>
              <a:rPr lang="en-US" sz="1200" b="0" i="0" kern="1200" dirty="0">
                <a:solidFill>
                  <a:schemeClr val="tx1"/>
                </a:solidFill>
                <a:effectLst/>
                <a:latin typeface="+mn-lt"/>
                <a:ea typeface="+mn-ea"/>
                <a:cs typeface="+mn-cs"/>
              </a:rPr>
              <a:t>We are a </a:t>
            </a:r>
            <a:r>
              <a:rPr lang="en-US" sz="1200" b="0" i="0" kern="1200" dirty="0" err="1">
                <a:solidFill>
                  <a:schemeClr val="tx1"/>
                </a:solidFill>
                <a:effectLst/>
                <a:latin typeface="+mn-lt"/>
                <a:ea typeface="+mn-ea"/>
                <a:cs typeface="+mn-cs"/>
              </a:rPr>
              <a:t>world wide</a:t>
            </a:r>
            <a:r>
              <a:rPr lang="en-US" sz="1200" b="0" i="0" kern="1200" dirty="0">
                <a:solidFill>
                  <a:schemeClr val="tx1"/>
                </a:solidFill>
                <a:effectLst/>
                <a:latin typeface="+mn-lt"/>
                <a:ea typeface="+mn-ea"/>
                <a:cs typeface="+mn-cs"/>
              </a:rPr>
              <a:t> digital image company with over 1800 employees; 400 in Seattle; 400 in London and the rest spread out over the globe. Marketing budget is between 450K and 1500K.</a:t>
            </a:r>
            <a:br>
              <a:rPr lang="en-US" dirty="0"/>
            </a:br>
            <a:br>
              <a:rPr lang="en-US" dirty="0"/>
            </a:br>
            <a:r>
              <a:rPr lang="en-US" sz="1200" b="0" i="0" kern="1200" dirty="0">
                <a:solidFill>
                  <a:schemeClr val="tx1"/>
                </a:solidFill>
                <a:effectLst/>
                <a:latin typeface="+mn-lt"/>
                <a:ea typeface="+mn-ea"/>
                <a:cs typeface="+mn-cs"/>
              </a:rPr>
              <a:t>We produce hardware and software for diagnostic cardiology and have 430 employees in two locations: Wisconsin and Washington. Our annual revenue is about 80 million. Our marketing budget is about 1.4 million this year.</a:t>
            </a:r>
            <a:br>
              <a:rPr lang="en-US" dirty="0"/>
            </a:br>
            <a:br>
              <a:rPr lang="en-US" dirty="0"/>
            </a:br>
            <a:r>
              <a:rPr lang="en-US" sz="1200" b="0" i="0" kern="1200" dirty="0">
                <a:solidFill>
                  <a:schemeClr val="tx1"/>
                </a:solidFill>
                <a:effectLst/>
                <a:latin typeface="+mn-lt"/>
                <a:ea typeface="+mn-ea"/>
                <a:cs typeface="+mn-cs"/>
              </a:rPr>
              <a:t>Our company is nationwide. We have 11,000 employees with 700 in marketing.</a:t>
            </a:r>
            <a:br>
              <a:rPr lang="en-US" dirty="0"/>
            </a:br>
            <a:br>
              <a:rPr lang="en-US" dirty="0"/>
            </a:br>
            <a:r>
              <a:rPr lang="en-US" sz="1200" b="0" i="0" kern="1200" dirty="0">
                <a:solidFill>
                  <a:schemeClr val="tx1"/>
                </a:solidFill>
                <a:effectLst/>
                <a:latin typeface="+mn-lt"/>
                <a:ea typeface="+mn-ea"/>
                <a:cs typeface="+mn-cs"/>
              </a:rPr>
              <a:t>We are a residential lending bank with 9 branches in the Greater Boston area. We went public in 1995 and have about 1.5 billion in accounts.</a:t>
            </a:r>
            <a:br>
              <a:rPr lang="en-US" dirty="0"/>
            </a:br>
            <a:br>
              <a:rPr lang="en-US" dirty="0"/>
            </a:br>
            <a:r>
              <a:rPr lang="en-US" sz="1200" b="0" i="0" kern="1200" dirty="0">
                <a:solidFill>
                  <a:schemeClr val="tx1"/>
                </a:solidFill>
                <a:effectLst/>
                <a:latin typeface="+mn-lt"/>
                <a:ea typeface="+mn-ea"/>
                <a:cs typeface="+mn-cs"/>
              </a:rPr>
              <a:t>We are a large hotel-office-conference center in the Marriot chain.</a:t>
            </a:r>
            <a:br>
              <a:rPr lang="en-US" dirty="0"/>
            </a:br>
            <a:br>
              <a:rPr lang="en-US" dirty="0"/>
            </a:br>
            <a:r>
              <a:rPr lang="en-US" sz="1200" b="0" i="0" kern="1200" dirty="0">
                <a:solidFill>
                  <a:schemeClr val="tx1"/>
                </a:solidFill>
                <a:effectLst/>
                <a:latin typeface="+mn-lt"/>
                <a:ea typeface="+mn-ea"/>
                <a:cs typeface="+mn-cs"/>
              </a:rPr>
              <a:t>We build high end networking equipment to manage corporate fax traffic. We started in 1986 and have been profitable since 1989.</a:t>
            </a:r>
            <a:br>
              <a:rPr lang="en-US" dirty="0"/>
            </a:br>
            <a:br>
              <a:rPr lang="en-US" dirty="0"/>
            </a:br>
            <a:r>
              <a:rPr lang="en-US" sz="1200" b="0" i="0" kern="1200" dirty="0">
                <a:solidFill>
                  <a:schemeClr val="tx1"/>
                </a:solidFill>
                <a:effectLst/>
                <a:latin typeface="+mn-lt"/>
                <a:ea typeface="+mn-ea"/>
                <a:cs typeface="+mn-cs"/>
              </a:rPr>
              <a:t>We have been in business for 20 years, now with 600 employees. We build ERP programs and have about 20 offices worldwide in Asia, Latin America, US and Europe, selling to 3000 ISVs and directly to larger companies.</a:t>
            </a:r>
            <a:br>
              <a:rPr lang="en-US" dirty="0"/>
            </a:br>
            <a:br>
              <a:rPr lang="en-US" dirty="0"/>
            </a:br>
            <a:r>
              <a:rPr lang="en-US" sz="1200" b="0" i="0" kern="1200" dirty="0">
                <a:solidFill>
                  <a:schemeClr val="tx1"/>
                </a:solidFill>
                <a:effectLst/>
                <a:latin typeface="+mn-lt"/>
                <a:ea typeface="+mn-ea"/>
                <a:cs typeface="+mn-cs"/>
              </a:rPr>
              <a:t>We are a nationwide distributor and maintenance provider of mechanical products. We have about 100 trucks across the US that call on customers. We serve 32 industries, primarily in aviation, trucking, heavy equipment and plant maintenance. Our President’s (optimistic) goal is to reach 25m in yearly sales.</a:t>
            </a:r>
            <a:br>
              <a:rPr lang="en-US" dirty="0"/>
            </a:br>
            <a:br>
              <a:rPr lang="en-US" dirty="0"/>
            </a:br>
            <a:r>
              <a:rPr lang="en-US" sz="1200" b="0" i="0" kern="1200" dirty="0">
                <a:solidFill>
                  <a:schemeClr val="tx1"/>
                </a:solidFill>
                <a:effectLst/>
                <a:latin typeface="+mn-lt"/>
                <a:ea typeface="+mn-ea"/>
                <a:cs typeface="+mn-cs"/>
              </a:rPr>
              <a:t>Our check cashing/wire transfer/bill paying business has 1200 stores.</a:t>
            </a:r>
            <a:br>
              <a:rPr lang="en-US" dirty="0"/>
            </a:br>
            <a:br>
              <a:rPr lang="en-US" dirty="0"/>
            </a:br>
            <a:r>
              <a:rPr lang="en-US" sz="1200" b="0" i="0" kern="1200" dirty="0">
                <a:solidFill>
                  <a:schemeClr val="tx1"/>
                </a:solidFill>
                <a:effectLst/>
                <a:latin typeface="+mn-lt"/>
                <a:ea typeface="+mn-ea"/>
                <a:cs typeface="+mn-cs"/>
              </a:rPr>
              <a:t>We manufacture machine tools, lathes, metal cutters, etc. and have 115 employees in US and 2400 worldwide, with 2000 in Japan. We have 13 partner distributors with 37 total offices.</a:t>
            </a:r>
            <a:br>
              <a:rPr lang="en-US" dirty="0"/>
            </a:br>
            <a:br>
              <a:rPr lang="en-US" dirty="0"/>
            </a:br>
            <a:r>
              <a:rPr lang="en-US" sz="1200" b="0" i="0" kern="1200" dirty="0">
                <a:solidFill>
                  <a:schemeClr val="tx1"/>
                </a:solidFill>
                <a:effectLst/>
                <a:latin typeface="+mn-lt"/>
                <a:ea typeface="+mn-ea"/>
                <a:cs typeface="+mn-cs"/>
              </a:rPr>
              <a:t>Our hotel is part of a chain of 13. We spend about 2m on marketing; with 750K on payroll and 400k on office operations.</a:t>
            </a: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This is a sample day in the life of Benjamin. While this is a typical day, there can be variations in the activities that are done each day. A full list of activities done is given in the Work Activities section.</a:t>
            </a:r>
            <a:br>
              <a:rPr lang="en-US" dirty="0"/>
            </a:br>
            <a:br>
              <a:rPr lang="en-US" dirty="0"/>
            </a:br>
            <a:r>
              <a:rPr lang="en-US" sz="1200" b="0" i="0" kern="1200" dirty="0">
                <a:solidFill>
                  <a:schemeClr val="tx1"/>
                </a:solidFill>
                <a:effectLst/>
                <a:latin typeface="+mn-lt"/>
                <a:ea typeface="+mn-ea"/>
                <a:cs typeface="+mn-cs"/>
              </a:rPr>
              <a:t>This is a sample day in the life of Benjamin. While this is a typical day, there can be variations in the activities that are done each day. A full list of activities done is given in the Work Activities section.</a:t>
            </a:r>
          </a:p>
          <a:p>
            <a:r>
              <a:rPr lang="en-US" sz="1200" b="0" i="0" kern="1200" dirty="0">
                <a:solidFill>
                  <a:schemeClr val="tx1"/>
                </a:solidFill>
                <a:effectLst/>
                <a:latin typeface="+mn-lt"/>
                <a:ea typeface="+mn-ea"/>
                <a:cs typeface="+mn-cs"/>
              </a:rPr>
              <a:t>7:30 - 8:00amMeet with regional business managers at 7:30 AM to discuss upcoming promotions and come up with ideas for schmoozing retailers.</a:t>
            </a:r>
          </a:p>
          <a:p>
            <a:r>
              <a:rPr lang="en-US" sz="1200" b="0" i="0" kern="1200" dirty="0">
                <a:solidFill>
                  <a:schemeClr val="tx1"/>
                </a:solidFill>
                <a:effectLst/>
                <a:latin typeface="+mn-lt"/>
                <a:ea typeface="+mn-ea"/>
                <a:cs typeface="+mn-cs"/>
              </a:rPr>
              <a:t>8:00 - 9:00amTweak the marketing budget / plan if a good opportunity comes up. Cut some items to make money available [Source] “Ask manufacturers for promotional funds for new and old products.” Build a business case for additional funds.</a:t>
            </a:r>
          </a:p>
          <a:p>
            <a:r>
              <a:rPr lang="en-US" sz="1200" b="0" i="0" kern="1200" dirty="0">
                <a:solidFill>
                  <a:schemeClr val="tx1"/>
                </a:solidFill>
                <a:effectLst/>
                <a:latin typeface="+mn-lt"/>
                <a:ea typeface="+mn-ea"/>
                <a:cs typeface="+mn-cs"/>
              </a:rPr>
              <a:t>9:00 - 10:00amCampaign plan “The retail channel marketing manager, ad agency person, myself and a marketing staffer sit down and discuss ways to market a particular product. We make a decision on how to run the campaign and how much we will spend.</a:t>
            </a:r>
          </a:p>
          <a:p>
            <a:r>
              <a:rPr lang="en-US" sz="1200" b="0" i="0" kern="1200" dirty="0">
                <a:solidFill>
                  <a:schemeClr val="tx1"/>
                </a:solidFill>
                <a:effectLst/>
                <a:latin typeface="+mn-lt"/>
                <a:ea typeface="+mn-ea"/>
                <a:cs typeface="+mn-cs"/>
              </a:rPr>
              <a:t>10:00 - 11:00amCampaign plan “Decide we want to do a marketing campaign for a product family; Get ideas from the agency/studio. Have a lot of discussion and arguing.” Plan and prepare materials for our tradeshow booth.</a:t>
            </a:r>
          </a:p>
          <a:p>
            <a:r>
              <a:rPr lang="en-US" sz="1200" b="0" i="0" kern="1200" dirty="0">
                <a:solidFill>
                  <a:schemeClr val="tx1"/>
                </a:solidFill>
                <a:effectLst/>
                <a:latin typeface="+mn-lt"/>
                <a:ea typeface="+mn-ea"/>
                <a:cs typeface="+mn-cs"/>
              </a:rPr>
              <a:t>11:00 - 12:00am“Run a comparative study to see what marketing is effective to whom: direct marketing, email, control.” Use CRM software (ACT, </a:t>
            </a:r>
            <a:r>
              <a:rPr lang="en-US" sz="1200" b="0" i="0" kern="1200" dirty="0" err="1">
                <a:solidFill>
                  <a:schemeClr val="tx1"/>
                </a:solidFill>
                <a:effectLst/>
                <a:latin typeface="+mn-lt"/>
                <a:ea typeface="+mn-ea"/>
                <a:cs typeface="+mn-cs"/>
              </a:rPr>
              <a:t>Vanif</a:t>
            </a:r>
            <a:r>
              <a:rPr lang="en-US" sz="1200" b="0" i="0" kern="1200" dirty="0">
                <a:solidFill>
                  <a:schemeClr val="tx1"/>
                </a:solidFill>
                <a:effectLst/>
                <a:latin typeface="+mn-lt"/>
                <a:ea typeface="+mn-ea"/>
                <a:cs typeface="+mn-cs"/>
              </a:rPr>
              <a:t>, Navision) “…to tie the source of profitability to leads.” Spend time with consultant customizing / configuring the CRM software.</a:t>
            </a:r>
          </a:p>
          <a:p>
            <a:r>
              <a:rPr lang="en-US" sz="1200" b="0" i="0" kern="1200" dirty="0">
                <a:solidFill>
                  <a:schemeClr val="tx1"/>
                </a:solidFill>
                <a:effectLst/>
                <a:latin typeface="+mn-lt"/>
                <a:ea typeface="+mn-ea"/>
                <a:cs typeface="+mn-cs"/>
              </a:rPr>
              <a:t>12:00 - 1:00pmWorking lunch with vendors; partners or customers. I’m never in.</a:t>
            </a:r>
          </a:p>
          <a:p>
            <a:r>
              <a:rPr lang="en-US" sz="1200" b="0" i="0" kern="1200" dirty="0">
                <a:solidFill>
                  <a:schemeClr val="tx1"/>
                </a:solidFill>
                <a:effectLst/>
                <a:latin typeface="+mn-lt"/>
                <a:ea typeface="+mn-ea"/>
                <a:cs typeface="+mn-cs"/>
              </a:rPr>
              <a:t>1:00 - 3:00pm“Handle customer complaints (freight issue, delay, didn’t settle transaction on time).</a:t>
            </a:r>
          </a:p>
          <a:p>
            <a:r>
              <a:rPr lang="en-US" sz="1200" b="0" i="0" kern="1200" dirty="0">
                <a:solidFill>
                  <a:schemeClr val="tx1"/>
                </a:solidFill>
                <a:effectLst/>
                <a:latin typeface="+mn-lt"/>
                <a:ea typeface="+mn-ea"/>
                <a:cs typeface="+mn-cs"/>
              </a:rPr>
              <a:t>1:00 - 3:00pm“Use ACT, e-mail, access to Outlook through Navision” to track leads that become sales and show customer activity; This is a pain because these two systems don’t speak to one another.” “Run customer activity reports for sales persons and email to them.</a:t>
            </a:r>
          </a:p>
          <a:p>
            <a:r>
              <a:rPr lang="en-US" sz="1200" b="0" i="0" kern="1200" dirty="0">
                <a:solidFill>
                  <a:schemeClr val="tx1"/>
                </a:solidFill>
                <a:effectLst/>
                <a:latin typeface="+mn-lt"/>
                <a:ea typeface="+mn-ea"/>
                <a:cs typeface="+mn-cs"/>
              </a:rPr>
              <a:t>1:00 - 3:00pm“Deal with bad press…” from product line that has had defects.</a:t>
            </a:r>
          </a:p>
          <a:p>
            <a:r>
              <a:rPr lang="en-US" sz="1200" b="0" i="0" kern="1200" dirty="0">
                <a:solidFill>
                  <a:schemeClr val="tx1"/>
                </a:solidFill>
                <a:effectLst/>
                <a:latin typeface="+mn-lt"/>
                <a:ea typeface="+mn-ea"/>
                <a:cs typeface="+mn-cs"/>
              </a:rPr>
              <a:t>3:00 - 4:00pm“Research competitors; either by myself or I will buy the information from research vendor I have built a relationship with.”</a:t>
            </a:r>
          </a:p>
          <a:p>
            <a:r>
              <a:rPr lang="en-US" sz="1200" b="0" i="0" kern="1200" dirty="0">
                <a:solidFill>
                  <a:schemeClr val="tx1"/>
                </a:solidFill>
                <a:effectLst/>
                <a:latin typeface="+mn-lt"/>
                <a:ea typeface="+mn-ea"/>
                <a:cs typeface="+mn-cs"/>
              </a:rPr>
              <a:t>3:00 - 4:00pm“Buy lists of ‘suspects’; then de-dup and clean up the mailing lists.</a:t>
            </a:r>
          </a:p>
          <a:p>
            <a:r>
              <a:rPr lang="en-US" sz="1200" b="0" i="0" kern="1200" dirty="0">
                <a:solidFill>
                  <a:schemeClr val="tx1"/>
                </a:solidFill>
                <a:effectLst/>
                <a:latin typeface="+mn-lt"/>
                <a:ea typeface="+mn-ea"/>
                <a:cs typeface="+mn-cs"/>
              </a:rPr>
              <a:t>4:00 - 5:00pm“Combine market, product and industry research, with customer/sales data into a report for executives;” prepare presentation and rehearse.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Values, fears, and career aspirations</a:t>
            </a:r>
          </a:p>
          <a:p>
            <a:r>
              <a:rPr lang="en-US" sz="1200" b="0" i="0" kern="1200" dirty="0">
                <a:solidFill>
                  <a:schemeClr val="tx1"/>
                </a:solidFill>
                <a:effectLst/>
                <a:latin typeface="+mn-lt"/>
                <a:ea typeface="+mn-ea"/>
                <a:cs typeface="+mn-cs"/>
              </a:rPr>
              <a:t>What kind of user experiences are essential to them. Example: data entry clerk hates when she has to go to the mouse during data entry tasks because it slows her down. Generating reports isn't enough, she needs to drill down to understand why the numbers are </a:t>
            </a:r>
            <a:r>
              <a:rPr lang="en-US" sz="1200" b="0" i="0" kern="1200" dirty="0" err="1">
                <a:solidFill>
                  <a:schemeClr val="tx1"/>
                </a:solidFill>
                <a:effectLst/>
                <a:latin typeface="+mn-lt"/>
                <a:ea typeface="+mn-ea"/>
                <a:cs typeface="+mn-cs"/>
              </a:rPr>
              <a:t>they</a:t>
            </a:r>
            <a:r>
              <a:rPr lang="en-US" sz="1200" b="0" i="0" kern="1200" dirty="0">
                <a:solidFill>
                  <a:schemeClr val="tx1"/>
                </a:solidFill>
                <a:effectLst/>
                <a:latin typeface="+mn-lt"/>
                <a:ea typeface="+mn-ea"/>
                <a:cs typeface="+mn-cs"/>
              </a:rPr>
              <a:t> way they are.</a:t>
            </a:r>
          </a:p>
          <a:p>
            <a:r>
              <a:rPr lang="en-US" sz="1200" b="0" i="0" kern="1200" dirty="0">
                <a:solidFill>
                  <a:schemeClr val="tx1"/>
                </a:solidFill>
                <a:effectLst/>
                <a:latin typeface="+mn-lt"/>
                <a:ea typeface="+mn-ea"/>
                <a:cs typeface="+mn-cs"/>
              </a:rPr>
              <a:t>What are their career aspirations?</a:t>
            </a:r>
          </a:p>
          <a:p>
            <a:r>
              <a:rPr lang="en-US" sz="1200" b="0" i="0" kern="1200" dirty="0">
                <a:solidFill>
                  <a:schemeClr val="tx1"/>
                </a:solidFill>
                <a:effectLst/>
                <a:latin typeface="+mn-lt"/>
                <a:ea typeface="+mn-ea"/>
                <a:cs typeface="+mn-cs"/>
              </a:rPr>
              <a:t>What fears do they have about their job, career, and industry? What do they want to do next?</a:t>
            </a:r>
          </a:p>
          <a:p>
            <a:r>
              <a:rPr lang="en-US" sz="1200" b="0" i="0" kern="1200" dirty="0">
                <a:solidFill>
                  <a:schemeClr val="tx1"/>
                </a:solidFill>
                <a:effectLst/>
                <a:latin typeface="+mn-lt"/>
                <a:ea typeface="+mn-ea"/>
                <a:cs typeface="+mn-cs"/>
              </a:rPr>
              <a:t>Computer Skills, Knowledge, and Abilities</a:t>
            </a:r>
          </a:p>
          <a:p>
            <a:r>
              <a:rPr lang="en-US" sz="1200" b="1" i="0" kern="1200" dirty="0">
                <a:solidFill>
                  <a:schemeClr val="tx1"/>
                </a:solidFill>
                <a:effectLst/>
                <a:latin typeface="+mn-lt"/>
                <a:ea typeface="+mn-ea"/>
                <a:cs typeface="+mn-cs"/>
              </a:rPr>
              <a:t>These are computer skills, technical and product knowledge and developed abilities that marketing department managers, executives and staffers may use depending on their specific assignments.</a:t>
            </a:r>
          </a:p>
          <a:p>
            <a:r>
              <a:rPr lang="en-US" sz="1200" b="0" i="0" kern="1200" dirty="0">
                <a:solidFill>
                  <a:schemeClr val="tx1"/>
                </a:solidFill>
                <a:effectLst/>
                <a:latin typeface="+mn-lt"/>
                <a:ea typeface="+mn-ea"/>
                <a:cs typeface="+mn-cs"/>
              </a:rPr>
              <a:t>I use the MCIF (Marketing Central Information File) which contains all current customers.</a:t>
            </a:r>
          </a:p>
          <a:p>
            <a:r>
              <a:rPr lang="en-US" sz="1200" b="0" i="0" kern="1200" dirty="0">
                <a:solidFill>
                  <a:schemeClr val="tx1"/>
                </a:solidFill>
                <a:effectLst/>
                <a:latin typeface="+mn-lt"/>
                <a:ea typeface="+mn-ea"/>
                <a:cs typeface="+mn-cs"/>
              </a:rPr>
              <a:t>I use </a:t>
            </a:r>
            <a:r>
              <a:rPr lang="en-US" sz="1200" b="0" i="0" kern="1200" dirty="0" err="1">
                <a:solidFill>
                  <a:schemeClr val="tx1"/>
                </a:solidFill>
                <a:effectLst/>
                <a:latin typeface="+mn-lt"/>
                <a:ea typeface="+mn-ea"/>
                <a:cs typeface="+mn-cs"/>
              </a:rPr>
              <a:t>Saleslogix</a:t>
            </a:r>
            <a:r>
              <a:rPr lang="en-US" sz="1200" b="0" i="0" kern="1200" dirty="0">
                <a:solidFill>
                  <a:schemeClr val="tx1"/>
                </a:solidFill>
                <a:effectLst/>
                <a:latin typeface="+mn-lt"/>
                <a:ea typeface="+mn-ea"/>
                <a:cs typeface="+mn-cs"/>
              </a:rPr>
              <a:t>, a contact management tool, which we use to handle leads from </a:t>
            </a:r>
            <a:r>
              <a:rPr lang="en-US" sz="1200" b="0" i="0" kern="1200" dirty="0" err="1">
                <a:solidFill>
                  <a:schemeClr val="tx1"/>
                </a:solidFill>
                <a:effectLst/>
                <a:latin typeface="+mn-lt"/>
                <a:ea typeface="+mn-ea"/>
                <a:cs typeface="+mn-cs"/>
              </a:rPr>
              <a:t>telesales</a:t>
            </a:r>
            <a:r>
              <a:rPr lang="en-US" sz="1200" b="0" i="0" kern="1200" dirty="0">
                <a:solidFill>
                  <a:schemeClr val="tx1"/>
                </a:solidFill>
                <a:effectLst/>
                <a:latin typeface="+mn-lt"/>
                <a:ea typeface="+mn-ea"/>
                <a:cs typeface="+mn-cs"/>
              </a:rPr>
              <a:t> and other sources.</a:t>
            </a:r>
          </a:p>
          <a:p>
            <a:r>
              <a:rPr lang="en-US" sz="1200" b="0" i="0" kern="1200" dirty="0">
                <a:solidFill>
                  <a:schemeClr val="tx1"/>
                </a:solidFill>
                <a:effectLst/>
                <a:latin typeface="+mn-lt"/>
                <a:ea typeface="+mn-ea"/>
                <a:cs typeface="+mn-cs"/>
              </a:rPr>
              <a:t>I send leads, prospects and customers emails with Outlook.</a:t>
            </a:r>
          </a:p>
          <a:p>
            <a:r>
              <a:rPr lang="en-US" sz="1200" b="0" i="0" kern="1200" dirty="0">
                <a:solidFill>
                  <a:schemeClr val="tx1"/>
                </a:solidFill>
                <a:effectLst/>
                <a:latin typeface="+mn-lt"/>
                <a:ea typeface="+mn-ea"/>
                <a:cs typeface="+mn-cs"/>
              </a:rPr>
              <a:t>We store and maintain our campaign roadmap as an </a:t>
            </a:r>
            <a:r>
              <a:rPr lang="en-US" sz="1200" b="0" i="0" kern="1200" dirty="0" err="1">
                <a:solidFill>
                  <a:schemeClr val="tx1"/>
                </a:solidFill>
                <a:effectLst/>
                <a:latin typeface="+mn-lt"/>
                <a:ea typeface="+mn-ea"/>
                <a:cs typeface="+mn-cs"/>
              </a:rPr>
              <a:t>Excell</a:t>
            </a:r>
            <a:r>
              <a:rPr lang="en-US" sz="1200" b="0" i="0" kern="1200" dirty="0">
                <a:solidFill>
                  <a:schemeClr val="tx1"/>
                </a:solidFill>
                <a:effectLst/>
                <a:latin typeface="+mn-lt"/>
                <a:ea typeface="+mn-ea"/>
                <a:cs typeface="+mn-cs"/>
              </a:rPr>
              <a:t> document.</a:t>
            </a:r>
          </a:p>
          <a:p>
            <a:r>
              <a:rPr lang="en-US" sz="1200" b="0" i="0" kern="1200" dirty="0">
                <a:solidFill>
                  <a:schemeClr val="tx1"/>
                </a:solidFill>
                <a:effectLst/>
                <a:latin typeface="+mn-lt"/>
                <a:ea typeface="+mn-ea"/>
                <a:cs typeface="+mn-cs"/>
              </a:rPr>
              <a:t>Our telemarketers import into ACT and sort by region.</a:t>
            </a:r>
          </a:p>
          <a:p>
            <a:r>
              <a:rPr lang="en-US" sz="1200" b="0" i="0" kern="1200" dirty="0">
                <a:solidFill>
                  <a:schemeClr val="tx1"/>
                </a:solidFill>
                <a:effectLst/>
                <a:latin typeface="+mn-lt"/>
                <a:ea typeface="+mn-ea"/>
                <a:cs typeface="+mn-cs"/>
              </a:rPr>
              <a:t>We rely on in store sales tracking software, e.g., Apollo for Safeway.</a:t>
            </a:r>
          </a:p>
          <a:p>
            <a:r>
              <a:rPr lang="en-US" sz="1200" b="0" i="0" kern="1200" dirty="0">
                <a:solidFill>
                  <a:schemeClr val="tx1"/>
                </a:solidFill>
                <a:effectLst/>
                <a:latin typeface="+mn-lt"/>
                <a:ea typeface="+mn-ea"/>
                <a:cs typeface="+mn-cs"/>
              </a:rPr>
              <a:t>I use CATS, an archive of all the physical campaign materials used.</a:t>
            </a:r>
          </a:p>
          <a:p>
            <a:r>
              <a:rPr lang="en-US" sz="1200" b="0" i="0" kern="1200" dirty="0">
                <a:solidFill>
                  <a:schemeClr val="tx1"/>
                </a:solidFill>
                <a:effectLst/>
                <a:latin typeface="+mn-lt"/>
                <a:ea typeface="+mn-ea"/>
                <a:cs typeface="+mn-cs"/>
              </a:rPr>
              <a:t>I use </a:t>
            </a:r>
            <a:r>
              <a:rPr lang="en-US" sz="1200" b="0" i="0" kern="1200" dirty="0" err="1">
                <a:solidFill>
                  <a:schemeClr val="tx1"/>
                </a:solidFill>
                <a:effectLst/>
                <a:latin typeface="+mn-lt"/>
                <a:ea typeface="+mn-ea"/>
                <a:cs typeface="+mn-cs"/>
              </a:rPr>
              <a:t>Prospace</a:t>
            </a:r>
            <a:r>
              <a:rPr lang="en-US" sz="1200" b="0" i="0" kern="1200" dirty="0">
                <a:solidFill>
                  <a:schemeClr val="tx1"/>
                </a:solidFill>
                <a:effectLst/>
                <a:latin typeface="+mn-lt"/>
                <a:ea typeface="+mn-ea"/>
                <a:cs typeface="+mn-cs"/>
              </a:rPr>
              <a:t> to show the layout of shelves and placement of products, in the stores and to calculate the $ per space for a product.</a:t>
            </a:r>
          </a:p>
          <a:p>
            <a:r>
              <a:rPr lang="en-US" sz="1200" b="0" i="0" kern="1200" dirty="0">
                <a:solidFill>
                  <a:schemeClr val="tx1"/>
                </a:solidFill>
                <a:effectLst/>
                <a:latin typeface="+mn-lt"/>
                <a:ea typeface="+mn-ea"/>
                <a:cs typeface="+mn-cs"/>
              </a:rPr>
              <a:t>We keep folders in Windows that show the details of every campaign run. These folders contain power point presentations that capture the campaign.</a:t>
            </a:r>
          </a:p>
          <a:p>
            <a:r>
              <a:rPr lang="en-US" sz="1200" b="0" i="0" kern="1200" dirty="0">
                <a:solidFill>
                  <a:schemeClr val="tx1"/>
                </a:solidFill>
                <a:effectLst/>
                <a:latin typeface="+mn-lt"/>
                <a:ea typeface="+mn-ea"/>
                <a:cs typeface="+mn-cs"/>
              </a:rPr>
              <a:t>I use Word Processor software to write up executive summaries of sales campaigns and their effects.</a:t>
            </a:r>
          </a:p>
          <a:p>
            <a:r>
              <a:rPr lang="en-US" sz="1200" b="0" i="0" kern="1200" dirty="0">
                <a:solidFill>
                  <a:schemeClr val="tx1"/>
                </a:solidFill>
                <a:effectLst/>
                <a:latin typeface="+mn-lt"/>
                <a:ea typeface="+mn-ea"/>
                <a:cs typeface="+mn-cs"/>
              </a:rPr>
              <a:t>I go to our website weekly to check on feedback on the best and worst campaigns that have been run; to get ideas from other managers; and to get feedback from customers.</a:t>
            </a:r>
          </a:p>
          <a:p>
            <a:r>
              <a:rPr lang="en-US" sz="1200" b="0" i="0" kern="1200" dirty="0">
                <a:solidFill>
                  <a:schemeClr val="tx1"/>
                </a:solidFill>
                <a:effectLst/>
                <a:latin typeface="+mn-lt"/>
                <a:ea typeface="+mn-ea"/>
                <a:cs typeface="+mn-cs"/>
              </a:rPr>
              <a:t>I extract data manually from the hotel database.</a:t>
            </a:r>
          </a:p>
          <a:p>
            <a:r>
              <a:rPr lang="en-US" sz="1200" b="0" i="0" kern="1200" dirty="0">
                <a:solidFill>
                  <a:schemeClr val="tx1"/>
                </a:solidFill>
                <a:effectLst/>
                <a:latin typeface="+mn-lt"/>
                <a:ea typeface="+mn-ea"/>
                <a:cs typeface="+mn-cs"/>
              </a:rPr>
              <a:t>Our in-house graphics person creates some graphics and also reuses others.</a:t>
            </a:r>
          </a:p>
          <a:p>
            <a:r>
              <a:rPr lang="en-US" sz="1200" b="0" i="0" kern="1200" dirty="0">
                <a:solidFill>
                  <a:schemeClr val="tx1"/>
                </a:solidFill>
                <a:effectLst/>
                <a:latin typeface="+mn-lt"/>
                <a:ea typeface="+mn-ea"/>
                <a:cs typeface="+mn-cs"/>
              </a:rPr>
              <a:t>We have our marketing plan in a spreadsheet with campaigns down left, with a breakdown of the individual costs (forecast and actual) and leads generated. We know the revenue generated and forecast based on this, what will happen if we do this again. We find the ROI for each campaign. A515]</a:t>
            </a:r>
          </a:p>
          <a:p>
            <a:r>
              <a:rPr lang="en-US" sz="1200" b="0" i="0" kern="1200" dirty="0">
                <a:solidFill>
                  <a:schemeClr val="tx1"/>
                </a:solidFill>
                <a:effectLst/>
                <a:latin typeface="+mn-lt"/>
                <a:ea typeface="+mn-ea"/>
                <a:cs typeface="+mn-cs"/>
              </a:rPr>
              <a:t>The web marketing guy spends hours going through search engines to review our (keywords) position.</a:t>
            </a:r>
          </a:p>
          <a:p>
            <a:r>
              <a:rPr lang="en-US" sz="1200" b="0" i="0" kern="1200" dirty="0">
                <a:solidFill>
                  <a:schemeClr val="tx1"/>
                </a:solidFill>
                <a:effectLst/>
                <a:latin typeface="+mn-lt"/>
                <a:ea typeface="+mn-ea"/>
                <a:cs typeface="+mn-cs"/>
              </a:rPr>
              <a:t>We build ERP programs for accounting, logistics, casinos, factory management; we make databases for distribution systems.</a:t>
            </a:r>
          </a:p>
          <a:p>
            <a:r>
              <a:rPr lang="en-US" sz="1200" b="0" i="0" kern="1200" dirty="0">
                <a:solidFill>
                  <a:schemeClr val="tx1"/>
                </a:solidFill>
                <a:effectLst/>
                <a:latin typeface="+mn-lt"/>
                <a:ea typeface="+mn-ea"/>
                <a:cs typeface="+mn-cs"/>
              </a:rPr>
              <a:t>The sales management IT group supports the CRM system, which is shared by our 20 offices, worldwide in Asia, Latin America, Europe and USA..</a:t>
            </a:r>
          </a:p>
          <a:p>
            <a:r>
              <a:rPr lang="en-US" sz="1200" b="0" i="0" kern="1200" dirty="0">
                <a:solidFill>
                  <a:schemeClr val="tx1"/>
                </a:solidFill>
                <a:effectLst/>
                <a:latin typeface="+mn-lt"/>
                <a:ea typeface="+mn-ea"/>
                <a:cs typeface="+mn-cs"/>
              </a:rPr>
              <a:t>The web tech group of 5/6 deals with the intranet, extranet and email templates.</a:t>
            </a:r>
          </a:p>
          <a:p>
            <a:r>
              <a:rPr lang="en-US" sz="1200" b="0" i="0" kern="1200" dirty="0">
                <a:solidFill>
                  <a:schemeClr val="tx1"/>
                </a:solidFill>
                <a:effectLst/>
                <a:latin typeface="+mn-lt"/>
                <a:ea typeface="+mn-ea"/>
                <a:cs typeface="+mn-cs"/>
              </a:rPr>
              <a:t>We have to coordinate the look and feel of our website with the collateral materials and also with ISVs collateral.</a:t>
            </a:r>
          </a:p>
          <a:p>
            <a:r>
              <a:rPr lang="en-US" sz="1200" b="0" i="0" kern="1200" dirty="0">
                <a:solidFill>
                  <a:schemeClr val="tx1"/>
                </a:solidFill>
                <a:effectLst/>
                <a:latin typeface="+mn-lt"/>
                <a:ea typeface="+mn-ea"/>
                <a:cs typeface="+mn-cs"/>
              </a:rPr>
              <a:t>Most of our DM is email.</a:t>
            </a:r>
          </a:p>
          <a:p>
            <a:r>
              <a:rPr lang="en-US" sz="1200" b="0" i="0" kern="1200" dirty="0">
                <a:solidFill>
                  <a:schemeClr val="tx1"/>
                </a:solidFill>
                <a:effectLst/>
                <a:latin typeface="+mn-lt"/>
                <a:ea typeface="+mn-ea"/>
                <a:cs typeface="+mn-cs"/>
              </a:rPr>
              <a:t>Invoicing is tied to the database, so we know who has bought.</a:t>
            </a:r>
          </a:p>
          <a:p>
            <a:r>
              <a:rPr lang="en-US" sz="1200" b="0" i="0" kern="1200" dirty="0">
                <a:solidFill>
                  <a:schemeClr val="tx1"/>
                </a:solidFill>
                <a:effectLst/>
                <a:latin typeface="+mn-lt"/>
                <a:ea typeface="+mn-ea"/>
                <a:cs typeface="+mn-cs"/>
              </a:rPr>
              <a:t>It is a challenge to get sales people to enter the information – not everyone enters the leads. The emails that we sent out have a tracking system built into them.</a:t>
            </a:r>
          </a:p>
          <a:p>
            <a:r>
              <a:rPr lang="en-US" sz="1200" b="0" i="0" kern="1200" dirty="0">
                <a:solidFill>
                  <a:schemeClr val="tx1"/>
                </a:solidFill>
                <a:effectLst/>
                <a:latin typeface="+mn-lt"/>
                <a:ea typeface="+mn-ea"/>
                <a:cs typeface="+mn-cs"/>
              </a:rPr>
              <a:t>We have a web based reporting program</a:t>
            </a:r>
          </a:p>
          <a:p>
            <a:r>
              <a:rPr lang="en-US" sz="1200" b="0" i="0" kern="1200" dirty="0">
                <a:solidFill>
                  <a:schemeClr val="tx1"/>
                </a:solidFill>
                <a:effectLst/>
                <a:latin typeface="+mn-lt"/>
                <a:ea typeface="+mn-ea"/>
                <a:cs typeface="+mn-cs"/>
              </a:rPr>
              <a:t>The graphic designer deals with all direct mail. That is line cards and fliers. When a TM requests a sample box to be sent to a prospect, I may have to modify the flyer that is sent out.</a:t>
            </a:r>
          </a:p>
          <a:p>
            <a:r>
              <a:rPr lang="en-US" sz="1200" b="0" i="0" kern="1200" dirty="0">
                <a:solidFill>
                  <a:schemeClr val="tx1"/>
                </a:solidFill>
                <a:effectLst/>
                <a:latin typeface="+mn-lt"/>
                <a:ea typeface="+mn-ea"/>
                <a:cs typeface="+mn-cs"/>
              </a:rPr>
              <a:t>We do some PR; write an article and put it in a trade publication.</a:t>
            </a:r>
          </a:p>
          <a:p>
            <a:r>
              <a:rPr lang="en-US" sz="1200" b="0" i="0" kern="1200" dirty="0">
                <a:solidFill>
                  <a:schemeClr val="tx1"/>
                </a:solidFill>
                <a:effectLst/>
                <a:latin typeface="+mn-lt"/>
                <a:ea typeface="+mn-ea"/>
                <a:cs typeface="+mn-cs"/>
              </a:rPr>
              <a:t>The trade show gives me a disk with all the names, from scans of id cards, on it in ASCII format.</a:t>
            </a:r>
          </a:p>
          <a:p>
            <a:r>
              <a:rPr lang="en-US" sz="1200" b="0" i="0" kern="1200" dirty="0">
                <a:solidFill>
                  <a:schemeClr val="tx1"/>
                </a:solidFill>
                <a:effectLst/>
                <a:latin typeface="+mn-lt"/>
                <a:ea typeface="+mn-ea"/>
                <a:cs typeface="+mn-cs"/>
              </a:rPr>
              <a:t>The IT person sends me a XL spreadsheet of new customers that month every month that he pulls from the AS400 database. I import both of these into XL for comparison.</a:t>
            </a:r>
          </a:p>
          <a:p>
            <a:r>
              <a:rPr lang="en-US" sz="1200" b="0" i="0" kern="1200" dirty="0">
                <a:solidFill>
                  <a:schemeClr val="tx1"/>
                </a:solidFill>
                <a:effectLst/>
                <a:latin typeface="+mn-lt"/>
                <a:ea typeface="+mn-ea"/>
                <a:cs typeface="+mn-cs"/>
              </a:rPr>
              <a:t>We have some graphic design tools and printing capabilities in-house, e.g., line cards we print.</a:t>
            </a:r>
          </a:p>
          <a:p>
            <a:r>
              <a:rPr lang="en-US" sz="1200" b="0" i="0" kern="1200" dirty="0">
                <a:solidFill>
                  <a:schemeClr val="tx1"/>
                </a:solidFill>
                <a:effectLst/>
                <a:latin typeface="+mn-lt"/>
                <a:ea typeface="+mn-ea"/>
                <a:cs typeface="+mn-cs"/>
              </a:rPr>
              <a:t>It is a challenge to integrate the 13 partner distributors with 37 individual offices, into one CRM system. They all have different CRM systems: ACT, XL.</a:t>
            </a:r>
          </a:p>
          <a:p>
            <a:r>
              <a:rPr lang="en-US" sz="1200" b="0" i="0" kern="1200" dirty="0">
                <a:solidFill>
                  <a:schemeClr val="tx1"/>
                </a:solidFill>
                <a:effectLst/>
                <a:latin typeface="+mn-lt"/>
                <a:ea typeface="+mn-ea"/>
                <a:cs typeface="+mn-cs"/>
              </a:rPr>
              <a:t>People swipe their cards at a trade show; at the end of the day we are given an XL spreadsheet of people including the products they are interested in.</a:t>
            </a:r>
          </a:p>
          <a:p>
            <a:r>
              <a:rPr lang="en-US" sz="1200" b="0" i="0" kern="1200" dirty="0">
                <a:solidFill>
                  <a:schemeClr val="tx1"/>
                </a:solidFill>
                <a:effectLst/>
                <a:latin typeface="+mn-lt"/>
                <a:ea typeface="+mn-ea"/>
                <a:cs typeface="+mn-cs"/>
              </a:rPr>
              <a:t>We have great records of our customers in an AS 400 database. This includes the UCC (uniform commercial code), SIC and our customer lists.</a:t>
            </a:r>
          </a:p>
          <a:p>
            <a:r>
              <a:rPr lang="en-US" sz="1200" b="0" i="0" kern="1200" dirty="0">
                <a:solidFill>
                  <a:schemeClr val="tx1"/>
                </a:solidFill>
                <a:effectLst/>
                <a:latin typeface="+mn-lt"/>
                <a:ea typeface="+mn-ea"/>
                <a:cs typeface="+mn-cs"/>
              </a:rPr>
              <a:t>We use an ad agency for DM, PR and creative. Once our ad agency has done the templates and handed them to us to use, the ad person can just plug in updated info, e.g. for new products.</a:t>
            </a:r>
          </a:p>
          <a:p>
            <a:r>
              <a:rPr lang="en-US" sz="1200" b="0" i="0" kern="1200" dirty="0">
                <a:solidFill>
                  <a:schemeClr val="tx1"/>
                </a:solidFill>
                <a:effectLst/>
                <a:latin typeface="+mn-lt"/>
                <a:ea typeface="+mn-ea"/>
                <a:cs typeface="+mn-cs"/>
              </a:rPr>
              <a:t>The hotel has a contact database for the MPI (Meeting Planners International) and one for wedding people. Each of these silos has a DB, but they don’t talk to one another.”</a:t>
            </a:r>
          </a:p>
          <a:p>
            <a:r>
              <a:rPr lang="en-US" sz="1200" b="0" i="0" kern="1200" dirty="0">
                <a:solidFill>
                  <a:schemeClr val="tx1"/>
                </a:solidFill>
                <a:effectLst/>
                <a:latin typeface="+mn-lt"/>
                <a:ea typeface="+mn-ea"/>
                <a:cs typeface="+mn-cs"/>
              </a:rPr>
              <a:t>“I myself send all of the emails for DM.”</a:t>
            </a:r>
          </a:p>
          <a:p>
            <a:r>
              <a:rPr lang="en-US" sz="1200" b="0" i="0" kern="1200" dirty="0">
                <a:solidFill>
                  <a:schemeClr val="tx1"/>
                </a:solidFill>
                <a:effectLst/>
                <a:latin typeface="+mn-lt"/>
                <a:ea typeface="+mn-ea"/>
                <a:cs typeface="+mn-cs"/>
              </a:rPr>
              <a:t>“Our proprietary software contains what has been booked as well as customer information. We track all transient customers in the db. We also make notes in there on their likes and dislikes, etc.</a:t>
            </a:r>
          </a:p>
          <a:p>
            <a:r>
              <a:rPr lang="en-US" sz="1200" b="0" i="0" kern="1200" dirty="0">
                <a:solidFill>
                  <a:schemeClr val="tx1"/>
                </a:solidFill>
                <a:effectLst/>
                <a:latin typeface="+mn-lt"/>
                <a:ea typeface="+mn-ea"/>
                <a:cs typeface="+mn-cs"/>
              </a:rPr>
              <a:t>The primary sales person uses MS Outlook to manage the contacts, leads, etc.</a:t>
            </a:r>
          </a:p>
          <a:p>
            <a:r>
              <a:rPr lang="en-US" sz="1200" b="0" i="0" kern="1200" dirty="0">
                <a:solidFill>
                  <a:schemeClr val="tx1"/>
                </a:solidFill>
                <a:effectLst/>
                <a:latin typeface="+mn-lt"/>
                <a:ea typeface="+mn-ea"/>
                <a:cs typeface="+mn-cs"/>
              </a:rPr>
              <a:t>“We have a solid ability to get at our existing customers via their 35,000 email addresses. We send out an email newsletter once a week to customers and to corporate sponsors. ”</a:t>
            </a:r>
          </a:p>
          <a:p>
            <a:r>
              <a:rPr lang="en-US" sz="1200" b="0" i="0" kern="1200" dirty="0">
                <a:solidFill>
                  <a:schemeClr val="tx1"/>
                </a:solidFill>
                <a:effectLst/>
                <a:latin typeface="+mn-lt"/>
                <a:ea typeface="+mn-ea"/>
                <a:cs typeface="+mn-cs"/>
              </a:rPr>
              <a:t>“We are working to use cell phones to send text messaging as our customers are very technology driven.”</a:t>
            </a:r>
          </a:p>
          <a:p>
            <a:r>
              <a:rPr lang="en-US" sz="1200" b="0" i="0" kern="1200" dirty="0">
                <a:solidFill>
                  <a:schemeClr val="tx1"/>
                </a:solidFill>
                <a:effectLst/>
                <a:latin typeface="+mn-lt"/>
                <a:ea typeface="+mn-ea"/>
                <a:cs typeface="+mn-cs"/>
              </a:rPr>
              <a:t>We measure hits to our website from the weekly emails. We gather: did they read the email, what links they clicked, did they forward it, polls in the email.</a:t>
            </a:r>
          </a:p>
          <a:p>
            <a:r>
              <a:rPr lang="en-US" sz="1200" b="0" i="0" kern="1200" dirty="0">
                <a:solidFill>
                  <a:schemeClr val="tx1"/>
                </a:solidFill>
                <a:effectLst/>
                <a:latin typeface="+mn-lt"/>
                <a:ea typeface="+mn-ea"/>
                <a:cs typeface="+mn-cs"/>
              </a:rPr>
              <a:t>We use a product called Cognos, which is a data warehousing product. It has tied together some of our operational products and allows us to look at customer data.</a:t>
            </a:r>
          </a:p>
          <a:p>
            <a:r>
              <a:rPr lang="en-US" sz="1200" b="0" i="0" kern="1200" dirty="0">
                <a:solidFill>
                  <a:schemeClr val="tx1"/>
                </a:solidFill>
                <a:effectLst/>
                <a:latin typeface="+mn-lt"/>
                <a:ea typeface="+mn-ea"/>
                <a:cs typeface="+mn-cs"/>
              </a:rPr>
              <a:t>We have a system that does chemical, molecule design process. It shows the performance price curve we can provide to the customer.</a:t>
            </a:r>
          </a:p>
          <a:p>
            <a:r>
              <a:rPr lang="en-US" sz="1200" b="0" i="0" kern="1200" dirty="0">
                <a:solidFill>
                  <a:schemeClr val="tx1"/>
                </a:solidFill>
                <a:effectLst/>
                <a:latin typeface="+mn-lt"/>
                <a:ea typeface="+mn-ea"/>
                <a:cs typeface="+mn-cs"/>
              </a:rPr>
              <a:t>We do some marketing tasks using </a:t>
            </a:r>
            <a:r>
              <a:rPr lang="en-US" sz="1200" b="0" i="0" kern="1200" dirty="0" err="1">
                <a:solidFill>
                  <a:schemeClr val="tx1"/>
                </a:solidFill>
                <a:effectLst/>
                <a:latin typeface="+mn-lt"/>
                <a:ea typeface="+mn-ea"/>
                <a:cs typeface="+mn-cs"/>
              </a:rPr>
              <a:t>Excell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a home grown Lotus Notes system that we put customer data into: enter the profile of the customer and product they buy. The person entering the data can flag the data for review by another person by a specific date. If they fail to respond and close out the item, the system reminds</a:t>
            </a:r>
          </a:p>
          <a:p>
            <a:r>
              <a:rPr lang="en-US" sz="1200" b="0" i="0" kern="1200" dirty="0">
                <a:solidFill>
                  <a:schemeClr val="tx1"/>
                </a:solidFill>
                <a:effectLst/>
                <a:latin typeface="+mn-lt"/>
                <a:ea typeface="+mn-ea"/>
                <a:cs typeface="+mn-cs"/>
              </a:rPr>
              <a:t>them and their manager.”</a:t>
            </a:r>
          </a:p>
          <a:p>
            <a:r>
              <a:rPr lang="en-US" sz="1200" b="0" i="0" kern="1200" dirty="0">
                <a:solidFill>
                  <a:schemeClr val="tx1"/>
                </a:solidFill>
                <a:effectLst/>
                <a:latin typeface="+mn-lt"/>
                <a:ea typeface="+mn-ea"/>
                <a:cs typeface="+mn-cs"/>
              </a:rPr>
              <a:t>Some sales staff use ACT and some use Navision to track leads that become sales. The ACT data and Navision system don’t share data well. These two don’t speak to one another. Act is used for customer interaction</a:t>
            </a:r>
          </a:p>
          <a:p>
            <a:r>
              <a:rPr lang="en-US" sz="1200" b="0" i="0" kern="1200" dirty="0">
                <a:solidFill>
                  <a:schemeClr val="tx1"/>
                </a:solidFill>
                <a:effectLst/>
                <a:latin typeface="+mn-lt"/>
                <a:ea typeface="+mn-ea"/>
                <a:cs typeface="+mn-cs"/>
              </a:rPr>
              <a:t>We use ACT to track leads, but can’t share that data outside our small area: the software doesn’t allow sales staff on the west coast to see what sales staff on the east coast are doing. ,</a:t>
            </a:r>
          </a:p>
          <a:p>
            <a:r>
              <a:rPr lang="en-US" sz="1200" b="0" i="0" kern="1200" dirty="0">
                <a:solidFill>
                  <a:schemeClr val="tx1"/>
                </a:solidFill>
                <a:effectLst/>
                <a:latin typeface="+mn-lt"/>
                <a:ea typeface="+mn-ea"/>
                <a:cs typeface="+mn-cs"/>
              </a:rPr>
              <a:t>Continued work on Navision will take money from the marketing budget ($20,000). IT budget takes much of our marketing money.</a:t>
            </a:r>
          </a:p>
          <a:p>
            <a:r>
              <a:rPr lang="en-US" sz="1200" b="0" i="0" kern="1200" dirty="0">
                <a:solidFill>
                  <a:schemeClr val="tx1"/>
                </a:solidFill>
                <a:effectLst/>
                <a:latin typeface="+mn-lt"/>
                <a:ea typeface="+mn-ea"/>
                <a:cs typeface="+mn-cs"/>
              </a:rPr>
              <a:t>The service provider for Navision helped to do dupe checking to ensure that we were not mailing to the same person multiple times.</a:t>
            </a:r>
          </a:p>
          <a:p>
            <a:r>
              <a:rPr lang="en-US" sz="1200" b="0" i="0" kern="1200" dirty="0">
                <a:solidFill>
                  <a:schemeClr val="tx1"/>
                </a:solidFill>
                <a:effectLst/>
                <a:latin typeface="+mn-lt"/>
                <a:ea typeface="+mn-ea"/>
                <a:cs typeface="+mn-cs"/>
              </a:rPr>
              <a:t>Field sales persons can’t go in from their individual location and get the info out of Navision. They want to generate activity reports for a customer and the home office has to run the report and email it to the customer.</a:t>
            </a:r>
          </a:p>
          <a:p>
            <a:r>
              <a:rPr lang="en-US" sz="1200" b="0" i="0" kern="1200" dirty="0">
                <a:solidFill>
                  <a:schemeClr val="tx1"/>
                </a:solidFill>
                <a:effectLst/>
                <a:latin typeface="+mn-lt"/>
                <a:ea typeface="+mn-ea"/>
                <a:cs typeface="+mn-cs"/>
              </a:rPr>
              <a:t>In-house, we have ACT, Excel, and Monarch (a financial tool)</a:t>
            </a:r>
          </a:p>
          <a:p>
            <a:r>
              <a:rPr lang="en-US" sz="1200" b="0" i="0" kern="1200" dirty="0">
                <a:solidFill>
                  <a:schemeClr val="tx1"/>
                </a:solidFill>
                <a:effectLst/>
                <a:latin typeface="+mn-lt"/>
                <a:ea typeface="+mn-ea"/>
                <a:cs typeface="+mn-cs"/>
              </a:rPr>
              <a:t>We recently purchased </a:t>
            </a:r>
            <a:r>
              <a:rPr lang="en-US" sz="1200" b="0" i="0" kern="1200" dirty="0" err="1">
                <a:solidFill>
                  <a:schemeClr val="tx1"/>
                </a:solidFill>
                <a:effectLst/>
                <a:latin typeface="+mn-lt"/>
                <a:ea typeface="+mn-ea"/>
                <a:cs typeface="+mn-cs"/>
              </a:rPr>
              <a:t>MoveX</a:t>
            </a:r>
            <a:r>
              <a:rPr lang="en-US" sz="1200" b="0" i="0" kern="1200" dirty="0">
                <a:solidFill>
                  <a:schemeClr val="tx1"/>
                </a:solidFill>
                <a:effectLst/>
                <a:latin typeface="+mn-lt"/>
                <a:ea typeface="+mn-ea"/>
                <a:cs typeface="+mn-cs"/>
              </a:rPr>
              <a:t> (a product of a Swedish company), which has a front end and back end solution to handle marketing data (live data that is tied to our financials, products, etc.). This was a significant (1m) purchase for the IT department.</a:t>
            </a:r>
          </a:p>
          <a:p>
            <a:r>
              <a:rPr lang="en-US" sz="1200" b="0" i="0" kern="1200" dirty="0">
                <a:solidFill>
                  <a:schemeClr val="tx1"/>
                </a:solidFill>
                <a:effectLst/>
                <a:latin typeface="+mn-lt"/>
                <a:ea typeface="+mn-ea"/>
                <a:cs typeface="+mn-cs"/>
              </a:rPr>
              <a:t>We support the existing product lines by doing mailings for account executives. Mailing lists are developed by picking SIC codes, this helps to narrow the target market, and then picking clients from our database.</a:t>
            </a:r>
          </a:p>
          <a:p>
            <a:r>
              <a:rPr lang="en-US" sz="1200" b="0" i="0" kern="1200" dirty="0">
                <a:solidFill>
                  <a:schemeClr val="tx1"/>
                </a:solidFill>
                <a:effectLst/>
                <a:latin typeface="+mn-lt"/>
                <a:ea typeface="+mn-ea"/>
                <a:cs typeface="+mn-cs"/>
              </a:rPr>
              <a:t>We email clients a quarterly newsletter</a:t>
            </a:r>
          </a:p>
          <a:p>
            <a:r>
              <a:rPr lang="en-US" sz="1200" b="0" i="0" kern="1200" dirty="0">
                <a:solidFill>
                  <a:schemeClr val="tx1"/>
                </a:solidFill>
                <a:effectLst/>
                <a:latin typeface="+mn-lt"/>
                <a:ea typeface="+mn-ea"/>
                <a:cs typeface="+mn-cs"/>
              </a:rPr>
              <a:t>We use VANIF (a type of CRM system), recently purchased. We hope that reports from VANIF will tell us where our customer base is coming from.</a:t>
            </a:r>
          </a:p>
          <a:p>
            <a:r>
              <a:rPr lang="en-US" sz="1200" b="0" i="0" kern="1200" dirty="0">
                <a:solidFill>
                  <a:schemeClr val="tx1"/>
                </a:solidFill>
                <a:effectLst/>
                <a:latin typeface="+mn-lt"/>
                <a:ea typeface="+mn-ea"/>
                <a:cs typeface="+mn-cs"/>
              </a:rPr>
              <a:t>We use SIGITA for billing, expiration, etc. It is a critical system.</a:t>
            </a:r>
          </a:p>
          <a:p>
            <a:r>
              <a:rPr lang="en-US" sz="1200" b="0" i="0" kern="1200" dirty="0">
                <a:solidFill>
                  <a:schemeClr val="tx1"/>
                </a:solidFill>
                <a:effectLst/>
                <a:latin typeface="+mn-lt"/>
                <a:ea typeface="+mn-ea"/>
                <a:cs typeface="+mn-cs"/>
              </a:rPr>
              <a:t>We use Policy Points to capture personal data.</a:t>
            </a:r>
          </a:p>
          <a:p>
            <a:r>
              <a:rPr lang="en-US" sz="1200" b="0" i="0" kern="1200" dirty="0">
                <a:solidFill>
                  <a:schemeClr val="tx1"/>
                </a:solidFill>
                <a:effectLst/>
                <a:latin typeface="+mn-lt"/>
                <a:ea typeface="+mn-ea"/>
                <a:cs typeface="+mn-cs"/>
              </a:rPr>
              <a:t>We are working on a customer software (ACCESS) taking the database and using information from it for cross-sale.</a:t>
            </a:r>
          </a:p>
          <a:p>
            <a:r>
              <a:rPr lang="en-US" sz="1200" b="0" i="0" kern="1200" dirty="0">
                <a:solidFill>
                  <a:schemeClr val="tx1"/>
                </a:solidFill>
                <a:effectLst/>
                <a:latin typeface="+mn-lt"/>
                <a:ea typeface="+mn-ea"/>
                <a:cs typeface="+mn-cs"/>
              </a:rPr>
              <a:t>We know ACT can help time profitability from the source of a lead. However, using ACT we can’t link at AE in one location with an AE in another location.</a:t>
            </a:r>
          </a:p>
          <a:p>
            <a:r>
              <a:rPr lang="en-US" sz="1200" b="0" i="0" kern="1200" dirty="0">
                <a:solidFill>
                  <a:schemeClr val="tx1"/>
                </a:solidFill>
                <a:effectLst/>
                <a:latin typeface="+mn-lt"/>
                <a:ea typeface="+mn-ea"/>
                <a:cs typeface="+mn-cs"/>
              </a:rPr>
              <a:t>We bought VANIF to meet this need. However, VANIF is a generic product and didn’t meet all our needs. We’ve had to hire a consultant to customize VANIF (over 2 million dollars), and there are still issues because the AEs don’t want to switch from their current paper/pen process.</a:t>
            </a:r>
          </a:p>
          <a:p>
            <a:r>
              <a:rPr lang="en-US" sz="1200" b="0" i="0" kern="1200" dirty="0">
                <a:solidFill>
                  <a:schemeClr val="tx1"/>
                </a:solidFill>
                <a:effectLst/>
                <a:latin typeface="+mn-lt"/>
                <a:ea typeface="+mn-ea"/>
                <a:cs typeface="+mn-cs"/>
              </a:rPr>
              <a:t>Marketing department drafts content and creates internet content.</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Desktop computer (work) – used in the office.</a:t>
            </a:r>
          </a:p>
          <a:p>
            <a:r>
              <a:rPr lang="en-US" sz="1200" b="0" i="0" kern="1200" dirty="0">
                <a:solidFill>
                  <a:schemeClr val="tx1"/>
                </a:solidFill>
                <a:effectLst/>
                <a:latin typeface="+mn-lt"/>
                <a:ea typeface="+mn-ea"/>
                <a:cs typeface="+mn-cs"/>
              </a:rPr>
              <a:t>Laptop computer (work) used on the road, in </a:t>
            </a:r>
            <a:r>
              <a:rPr lang="en-US" sz="1200" b="0" i="0" kern="1200" dirty="0" err="1">
                <a:solidFill>
                  <a:schemeClr val="tx1"/>
                </a:solidFill>
                <a:effectLst/>
                <a:latin typeface="+mn-lt"/>
                <a:ea typeface="+mn-ea"/>
                <a:cs typeface="+mn-cs"/>
              </a:rPr>
              <a:t>off site</a:t>
            </a:r>
            <a:r>
              <a:rPr lang="en-US" sz="1200" b="0" i="0" kern="1200" dirty="0">
                <a:solidFill>
                  <a:schemeClr val="tx1"/>
                </a:solidFill>
                <a:effectLst/>
                <a:latin typeface="+mn-lt"/>
                <a:ea typeface="+mn-ea"/>
                <a:cs typeface="+mn-cs"/>
              </a:rPr>
              <a:t> meetings and at marketing event sites.</a:t>
            </a:r>
          </a:p>
          <a:p>
            <a:r>
              <a:rPr lang="en-US" sz="1200" b="0" i="0" kern="1200" dirty="0">
                <a:solidFill>
                  <a:schemeClr val="tx1"/>
                </a:solidFill>
                <a:effectLst/>
                <a:latin typeface="+mn-lt"/>
                <a:ea typeface="+mn-ea"/>
                <a:cs typeface="+mn-cs"/>
              </a:rPr>
              <a:t>PDA – used all the time.</a:t>
            </a:r>
          </a:p>
          <a:p>
            <a:r>
              <a:rPr lang="en-US" sz="1200" b="0" i="0" kern="1200" dirty="0">
                <a:solidFill>
                  <a:schemeClr val="tx1"/>
                </a:solidFill>
                <a:effectLst/>
                <a:latin typeface="+mn-lt"/>
                <a:ea typeface="+mn-ea"/>
                <a:cs typeface="+mn-cs"/>
              </a:rPr>
              <a:t>Cell Phone – used for work and personal calls; used when off site or traveling.</a:t>
            </a:r>
          </a:p>
          <a:p>
            <a:r>
              <a:rPr lang="en-US" sz="1200" b="0" i="0" kern="1200" dirty="0">
                <a:solidFill>
                  <a:schemeClr val="tx1"/>
                </a:solidFill>
                <a:effectLst/>
                <a:latin typeface="+mn-lt"/>
                <a:ea typeface="+mn-ea"/>
                <a:cs typeface="+mn-cs"/>
              </a:rPr>
              <a:t>Wired Phone – used while in the office.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My name is Benjamin Martin. I am the marketing manager for Peloponnesian cultures products with Wide World Imports, a mid-sized export/import firm that specializes in medium priced craft and art objects. I’ve worked my way up from Assistant Buyer to my current job, where I manage several product lines. I’ve been with the company for three years. I’ve worked in the import/export field for 12 years.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Organization: Work with Wide World Importers, a mid-sized company in Seattle, WA that imports craft artifacts from Asia and distributes them through the top and mid-size import chain stores.</a:t>
            </a:r>
          </a:p>
          <a:p>
            <a:r>
              <a:rPr lang="en-US" sz="1200" b="0" i="0" kern="1200" dirty="0">
                <a:solidFill>
                  <a:schemeClr val="tx1"/>
                </a:solidFill>
                <a:effectLst/>
                <a:latin typeface="+mn-lt"/>
                <a:ea typeface="+mn-ea"/>
                <a:cs typeface="+mn-cs"/>
              </a:rPr>
              <a:t>IT Environment: Works with a laptop, mainly for meetings and with a higher end graphics/media PC to produce marketing materials. The company has a small IT staff of six people who complain about overwork.</a:t>
            </a:r>
          </a:p>
          <a:p>
            <a:r>
              <a:rPr lang="en-US" sz="1200" b="0" i="0" kern="1200" dirty="0">
                <a:solidFill>
                  <a:schemeClr val="tx1"/>
                </a:solidFill>
                <a:effectLst/>
                <a:latin typeface="+mn-lt"/>
                <a:ea typeface="+mn-ea"/>
                <a:cs typeface="+mn-cs"/>
              </a:rPr>
              <a:t>Mobility: Cell phone, Instant Messaging, PDA and laptop provide mobile computing and communications solutions.</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I am supposed to meet revenue and market share goals for my product line.</a:t>
            </a:r>
          </a:p>
          <a:p>
            <a:r>
              <a:rPr lang="en-US" sz="1200" b="0" i="0" kern="1200" dirty="0">
                <a:solidFill>
                  <a:schemeClr val="tx1"/>
                </a:solidFill>
                <a:effectLst/>
                <a:latin typeface="+mn-lt"/>
                <a:ea typeface="+mn-ea"/>
                <a:cs typeface="+mn-cs"/>
              </a:rPr>
              <a:t>Growing the company; acquiring new customers, and maintaining our existing customer base are my three key objectives.</a:t>
            </a:r>
          </a:p>
          <a:p>
            <a:r>
              <a:rPr lang="en-US" sz="1200" b="0" i="0" kern="1200" dirty="0">
                <a:solidFill>
                  <a:schemeClr val="tx1"/>
                </a:solidFill>
                <a:effectLst/>
                <a:latin typeface="+mn-lt"/>
                <a:ea typeface="+mn-ea"/>
                <a:cs typeface="+mn-cs"/>
              </a:rPr>
              <a:t>One of my bottom line objectives is to generate good quality leads to pass on to sales people.</a:t>
            </a:r>
          </a:p>
          <a:p>
            <a:r>
              <a:rPr lang="en-US" sz="1200" b="0" i="0" kern="1200" dirty="0">
                <a:solidFill>
                  <a:schemeClr val="tx1"/>
                </a:solidFill>
                <a:effectLst/>
                <a:latin typeface="+mn-lt"/>
                <a:ea typeface="+mn-ea"/>
                <a:cs typeface="+mn-cs"/>
              </a:rPr>
              <a:t>We would like to know which leads (and sales/revenue) came from which source (particularly tradeshows), so we can determine which ones to go to.</a:t>
            </a:r>
          </a:p>
          <a:p>
            <a:r>
              <a:rPr lang="en-US" sz="1200" b="0" i="0" kern="1200" dirty="0">
                <a:solidFill>
                  <a:schemeClr val="tx1"/>
                </a:solidFill>
                <a:effectLst/>
                <a:latin typeface="+mn-lt"/>
                <a:ea typeface="+mn-ea"/>
                <a:cs typeface="+mn-cs"/>
              </a:rPr>
              <a:t>I would like to segment our customers by the amount that they spend and cross reference that with their profile to see who to target.</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Try to obtain maximum funding for the marketing dept by negotiating for budget approval and changes</a:t>
            </a:r>
          </a:p>
          <a:p>
            <a:r>
              <a:rPr lang="en-US" sz="1200" b="0" i="0" kern="1200" dirty="0">
                <a:solidFill>
                  <a:schemeClr val="tx1"/>
                </a:solidFill>
                <a:effectLst/>
                <a:latin typeface="+mn-lt"/>
                <a:ea typeface="+mn-ea"/>
                <a:cs typeface="+mn-cs"/>
              </a:rPr>
              <a:t>Build business case for departmental budget and provide input to budget for marketing plans</a:t>
            </a:r>
          </a:p>
          <a:p>
            <a:r>
              <a:rPr lang="en-US" sz="1200" b="0" i="0" kern="1200" dirty="0">
                <a:solidFill>
                  <a:schemeClr val="tx1"/>
                </a:solidFill>
                <a:effectLst/>
                <a:latin typeface="+mn-lt"/>
                <a:ea typeface="+mn-ea"/>
                <a:cs typeface="+mn-cs"/>
              </a:rPr>
              <a:t>Create an effective marketing plan based on business goals and reviewing last </a:t>
            </a:r>
            <a:r>
              <a:rPr lang="en-US" sz="1200" b="0" i="0" kern="1200" dirty="0" err="1">
                <a:solidFill>
                  <a:schemeClr val="tx1"/>
                </a:solidFill>
                <a:effectLst/>
                <a:latin typeface="+mn-lt"/>
                <a:ea typeface="+mn-ea"/>
                <a:cs typeface="+mn-cs"/>
              </a:rPr>
              <a:t>years</a:t>
            </a:r>
            <a:r>
              <a:rPr lang="en-US" sz="1200" b="0" i="0" kern="1200" dirty="0">
                <a:solidFill>
                  <a:schemeClr val="tx1"/>
                </a:solidFill>
                <a:effectLst/>
                <a:latin typeface="+mn-lt"/>
                <a:ea typeface="+mn-ea"/>
                <a:cs typeface="+mn-cs"/>
              </a:rPr>
              <a:t> plan to see what was effective</a:t>
            </a:r>
          </a:p>
          <a:p>
            <a:r>
              <a:rPr lang="en-US" sz="1200" b="0" i="0" kern="1200" dirty="0">
                <a:solidFill>
                  <a:schemeClr val="tx1"/>
                </a:solidFill>
                <a:effectLst/>
                <a:latin typeface="+mn-lt"/>
                <a:ea typeface="+mn-ea"/>
                <a:cs typeface="+mn-cs"/>
              </a:rPr>
              <a:t>Allocate budget (according to plan); track spending against budget; review and modify the marketing plan as needed</a:t>
            </a:r>
          </a:p>
          <a:p>
            <a:r>
              <a:rPr lang="en-US" sz="1200" b="0" i="0" kern="1200" dirty="0">
                <a:solidFill>
                  <a:schemeClr val="tx1"/>
                </a:solidFill>
                <a:effectLst/>
                <a:latin typeface="+mn-lt"/>
                <a:ea typeface="+mn-ea"/>
                <a:cs typeface="+mn-cs"/>
              </a:rPr>
              <a:t>Determine or contribute to overall strategy that leads to the marketing plan contributor</a:t>
            </a:r>
          </a:p>
          <a:p>
            <a:r>
              <a:rPr lang="en-US" sz="1200" b="0" i="0" kern="1200" dirty="0">
                <a:solidFill>
                  <a:schemeClr val="tx1"/>
                </a:solidFill>
                <a:effectLst/>
                <a:latin typeface="+mn-lt"/>
                <a:ea typeface="+mn-ea"/>
                <a:cs typeface="+mn-cs"/>
              </a:rPr>
              <a:t>Run campaigns to satisfy marketing goals; execute the campaign as planned</a:t>
            </a:r>
          </a:p>
          <a:p>
            <a:r>
              <a:rPr lang="en-US" sz="1200" b="0" i="0" kern="1200" dirty="0">
                <a:solidFill>
                  <a:schemeClr val="tx1"/>
                </a:solidFill>
                <a:effectLst/>
                <a:latin typeface="+mn-lt"/>
                <a:ea typeface="+mn-ea"/>
                <a:cs typeface="+mn-cs"/>
              </a:rPr>
              <a:t>Determine how an overall marketing plan is implemented for specific campaigns</a:t>
            </a:r>
          </a:p>
          <a:p>
            <a:r>
              <a:rPr lang="en-US" sz="1200" b="0" i="0" kern="1200" dirty="0">
                <a:solidFill>
                  <a:schemeClr val="tx1"/>
                </a:solidFill>
                <a:effectLst/>
                <a:latin typeface="+mn-lt"/>
                <a:ea typeface="+mn-ea"/>
                <a:cs typeface="+mn-cs"/>
              </a:rPr>
              <a:t>Produce or Provide input to Marketing Campaign Planning</a:t>
            </a:r>
          </a:p>
          <a:p>
            <a:r>
              <a:rPr lang="en-US" sz="1200" b="0" i="0" kern="1200" dirty="0">
                <a:solidFill>
                  <a:schemeClr val="tx1"/>
                </a:solidFill>
                <a:effectLst/>
                <a:latin typeface="+mn-lt"/>
                <a:ea typeface="+mn-ea"/>
                <a:cs typeface="+mn-cs"/>
              </a:rPr>
              <a:t>Building Business Case for Campaigns</a:t>
            </a:r>
          </a:p>
          <a:p>
            <a:r>
              <a:rPr lang="en-US" sz="1200" b="0" i="0" kern="1200" dirty="0">
                <a:solidFill>
                  <a:schemeClr val="tx1"/>
                </a:solidFill>
                <a:effectLst/>
                <a:latin typeface="+mn-lt"/>
                <a:ea typeface="+mn-ea"/>
                <a:cs typeface="+mn-cs"/>
              </a:rPr>
              <a:t>Implement campaigns; evaluating campaign progress; modifying or terminating campaigns</a:t>
            </a:r>
          </a:p>
          <a:p>
            <a:r>
              <a:rPr lang="en-US" sz="1200" b="0" i="0" kern="1200" dirty="0">
                <a:solidFill>
                  <a:schemeClr val="tx1"/>
                </a:solidFill>
                <a:effectLst/>
                <a:latin typeface="+mn-lt"/>
                <a:ea typeface="+mn-ea"/>
                <a:cs typeface="+mn-cs"/>
              </a:rPr>
              <a:t>As vendor liaison, seek out and build relationships with vendors</a:t>
            </a:r>
          </a:p>
          <a:p>
            <a:r>
              <a:rPr lang="en-US" sz="1200" b="0" i="0" kern="1200" dirty="0">
                <a:solidFill>
                  <a:schemeClr val="tx1"/>
                </a:solidFill>
                <a:effectLst/>
                <a:latin typeface="+mn-lt"/>
                <a:ea typeface="+mn-ea"/>
                <a:cs typeface="+mn-cs"/>
              </a:rPr>
              <a:t>Overseeing vendor performance/ products; Dealing directly with vendors to place advertising and resolve problems</a:t>
            </a:r>
          </a:p>
          <a:p>
            <a:r>
              <a:rPr lang="en-US" sz="1200" b="0" i="0" kern="1200" dirty="0">
                <a:solidFill>
                  <a:schemeClr val="tx1"/>
                </a:solidFill>
                <a:effectLst/>
                <a:latin typeface="+mn-lt"/>
                <a:ea typeface="+mn-ea"/>
                <a:cs typeface="+mn-cs"/>
              </a:rPr>
              <a:t>Seek out, build and maintain relationships with business partners</a:t>
            </a:r>
          </a:p>
          <a:p>
            <a:r>
              <a:rPr lang="en-US" sz="1200" b="0" i="0" kern="1200" dirty="0">
                <a:solidFill>
                  <a:schemeClr val="tx1"/>
                </a:solidFill>
                <a:effectLst/>
                <a:latin typeface="+mn-lt"/>
                <a:ea typeface="+mn-ea"/>
                <a:cs typeface="+mn-cs"/>
              </a:rPr>
              <a:t>Oversee </a:t>
            </a:r>
            <a:r>
              <a:rPr lang="en-US" sz="1200" b="0" i="0" kern="1200" dirty="0" err="1">
                <a:solidFill>
                  <a:schemeClr val="tx1"/>
                </a:solidFill>
                <a:effectLst/>
                <a:latin typeface="+mn-lt"/>
                <a:ea typeface="+mn-ea"/>
                <a:cs typeface="+mn-cs"/>
              </a:rPr>
              <a:t>ing</a:t>
            </a:r>
            <a:r>
              <a:rPr lang="en-US" sz="1200" b="0" i="0" kern="1200" dirty="0">
                <a:solidFill>
                  <a:schemeClr val="tx1"/>
                </a:solidFill>
                <a:effectLst/>
                <a:latin typeface="+mn-lt"/>
                <a:ea typeface="+mn-ea"/>
                <a:cs typeface="+mn-cs"/>
              </a:rPr>
              <a:t> partner performance and products; Resolve problems with customer/ partner</a:t>
            </a:r>
          </a:p>
          <a:p>
            <a:r>
              <a:rPr lang="en-US" sz="1200" b="0" i="0" kern="1200" dirty="0">
                <a:solidFill>
                  <a:schemeClr val="tx1"/>
                </a:solidFill>
                <a:effectLst/>
                <a:latin typeface="+mn-lt"/>
                <a:ea typeface="+mn-ea"/>
                <a:cs typeface="+mn-cs"/>
              </a:rPr>
              <a:t>Create and utilize effective marketing collateral, including print media, electronic media, web, tv/radio media and physical samples.</a:t>
            </a:r>
          </a:p>
          <a:p>
            <a:r>
              <a:rPr lang="en-US" sz="1200" b="0" i="0" kern="1200" dirty="0">
                <a:solidFill>
                  <a:schemeClr val="tx1"/>
                </a:solidFill>
                <a:effectLst/>
                <a:latin typeface="+mn-lt"/>
                <a:ea typeface="+mn-ea"/>
                <a:cs typeface="+mn-cs"/>
              </a:rPr>
              <a:t>Evaluate campaign performance and make changes to improve campaign effectiveness</a:t>
            </a:r>
          </a:p>
          <a:p>
            <a:r>
              <a:rPr lang="en-US" sz="1200" b="0" i="0" kern="1200" dirty="0">
                <a:solidFill>
                  <a:schemeClr val="tx1"/>
                </a:solidFill>
                <a:effectLst/>
                <a:latin typeface="+mn-lt"/>
                <a:ea typeface="+mn-ea"/>
                <a:cs typeface="+mn-cs"/>
              </a:rPr>
              <a:t>Analyze data to predict how a campaigns are likely to perform</a:t>
            </a:r>
          </a:p>
          <a:p>
            <a:r>
              <a:rPr lang="en-US" sz="1200" b="0" i="0" kern="1200" dirty="0">
                <a:solidFill>
                  <a:schemeClr val="tx1"/>
                </a:solidFill>
                <a:effectLst/>
                <a:latin typeface="+mn-lt"/>
                <a:ea typeface="+mn-ea"/>
                <a:cs typeface="+mn-cs"/>
              </a:rPr>
              <a:t>Analyze Industry/ Market conditions</a:t>
            </a:r>
          </a:p>
          <a:p>
            <a:r>
              <a:rPr lang="en-US" sz="1200" b="0" i="0" kern="1200" dirty="0">
                <a:solidFill>
                  <a:schemeClr val="tx1"/>
                </a:solidFill>
                <a:effectLst/>
                <a:latin typeface="+mn-lt"/>
                <a:ea typeface="+mn-ea"/>
                <a:cs typeface="+mn-cs"/>
              </a:rPr>
              <a:t>Target customers more efficiently; determine demographics and buying characteristics of current customers / potential customers</a:t>
            </a:r>
          </a:p>
          <a:p>
            <a:r>
              <a:rPr lang="en-US" sz="1200" b="0" i="0" kern="1200" dirty="0">
                <a:solidFill>
                  <a:schemeClr val="tx1"/>
                </a:solidFill>
                <a:effectLst/>
                <a:latin typeface="+mn-lt"/>
                <a:ea typeface="+mn-ea"/>
                <a:cs typeface="+mn-cs"/>
              </a:rPr>
              <a:t>Plan and participate in Tradeshows; Organize and prepare materials for trade shows</a:t>
            </a:r>
          </a:p>
          <a:p>
            <a:r>
              <a:rPr lang="en-US" sz="1200" b="0" i="0" kern="1200" dirty="0">
                <a:solidFill>
                  <a:schemeClr val="tx1"/>
                </a:solidFill>
                <a:effectLst/>
                <a:latin typeface="+mn-lt"/>
                <a:ea typeface="+mn-ea"/>
                <a:cs typeface="+mn-cs"/>
              </a:rPr>
              <a:t>As PR Representative, maintain company image by preparing, performing/producing, and overseeing communications to the Media</a:t>
            </a:r>
          </a:p>
          <a:p>
            <a:r>
              <a:rPr lang="en-US" sz="1200" b="0" i="0" kern="1200" dirty="0">
                <a:solidFill>
                  <a:schemeClr val="tx1"/>
                </a:solidFill>
                <a:effectLst/>
                <a:latin typeface="+mn-lt"/>
                <a:ea typeface="+mn-ea"/>
                <a:cs typeface="+mn-cs"/>
              </a:rPr>
              <a:t>Produce Internal Company Communications</a:t>
            </a:r>
          </a:p>
          <a:p>
            <a:r>
              <a:rPr lang="en-US" sz="1200" b="0" i="0" kern="1200" dirty="0">
                <a:solidFill>
                  <a:schemeClr val="tx1"/>
                </a:solidFill>
                <a:effectLst/>
                <a:latin typeface="+mn-lt"/>
                <a:ea typeface="+mn-ea"/>
                <a:cs typeface="+mn-cs"/>
              </a:rPr>
              <a:t>Serve as the Branding Watchdog; Ensuring company brand is properly used and displayed</a:t>
            </a:r>
          </a:p>
          <a:p>
            <a:r>
              <a:rPr lang="en-US" sz="1200" b="0" i="0" kern="1200" dirty="0">
                <a:solidFill>
                  <a:schemeClr val="tx1"/>
                </a:solidFill>
                <a:effectLst/>
                <a:latin typeface="+mn-lt"/>
                <a:ea typeface="+mn-ea"/>
                <a:cs typeface="+mn-cs"/>
              </a:rPr>
              <a:t>Support sales teams, as Lead Portal, by overseeing the lead handling process</a:t>
            </a:r>
          </a:p>
          <a:p>
            <a:r>
              <a:rPr lang="en-US" sz="1200" b="0" i="0" kern="1200" dirty="0">
                <a:solidFill>
                  <a:schemeClr val="tx1"/>
                </a:solidFill>
                <a:effectLst/>
                <a:latin typeface="+mn-lt"/>
                <a:ea typeface="+mn-ea"/>
                <a:cs typeface="+mn-cs"/>
              </a:rPr>
              <a:t>Generate good quality leads; provide sales people with targeted lists of current customers based on criteria</a:t>
            </a:r>
          </a:p>
          <a:p>
            <a:r>
              <a:rPr lang="en-US" sz="1200" b="0" i="0" kern="1200" dirty="0">
                <a:solidFill>
                  <a:schemeClr val="tx1"/>
                </a:solidFill>
                <a:effectLst/>
                <a:latin typeface="+mn-lt"/>
                <a:ea typeface="+mn-ea"/>
                <a:cs typeface="+mn-cs"/>
              </a:rPr>
              <a:t>Sending information to sales persons; help salespeople close sales</a:t>
            </a:r>
          </a:p>
          <a:p>
            <a:r>
              <a:rPr lang="en-US" sz="1200" b="0" i="0" kern="1200" dirty="0">
                <a:solidFill>
                  <a:schemeClr val="tx1"/>
                </a:solidFill>
                <a:effectLst/>
                <a:latin typeface="+mn-lt"/>
                <a:ea typeface="+mn-ea"/>
                <a:cs typeface="+mn-cs"/>
              </a:rPr>
              <a:t>Let salespeople know when leads are going to be coming in from campaigns</a:t>
            </a:r>
          </a:p>
          <a:p>
            <a:r>
              <a:rPr lang="en-US" sz="1200" b="0" i="0" kern="1200" dirty="0">
                <a:solidFill>
                  <a:schemeClr val="tx1"/>
                </a:solidFill>
                <a:effectLst/>
                <a:latin typeface="+mn-lt"/>
                <a:ea typeface="+mn-ea"/>
                <a:cs typeface="+mn-cs"/>
              </a:rPr>
              <a:t>Administer the Marketing Department so it will run smoothly; deal with salaries, overhead, department budget, staffing, policy, etc.</a:t>
            </a:r>
          </a:p>
          <a:p>
            <a:r>
              <a:rPr lang="en-US" sz="1200" b="0" i="0" kern="1200" dirty="0">
                <a:solidFill>
                  <a:schemeClr val="tx1"/>
                </a:solidFill>
                <a:effectLst/>
                <a:latin typeface="+mn-lt"/>
                <a:ea typeface="+mn-ea"/>
                <a:cs typeface="+mn-cs"/>
              </a:rPr>
              <a:t>Supervise staff production and operation; Analyze and report on department operations</a:t>
            </a:r>
          </a:p>
          <a:p>
            <a:r>
              <a:rPr lang="en-US" sz="1200" b="0" i="0" kern="1200" dirty="0">
                <a:solidFill>
                  <a:schemeClr val="tx1"/>
                </a:solidFill>
                <a:effectLst/>
                <a:latin typeface="+mn-lt"/>
                <a:ea typeface="+mn-ea"/>
                <a:cs typeface="+mn-cs"/>
              </a:rPr>
              <a:t>Responsibilities</a:t>
            </a:r>
          </a:p>
          <a:p>
            <a:r>
              <a:rPr lang="en-US" sz="1200" b="0" i="0" kern="1200" dirty="0">
                <a:solidFill>
                  <a:schemeClr val="tx1"/>
                </a:solidFill>
                <a:effectLst/>
                <a:latin typeface="+mn-lt"/>
                <a:ea typeface="+mn-ea"/>
                <a:cs typeface="+mn-cs"/>
              </a:rPr>
              <a:t>I meet with the other managers to decide on marketing strategy for the year: set business goals (e.g., increase revenue by 5%, devise strategy; look at current planned initiatives and tweak them to fit business goals; prioritize objectives and initiatives.</a:t>
            </a:r>
          </a:p>
          <a:p>
            <a:r>
              <a:rPr lang="en-US" sz="1200" b="0" i="0" kern="1200" dirty="0">
                <a:solidFill>
                  <a:schemeClr val="tx1"/>
                </a:solidFill>
                <a:effectLst/>
                <a:latin typeface="+mn-lt"/>
                <a:ea typeface="+mn-ea"/>
                <a:cs typeface="+mn-cs"/>
              </a:rPr>
              <a:t>I’m responsible for putting together the plan for campaigns in my area, including who does what, when, where, etc.</a:t>
            </a:r>
          </a:p>
          <a:p>
            <a:r>
              <a:rPr lang="en-US" sz="1200" b="0" i="0" kern="1200" dirty="0">
                <a:solidFill>
                  <a:schemeClr val="tx1"/>
                </a:solidFill>
                <a:effectLst/>
                <a:latin typeface="+mn-lt"/>
                <a:ea typeface="+mn-ea"/>
                <a:cs typeface="+mn-cs"/>
              </a:rPr>
              <a:t>I have to learn from historical trends and know the typical slow periods in the seasonal buying process for my customers who are driven by fiscal/calendar budgets.</a:t>
            </a:r>
          </a:p>
          <a:p>
            <a:r>
              <a:rPr lang="en-US" sz="1200" b="0" i="0" kern="1200" dirty="0">
                <a:solidFill>
                  <a:schemeClr val="tx1"/>
                </a:solidFill>
                <a:effectLst/>
                <a:latin typeface="+mn-lt"/>
                <a:ea typeface="+mn-ea"/>
                <a:cs typeface="+mn-cs"/>
              </a:rPr>
              <a:t>Serve on the Product Line committee and, every 6 months meet to look at the complement of products to determine which need to be marketed and look at the areas that are producing good quality leads</a:t>
            </a:r>
          </a:p>
          <a:p>
            <a:r>
              <a:rPr lang="en-US" sz="1200" b="0" i="0" kern="1200" dirty="0">
                <a:solidFill>
                  <a:schemeClr val="tx1"/>
                </a:solidFill>
                <a:effectLst/>
                <a:latin typeface="+mn-lt"/>
                <a:ea typeface="+mn-ea"/>
                <a:cs typeface="+mn-cs"/>
              </a:rPr>
              <a:t>Work actions/tasks</a:t>
            </a:r>
          </a:p>
          <a:p>
            <a:r>
              <a:rPr lang="en-US" sz="1200" b="0" i="0" kern="1200" dirty="0">
                <a:solidFill>
                  <a:schemeClr val="tx1"/>
                </a:solidFill>
                <a:effectLst/>
                <a:latin typeface="+mn-lt"/>
                <a:ea typeface="+mn-ea"/>
                <a:cs typeface="+mn-cs"/>
              </a:rPr>
              <a:t>I plan and manage our budget based on what worked last year; and what we want to eliminate.</a:t>
            </a:r>
          </a:p>
          <a:p>
            <a:r>
              <a:rPr lang="en-US" sz="1200" b="0" i="0" kern="1200" dirty="0">
                <a:solidFill>
                  <a:schemeClr val="tx1"/>
                </a:solidFill>
                <a:effectLst/>
                <a:latin typeface="+mn-lt"/>
                <a:ea typeface="+mn-ea"/>
                <a:cs typeface="+mn-cs"/>
              </a:rPr>
              <a:t>In creating the annual plan, I have to apportion the budget by revenue from each product line. [Source]</a:t>
            </a:r>
          </a:p>
          <a:p>
            <a:r>
              <a:rPr lang="en-US" sz="1200" b="0" i="0" kern="1200" dirty="0">
                <a:solidFill>
                  <a:schemeClr val="tx1"/>
                </a:solidFill>
                <a:effectLst/>
                <a:latin typeface="+mn-lt"/>
                <a:ea typeface="+mn-ea"/>
                <a:cs typeface="+mn-cs"/>
              </a:rPr>
              <a:t>Tracking salaries, support costs, overhead, and marketing dollars for my product is routine work. [Source]</a:t>
            </a:r>
          </a:p>
          <a:p>
            <a:r>
              <a:rPr lang="en-US" sz="1200" b="0" i="0" kern="1200" dirty="0">
                <a:solidFill>
                  <a:schemeClr val="tx1"/>
                </a:solidFill>
                <a:effectLst/>
                <a:latin typeface="+mn-lt"/>
                <a:ea typeface="+mn-ea"/>
                <a:cs typeface="+mn-cs"/>
              </a:rPr>
              <a:t>I manage the budgets for campaigns, and reconcile financials. [Source]</a:t>
            </a:r>
          </a:p>
          <a:p>
            <a:r>
              <a:rPr lang="en-US" sz="1200" b="0" i="0" kern="1200" dirty="0">
                <a:solidFill>
                  <a:schemeClr val="tx1"/>
                </a:solidFill>
                <a:effectLst/>
                <a:latin typeface="+mn-lt"/>
                <a:ea typeface="+mn-ea"/>
                <a:cs typeface="+mn-cs"/>
              </a:rPr>
              <a:t>When planning, I have to decide if a campaign will be driven to new customers, existing or both, based on budget and timing factors. [Source]</a:t>
            </a:r>
          </a:p>
          <a:p>
            <a:r>
              <a:rPr lang="en-US" sz="1200" b="0" i="0" kern="1200" dirty="0">
                <a:solidFill>
                  <a:schemeClr val="tx1"/>
                </a:solidFill>
                <a:effectLst/>
                <a:latin typeface="+mn-lt"/>
                <a:ea typeface="+mn-ea"/>
                <a:cs typeface="+mn-cs"/>
              </a:rPr>
              <a:t>My day</a:t>
            </a:r>
          </a:p>
          <a:p>
            <a:r>
              <a:rPr lang="en-US" sz="1200" b="0" i="0" kern="1200" dirty="0">
                <a:solidFill>
                  <a:schemeClr val="tx1"/>
                </a:solidFill>
                <a:effectLst/>
                <a:latin typeface="+mn-lt"/>
                <a:ea typeface="+mn-ea"/>
                <a:cs typeface="+mn-cs"/>
              </a:rPr>
              <a:t>As a Business Line Manager, I frequently plan marketing campaigns (under direction of the overall marketing plan/strategy)</a:t>
            </a:r>
          </a:p>
          <a:p>
            <a:r>
              <a:rPr lang="en-US" sz="1200" b="0" i="0" kern="1200" dirty="0">
                <a:solidFill>
                  <a:schemeClr val="tx1"/>
                </a:solidFill>
                <a:effectLst/>
                <a:latin typeface="+mn-lt"/>
                <a:ea typeface="+mn-ea"/>
                <a:cs typeface="+mn-cs"/>
              </a:rPr>
              <a:t>Every week I authorize payment of checks to retailers to run ads.</a:t>
            </a:r>
          </a:p>
          <a:p>
            <a:r>
              <a:rPr lang="en-US" sz="1200" b="0" i="0" kern="1200" dirty="0">
                <a:solidFill>
                  <a:schemeClr val="tx1"/>
                </a:solidFill>
                <a:effectLst/>
                <a:latin typeface="+mn-lt"/>
                <a:ea typeface="+mn-ea"/>
                <a:cs typeface="+mn-cs"/>
              </a:rPr>
              <a:t>I spend a lot of time compiling data and info, getting stuff together so that I can look at a campaign from as many perspectives as possible.</a:t>
            </a:r>
          </a:p>
          <a:p>
            <a:r>
              <a:rPr lang="en-US" sz="1200" b="0" i="0" kern="1200" dirty="0">
                <a:solidFill>
                  <a:schemeClr val="tx1"/>
                </a:solidFill>
                <a:effectLst/>
                <a:latin typeface="+mn-lt"/>
                <a:ea typeface="+mn-ea"/>
                <a:cs typeface="+mn-cs"/>
              </a:rPr>
              <a:t>Frequently, I will walk around and ask people for advice and ideas; I’ll take the good ones and archive them in the manufacturer's file.</a:t>
            </a:r>
          </a:p>
          <a:p>
            <a:r>
              <a:rPr lang="en-US" sz="1200" b="0" i="0" kern="1200" dirty="0">
                <a:solidFill>
                  <a:schemeClr val="tx1"/>
                </a:solidFill>
                <a:effectLst/>
                <a:latin typeface="+mn-lt"/>
                <a:ea typeface="+mn-ea"/>
                <a:cs typeface="+mn-cs"/>
              </a:rPr>
              <a:t>To get money I must make a case for putting each marketing program forward; why is it is justified; what is the opportunity, what age/group/segment we are targeting; what are the best ways to reach them; what is the budget, etc.</a:t>
            </a:r>
          </a:p>
          <a:p>
            <a:r>
              <a:rPr lang="en-US" sz="1200" b="0" i="0" kern="1200" dirty="0">
                <a:solidFill>
                  <a:schemeClr val="tx1"/>
                </a:solidFill>
                <a:effectLst/>
                <a:latin typeface="+mn-lt"/>
                <a:ea typeface="+mn-ea"/>
                <a:cs typeface="+mn-cs"/>
              </a:rPr>
              <a:t>All of us Business (regional) Managers meet Monday at 7:30 to discuss upcoming promotions and come up with ideas for schmoosing retailers.</a:t>
            </a:r>
          </a:p>
          <a:p>
            <a:r>
              <a:rPr lang="en-US" sz="1200" b="0" i="0" kern="1200" dirty="0">
                <a:solidFill>
                  <a:schemeClr val="tx1"/>
                </a:solidFill>
                <a:effectLst/>
                <a:latin typeface="+mn-lt"/>
                <a:ea typeface="+mn-ea"/>
                <a:cs typeface="+mn-cs"/>
              </a:rPr>
              <a:t>The impact of my job on the company --</a:t>
            </a:r>
          </a:p>
          <a:p>
            <a:r>
              <a:rPr lang="en-US" sz="1200" b="0" i="0" kern="1200" dirty="0">
                <a:solidFill>
                  <a:schemeClr val="tx1"/>
                </a:solidFill>
                <a:effectLst/>
                <a:latin typeface="+mn-lt"/>
                <a:ea typeface="+mn-ea"/>
                <a:cs typeface="+mn-cs"/>
              </a:rPr>
              <a:t>I make sure we are capable of quick marketing - we need to be able to turn on a dime.</a:t>
            </a:r>
          </a:p>
          <a:p>
            <a:r>
              <a:rPr lang="en-US" sz="1200" b="0" i="0" kern="1200" dirty="0">
                <a:solidFill>
                  <a:schemeClr val="tx1"/>
                </a:solidFill>
                <a:effectLst/>
                <a:latin typeface="+mn-lt"/>
                <a:ea typeface="+mn-ea"/>
                <a:cs typeface="+mn-cs"/>
              </a:rPr>
              <a:t>To develop and maintain good relationships with stores (this increases placement success).</a:t>
            </a:r>
          </a:p>
          <a:p>
            <a:r>
              <a:rPr lang="en-US" sz="1200" b="0" i="0" kern="1200" dirty="0">
                <a:solidFill>
                  <a:schemeClr val="tx1"/>
                </a:solidFill>
                <a:effectLst/>
                <a:latin typeface="+mn-lt"/>
                <a:ea typeface="+mn-ea"/>
                <a:cs typeface="+mn-cs"/>
              </a:rPr>
              <a:t>To achieve the right balance in available shelf space for promoting new products and displaying existing products.</a:t>
            </a:r>
          </a:p>
          <a:p>
            <a:r>
              <a:rPr lang="en-US" sz="1200" b="0" i="0" kern="1200" dirty="0">
                <a:solidFill>
                  <a:schemeClr val="tx1"/>
                </a:solidFill>
                <a:effectLst/>
                <a:latin typeface="+mn-lt"/>
                <a:ea typeface="+mn-ea"/>
                <a:cs typeface="+mn-cs"/>
              </a:rPr>
              <a:t>To make sure that everything that we do is internationalized for language and culture (1/2 our business is from Europe; most of our imports are from Asia and SE Asia).</a:t>
            </a:r>
          </a:p>
          <a:p>
            <a:r>
              <a:rPr lang="en-US" sz="1200" b="0" i="0" kern="1200" dirty="0">
                <a:solidFill>
                  <a:schemeClr val="tx1"/>
                </a:solidFill>
                <a:effectLst/>
                <a:latin typeface="+mn-lt"/>
                <a:ea typeface="+mn-ea"/>
                <a:cs typeface="+mn-cs"/>
              </a:rPr>
              <a:t>Accurately track the payoff from marketing dollars, i.e., tie profitability to a lead.</a:t>
            </a:r>
          </a:p>
          <a:p>
            <a:r>
              <a:rPr lang="en-US" sz="1200" b="0" i="0" kern="1200" dirty="0">
                <a:solidFill>
                  <a:schemeClr val="tx1"/>
                </a:solidFill>
                <a:effectLst/>
                <a:latin typeface="+mn-lt"/>
                <a:ea typeface="+mn-ea"/>
                <a:cs typeface="+mn-cs"/>
              </a:rPr>
              <a:t>To be able to provide sales people with customer data (reporting information) at the customer's site so sales people can provide historical information to the customer in a timely fashion.</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Primary</a:t>
            </a:r>
          </a:p>
          <a:p>
            <a:r>
              <a:rPr lang="en-US" sz="1200" b="0" i="0" kern="1200" dirty="0">
                <a:solidFill>
                  <a:schemeClr val="tx1"/>
                </a:solidFill>
                <a:effectLst/>
                <a:latin typeface="+mn-lt"/>
                <a:ea typeface="+mn-ea"/>
                <a:cs typeface="+mn-cs"/>
              </a:rPr>
              <a:t>Build the business case for our marketing plan so we can get money for promotions.</a:t>
            </a:r>
          </a:p>
          <a:p>
            <a:r>
              <a:rPr lang="en-US" sz="1200" b="0" i="0" kern="1200" dirty="0">
                <a:solidFill>
                  <a:schemeClr val="tx1"/>
                </a:solidFill>
                <a:effectLst/>
                <a:latin typeface="+mn-lt"/>
                <a:ea typeface="+mn-ea"/>
                <a:cs typeface="+mn-cs"/>
              </a:rPr>
              <a:t>Meet with the other managers to decide on marketing strategy for the year: set business goals (e.g., increase revenue by 5%), devise strategy; look at current planned initiatives, past product and campaign performance, and tweak them to fit business goals; prioritize objectives and initiatives</a:t>
            </a:r>
          </a:p>
          <a:p>
            <a:r>
              <a:rPr lang="en-US" sz="1200" b="0" i="0" kern="1200" dirty="0">
                <a:solidFill>
                  <a:schemeClr val="tx1"/>
                </a:solidFill>
                <a:effectLst/>
                <a:latin typeface="+mn-lt"/>
                <a:ea typeface="+mn-ea"/>
                <a:cs typeface="+mn-cs"/>
              </a:rPr>
              <a:t>Fight/negotiate with other managers over money allocation.</a:t>
            </a:r>
          </a:p>
          <a:p>
            <a:r>
              <a:rPr lang="en-US" sz="1200" b="0" i="0" kern="1200" dirty="0">
                <a:solidFill>
                  <a:schemeClr val="tx1"/>
                </a:solidFill>
                <a:effectLst/>
                <a:latin typeface="+mn-lt"/>
                <a:ea typeface="+mn-ea"/>
                <a:cs typeface="+mn-cs"/>
              </a:rPr>
              <a:t>I roll up individual product plans into </a:t>
            </a:r>
            <a:r>
              <a:rPr lang="en-US" sz="1200" b="0" i="0" kern="1200" dirty="0" err="1">
                <a:solidFill>
                  <a:schemeClr val="tx1"/>
                </a:solidFill>
                <a:effectLst/>
                <a:latin typeface="+mn-lt"/>
                <a:ea typeface="+mn-ea"/>
                <a:cs typeface="+mn-cs"/>
              </a:rPr>
              <a:t>company wide</a:t>
            </a:r>
            <a:r>
              <a:rPr lang="en-US" sz="1200" b="0" i="0" kern="1200" dirty="0">
                <a:solidFill>
                  <a:schemeClr val="tx1"/>
                </a:solidFill>
                <a:effectLst/>
                <a:latin typeface="+mn-lt"/>
                <a:ea typeface="+mn-ea"/>
                <a:cs typeface="+mn-cs"/>
              </a:rPr>
              <a:t> marketing plan.</a:t>
            </a:r>
          </a:p>
          <a:p>
            <a:r>
              <a:rPr lang="en-US" sz="1200" b="0" i="0" kern="1200" dirty="0">
                <a:solidFill>
                  <a:schemeClr val="tx1"/>
                </a:solidFill>
                <a:effectLst/>
                <a:latin typeface="+mn-lt"/>
                <a:ea typeface="+mn-ea"/>
                <a:cs typeface="+mn-cs"/>
              </a:rPr>
              <a:t>I approve monetary expenditures, based on revenue, on plans with a line item veto.</a:t>
            </a:r>
          </a:p>
          <a:p>
            <a:r>
              <a:rPr lang="en-US" sz="1200" b="0" i="0" kern="1200" dirty="0">
                <a:solidFill>
                  <a:schemeClr val="tx1"/>
                </a:solidFill>
                <a:effectLst/>
                <a:latin typeface="+mn-lt"/>
                <a:ea typeface="+mn-ea"/>
                <a:cs typeface="+mn-cs"/>
              </a:rPr>
              <a:t>I manage the budgets for campaigns, reconcile financials, track salaries, support costs, overhead, marketing dollars for my product.</a:t>
            </a:r>
          </a:p>
          <a:p>
            <a:r>
              <a:rPr lang="en-US" sz="1200" b="0" i="0" kern="1200" dirty="0">
                <a:solidFill>
                  <a:schemeClr val="tx1"/>
                </a:solidFill>
                <a:effectLst/>
                <a:latin typeface="+mn-lt"/>
                <a:ea typeface="+mn-ea"/>
                <a:cs typeface="+mn-cs"/>
              </a:rPr>
              <a:t>I build the marketing plan by looking at last year's marketing plan, looking at the programs that have been cut, the ones that will be the same and what will fill the ones that have been cut.</a:t>
            </a:r>
          </a:p>
          <a:p>
            <a:r>
              <a:rPr lang="en-US" sz="1200" b="0" i="0" kern="1200" dirty="0">
                <a:solidFill>
                  <a:schemeClr val="tx1"/>
                </a:solidFill>
                <a:effectLst/>
                <a:latin typeface="+mn-lt"/>
                <a:ea typeface="+mn-ea"/>
                <a:cs typeface="+mn-cs"/>
              </a:rPr>
              <a:t>Periodically, I participate in overall marketing strategy/ plan meeting with Sr. VP, VPs, CFO and other management. For this, I have </a:t>
            </a:r>
            <a:r>
              <a:rPr lang="en-US" sz="1200" b="0" i="0" kern="1200" dirty="0" err="1">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 industry trends and what will increase due to these trends and try to project what will happen.</a:t>
            </a:r>
          </a:p>
          <a:p>
            <a:r>
              <a:rPr lang="en-US" sz="1200" b="0" i="0" kern="1200" dirty="0">
                <a:solidFill>
                  <a:schemeClr val="tx1"/>
                </a:solidFill>
                <a:effectLst/>
                <a:latin typeface="+mn-lt"/>
                <a:ea typeface="+mn-ea"/>
                <a:cs typeface="+mn-cs"/>
              </a:rPr>
              <a:t>Along with the other Business Line Managers, I develop my part of the marketing plan, and with the VP, we plan marketing campaigns under direction of the overall marketing plan/strategy.</a:t>
            </a:r>
          </a:p>
          <a:p>
            <a:r>
              <a:rPr lang="en-US" sz="1200" b="0" i="0" kern="1200" dirty="0">
                <a:solidFill>
                  <a:schemeClr val="tx1"/>
                </a:solidFill>
                <a:effectLst/>
                <a:latin typeface="+mn-lt"/>
                <a:ea typeface="+mn-ea"/>
                <a:cs typeface="+mn-cs"/>
              </a:rPr>
              <a:t>I spend a lot of time compiling data and info, getting stuff together so that I can look at a campaign from as many perspectives as possible.</a:t>
            </a:r>
          </a:p>
          <a:p>
            <a:r>
              <a:rPr lang="en-US" sz="1200" b="0" i="0" kern="1200" dirty="0">
                <a:solidFill>
                  <a:schemeClr val="tx1"/>
                </a:solidFill>
                <a:effectLst/>
                <a:latin typeface="+mn-lt"/>
                <a:ea typeface="+mn-ea"/>
                <a:cs typeface="+mn-cs"/>
              </a:rPr>
              <a:t>I will walk around and ask people for advice and ideas; takes the good ones and archive them in the manufacturer's file.</a:t>
            </a:r>
          </a:p>
          <a:p>
            <a:r>
              <a:rPr lang="en-US" sz="1200" b="0" i="0" kern="1200" dirty="0">
                <a:solidFill>
                  <a:schemeClr val="tx1"/>
                </a:solidFill>
                <a:effectLst/>
                <a:latin typeface="+mn-lt"/>
                <a:ea typeface="+mn-ea"/>
                <a:cs typeface="+mn-cs"/>
              </a:rPr>
              <a:t>In campaign planning, I interview people in the industry to see how they make their decisions.</a:t>
            </a:r>
          </a:p>
          <a:p>
            <a:r>
              <a:rPr lang="en-US" sz="1200" b="0" i="0" kern="1200" dirty="0">
                <a:solidFill>
                  <a:schemeClr val="tx1"/>
                </a:solidFill>
                <a:effectLst/>
                <a:latin typeface="+mn-lt"/>
                <a:ea typeface="+mn-ea"/>
                <a:cs typeface="+mn-cs"/>
              </a:rPr>
              <a:t>I work with outsource market research firm "Creative Research" to identify industry trends.</a:t>
            </a:r>
          </a:p>
          <a:p>
            <a:r>
              <a:rPr lang="en-US" sz="1200" b="0" i="0" kern="1200" dirty="0">
                <a:solidFill>
                  <a:schemeClr val="tx1"/>
                </a:solidFill>
                <a:effectLst/>
                <a:latin typeface="+mn-lt"/>
                <a:ea typeface="+mn-ea"/>
                <a:cs typeface="+mn-cs"/>
              </a:rPr>
              <a:t>I make a case for putting some marketing program forward; why is this justified; what is the opportunity, what age/group/segment are you targeting; what are the best ways to reach them; what is the budget, etc. (11)</a:t>
            </a:r>
          </a:p>
          <a:p>
            <a:r>
              <a:rPr lang="en-US" sz="1200" b="0" i="0" kern="1200" dirty="0">
                <a:solidFill>
                  <a:schemeClr val="tx1"/>
                </a:solidFill>
                <a:effectLst/>
                <a:latin typeface="+mn-lt"/>
                <a:ea typeface="+mn-ea"/>
                <a:cs typeface="+mn-cs"/>
              </a:rPr>
              <a:t>I sometimes check competitor data by looking at websites and other methods. I work with the data collection outsource to target emails by demographics.</a:t>
            </a:r>
          </a:p>
          <a:p>
            <a:r>
              <a:rPr lang="en-US" sz="1200" b="0" i="0" kern="1200" dirty="0">
                <a:solidFill>
                  <a:schemeClr val="tx1"/>
                </a:solidFill>
                <a:effectLst/>
                <a:latin typeface="+mn-lt"/>
                <a:ea typeface="+mn-ea"/>
                <a:cs typeface="+mn-cs"/>
              </a:rPr>
              <a:t>I work with ad agencies, PR firms, marketing firms that help us to define our campaigns.</a:t>
            </a:r>
          </a:p>
          <a:p>
            <a:r>
              <a:rPr lang="en-US" sz="1200" b="0" i="0" kern="1200" dirty="0">
                <a:solidFill>
                  <a:schemeClr val="tx1"/>
                </a:solidFill>
                <a:effectLst/>
                <a:latin typeface="+mn-lt"/>
                <a:ea typeface="+mn-ea"/>
                <a:cs typeface="+mn-cs"/>
              </a:rPr>
              <a:t>Mostly, I plan marketing campaigns. I’ll meet with the Retail Channel Marketing manager, ad agency person and other marketing person to discuss how to market a particular product and how much money to spend, and which channels to use.</a:t>
            </a:r>
          </a:p>
          <a:p>
            <a:r>
              <a:rPr lang="en-US" sz="1200" b="0" i="0" kern="1200" dirty="0">
                <a:solidFill>
                  <a:schemeClr val="tx1"/>
                </a:solidFill>
                <a:effectLst/>
                <a:latin typeface="+mn-lt"/>
                <a:ea typeface="+mn-ea"/>
                <a:cs typeface="+mn-cs"/>
              </a:rPr>
              <a:t>We, Business (regional) Managers, meet Monday at 7:30 to discuss upcoming promotions and come up with ideas for schmoosing retailers.</a:t>
            </a:r>
          </a:p>
          <a:p>
            <a:r>
              <a:rPr lang="en-US" sz="1200" b="0" i="0" kern="1200" dirty="0">
                <a:solidFill>
                  <a:schemeClr val="tx1"/>
                </a:solidFill>
                <a:effectLst/>
                <a:latin typeface="+mn-lt"/>
                <a:ea typeface="+mn-ea"/>
                <a:cs typeface="+mn-cs"/>
              </a:rPr>
              <a:t>I lead campaign status meeting to see how the campaigns are going and what needs to be tweaked: new campaigns to be run, situations that have changed leading a current campaign to be modified or terminated.</a:t>
            </a:r>
          </a:p>
          <a:p>
            <a:r>
              <a:rPr lang="en-US" sz="1200" b="0" i="0" kern="1200" dirty="0">
                <a:solidFill>
                  <a:schemeClr val="tx1"/>
                </a:solidFill>
                <a:effectLst/>
                <a:latin typeface="+mn-lt"/>
                <a:ea typeface="+mn-ea"/>
                <a:cs typeface="+mn-cs"/>
              </a:rPr>
              <a:t>I tell the media buying outsource that I am trying to reach this segment, they tell me it costs this much and this is the best way to reach them.</a:t>
            </a:r>
          </a:p>
          <a:p>
            <a:r>
              <a:rPr lang="en-US" sz="1200" b="0" i="0" kern="1200" dirty="0">
                <a:solidFill>
                  <a:schemeClr val="tx1"/>
                </a:solidFill>
                <a:effectLst/>
                <a:latin typeface="+mn-lt"/>
                <a:ea typeface="+mn-ea"/>
                <a:cs typeface="+mn-cs"/>
              </a:rPr>
              <a:t>I work around my meetings.</a:t>
            </a:r>
          </a:p>
          <a:p>
            <a:r>
              <a:rPr lang="en-US" sz="1200" b="0" i="0" kern="1200" dirty="0">
                <a:solidFill>
                  <a:schemeClr val="tx1"/>
                </a:solidFill>
                <a:effectLst/>
                <a:latin typeface="+mn-lt"/>
                <a:ea typeface="+mn-ea"/>
                <a:cs typeface="+mn-cs"/>
              </a:rPr>
              <a:t>I help to plan and run an email and direct mail marketing campaign.</a:t>
            </a:r>
          </a:p>
          <a:p>
            <a:r>
              <a:rPr lang="en-US" sz="1200" b="0" i="0" kern="1200" dirty="0">
                <a:solidFill>
                  <a:schemeClr val="tx1"/>
                </a:solidFill>
                <a:effectLst/>
                <a:latin typeface="+mn-lt"/>
                <a:ea typeface="+mn-ea"/>
                <a:cs typeface="+mn-cs"/>
              </a:rPr>
              <a:t>I have to track the impact from marketing campaigns by change from current business.</a:t>
            </a:r>
          </a:p>
          <a:p>
            <a:r>
              <a:rPr lang="en-US" sz="1200" b="0" i="0" kern="1200" dirty="0">
                <a:solidFill>
                  <a:schemeClr val="tx1"/>
                </a:solidFill>
                <a:effectLst/>
                <a:latin typeface="+mn-lt"/>
                <a:ea typeface="+mn-ea"/>
                <a:cs typeface="+mn-cs"/>
              </a:rPr>
              <a:t>To do this, I monitor reports from computerized tracking of sales from a number of sources, that give information about weekly leads and sales performance.</a:t>
            </a:r>
          </a:p>
          <a:p>
            <a:r>
              <a:rPr lang="en-US" sz="1200" b="0" i="0" kern="1200" dirty="0">
                <a:solidFill>
                  <a:schemeClr val="tx1"/>
                </a:solidFill>
                <a:effectLst/>
                <a:latin typeface="+mn-lt"/>
                <a:ea typeface="+mn-ea"/>
                <a:cs typeface="+mn-cs"/>
              </a:rPr>
              <a:t>I work with the ad agency for project based creative work; they come up with the concepts and designs, hand them over and then the Graphic Designer and I manipulate and use them to execute the campaign.</a:t>
            </a:r>
          </a:p>
          <a:p>
            <a:r>
              <a:rPr lang="en-US" sz="1200" b="0" i="0" kern="1200" dirty="0">
                <a:solidFill>
                  <a:schemeClr val="tx1"/>
                </a:solidFill>
                <a:effectLst/>
                <a:latin typeface="+mn-lt"/>
                <a:ea typeface="+mn-ea"/>
                <a:cs typeface="+mn-cs"/>
              </a:rPr>
              <a:t>I spend a lot of time managing vendors and going back and forth with the ad agency to give them clear direction.</a:t>
            </a:r>
          </a:p>
          <a:p>
            <a:r>
              <a:rPr lang="en-US" sz="1200" b="0" i="0" kern="1200" dirty="0">
                <a:solidFill>
                  <a:schemeClr val="tx1"/>
                </a:solidFill>
                <a:effectLst/>
                <a:latin typeface="+mn-lt"/>
                <a:ea typeface="+mn-ea"/>
                <a:cs typeface="+mn-cs"/>
              </a:rPr>
              <a:t>For new campaigns, I’ll check the advertising rates for trade magazines where we may want to place ads and review readership ratings to decide which trade magazines to go for.</a:t>
            </a:r>
          </a:p>
          <a:p>
            <a:r>
              <a:rPr lang="en-US" sz="1200" b="0" i="0" kern="1200" dirty="0">
                <a:solidFill>
                  <a:schemeClr val="tx1"/>
                </a:solidFill>
                <a:effectLst/>
                <a:latin typeface="+mn-lt"/>
                <a:ea typeface="+mn-ea"/>
                <a:cs typeface="+mn-cs"/>
              </a:rPr>
              <a:t>My job includes placing ads in trade publications.(also tracking placed ads; negotiating the costs,</a:t>
            </a:r>
          </a:p>
          <a:p>
            <a:r>
              <a:rPr lang="en-US" sz="1200" b="0" i="0" kern="1200" dirty="0">
                <a:solidFill>
                  <a:schemeClr val="tx1"/>
                </a:solidFill>
                <a:effectLst/>
                <a:latin typeface="+mn-lt"/>
                <a:ea typeface="+mn-ea"/>
                <a:cs typeface="+mn-cs"/>
              </a:rPr>
              <a:t>I deal with people who want to be partners.</a:t>
            </a:r>
          </a:p>
          <a:p>
            <a:r>
              <a:rPr lang="en-US" sz="1200" b="0" i="0" kern="1200" dirty="0">
                <a:solidFill>
                  <a:schemeClr val="tx1"/>
                </a:solidFill>
                <a:effectLst/>
                <a:latin typeface="+mn-lt"/>
                <a:ea typeface="+mn-ea"/>
                <a:cs typeface="+mn-cs"/>
              </a:rPr>
              <a:t>Once the creative work is done, we run it by the partners for their approval. We have to manage the communication of other brands in our store.</a:t>
            </a:r>
          </a:p>
          <a:p>
            <a:r>
              <a:rPr lang="en-US" sz="1200" b="0" i="0" kern="1200" dirty="0">
                <a:solidFill>
                  <a:schemeClr val="tx1"/>
                </a:solidFill>
                <a:effectLst/>
                <a:latin typeface="+mn-lt"/>
                <a:ea typeface="+mn-ea"/>
                <a:cs typeface="+mn-cs"/>
              </a:rPr>
              <a:t>I conduct face to face, one on one meetings, with strategic (existing) accounts in office, lunch/dinner, golf situations.</a:t>
            </a:r>
          </a:p>
          <a:p>
            <a:r>
              <a:rPr lang="en-US" sz="1200" b="0" i="0" kern="1200" dirty="0">
                <a:solidFill>
                  <a:schemeClr val="tx1"/>
                </a:solidFill>
                <a:effectLst/>
                <a:latin typeface="+mn-lt"/>
                <a:ea typeface="+mn-ea"/>
                <a:cs typeface="+mn-cs"/>
              </a:rPr>
              <a:t>Participate in group meeting to handle customer complaint: determine what went wrong and what to do to resolve it.</a:t>
            </a:r>
          </a:p>
          <a:p>
            <a:r>
              <a:rPr lang="en-US" sz="1200" b="0" i="0" kern="1200" dirty="0">
                <a:solidFill>
                  <a:schemeClr val="tx1"/>
                </a:solidFill>
                <a:effectLst/>
                <a:latin typeface="+mn-lt"/>
                <a:ea typeface="+mn-ea"/>
                <a:cs typeface="+mn-cs"/>
              </a:rPr>
              <a:t>As Marketing Manager, I may do some PR, writing articles and placing them in trade publications.</a:t>
            </a:r>
          </a:p>
          <a:p>
            <a:r>
              <a:rPr lang="en-US" sz="1200" b="0" i="0" kern="1200" dirty="0">
                <a:solidFill>
                  <a:schemeClr val="tx1"/>
                </a:solidFill>
                <a:effectLst/>
                <a:latin typeface="+mn-lt"/>
                <a:ea typeface="+mn-ea"/>
                <a:cs typeface="+mn-cs"/>
              </a:rPr>
              <a:t>I manage all implementation (of marketing campaigns, including materials), timelines and vendors.</a:t>
            </a:r>
          </a:p>
          <a:p>
            <a:r>
              <a:rPr lang="en-US" sz="1200" b="0" i="0" kern="1200" dirty="0">
                <a:solidFill>
                  <a:schemeClr val="tx1"/>
                </a:solidFill>
                <a:effectLst/>
                <a:latin typeface="+mn-lt"/>
                <a:ea typeface="+mn-ea"/>
                <a:cs typeface="+mn-cs"/>
              </a:rPr>
              <a:t>I spend a lot of time managing vendors and going back and forth with the ad agency to give them clear direction.</a:t>
            </a:r>
          </a:p>
          <a:p>
            <a:r>
              <a:rPr lang="en-US" sz="1200" b="0" i="0" kern="1200" dirty="0">
                <a:solidFill>
                  <a:schemeClr val="tx1"/>
                </a:solidFill>
                <a:effectLst/>
                <a:latin typeface="+mn-lt"/>
                <a:ea typeface="+mn-ea"/>
                <a:cs typeface="+mn-cs"/>
              </a:rPr>
              <a:t>I create, specify, use different email lists (for email marketing)</a:t>
            </a:r>
          </a:p>
          <a:p>
            <a:r>
              <a:rPr lang="en-US" sz="1200" b="0" i="0" kern="1200" dirty="0">
                <a:solidFill>
                  <a:schemeClr val="tx1"/>
                </a:solidFill>
                <a:effectLst/>
                <a:latin typeface="+mn-lt"/>
                <a:ea typeface="+mn-ea"/>
                <a:cs typeface="+mn-cs"/>
              </a:rPr>
              <a:t>I work with web designer and dev to create/maintain the company web site.</a:t>
            </a:r>
          </a:p>
          <a:p>
            <a:r>
              <a:rPr lang="en-US" sz="1200" b="0" i="0" kern="1200" dirty="0">
                <a:solidFill>
                  <a:schemeClr val="tx1"/>
                </a:solidFill>
                <a:effectLst/>
                <a:latin typeface="+mn-lt"/>
                <a:ea typeface="+mn-ea"/>
                <a:cs typeface="+mn-cs"/>
              </a:rPr>
              <a:t>For every campaign, I perform forecasts for campaign planning.</a:t>
            </a:r>
          </a:p>
          <a:p>
            <a:r>
              <a:rPr lang="en-US" sz="1200" b="0" i="0" kern="1200" dirty="0">
                <a:solidFill>
                  <a:schemeClr val="tx1"/>
                </a:solidFill>
                <a:effectLst/>
                <a:latin typeface="+mn-lt"/>
                <a:ea typeface="+mn-ea"/>
                <a:cs typeface="+mn-cs"/>
              </a:rPr>
              <a:t>Track historically what marketing approaches have worked under what conditions.</a:t>
            </a:r>
          </a:p>
          <a:p>
            <a:r>
              <a:rPr lang="en-US" sz="1200" b="0" i="0" kern="1200" dirty="0">
                <a:solidFill>
                  <a:schemeClr val="tx1"/>
                </a:solidFill>
                <a:effectLst/>
                <a:latin typeface="+mn-lt"/>
                <a:ea typeface="+mn-ea"/>
                <a:cs typeface="+mn-cs"/>
              </a:rPr>
              <a:t>I run studies to see what marketing methods are effective to whom.</a:t>
            </a:r>
          </a:p>
          <a:p>
            <a:r>
              <a:rPr lang="en-US" sz="1200" b="0" i="0" kern="1200" dirty="0">
                <a:solidFill>
                  <a:schemeClr val="tx1"/>
                </a:solidFill>
                <a:effectLst/>
                <a:latin typeface="+mn-lt"/>
                <a:ea typeface="+mn-ea"/>
                <a:cs typeface="+mn-cs"/>
              </a:rPr>
              <a:t>I will combine market, industry, product research with customer data to find which customers fit with the research, i.e., who we should sell to?</a:t>
            </a:r>
          </a:p>
          <a:p>
            <a:r>
              <a:rPr lang="en-US" sz="1200" b="0" i="0" kern="1200" dirty="0">
                <a:solidFill>
                  <a:schemeClr val="tx1"/>
                </a:solidFill>
                <a:effectLst/>
                <a:latin typeface="+mn-lt"/>
                <a:ea typeface="+mn-ea"/>
                <a:cs typeface="+mn-cs"/>
              </a:rPr>
              <a:t>I pick SIC codes to narrow the target market, then pick clients from database for DM.</a:t>
            </a:r>
          </a:p>
          <a:p>
            <a:r>
              <a:rPr lang="en-US" sz="1200" b="0" i="0" kern="1200" dirty="0">
                <a:solidFill>
                  <a:schemeClr val="tx1"/>
                </a:solidFill>
                <a:effectLst/>
                <a:latin typeface="+mn-lt"/>
                <a:ea typeface="+mn-ea"/>
                <a:cs typeface="+mn-cs"/>
              </a:rPr>
              <a:t>I sometimes hire a marketing company to do a survey of the sales people and customers to see what product they wanted and why they did not buy.</a:t>
            </a:r>
          </a:p>
          <a:p>
            <a:r>
              <a:rPr lang="en-US" sz="1200" b="0" i="0" kern="1200" dirty="0">
                <a:solidFill>
                  <a:schemeClr val="tx1"/>
                </a:solidFill>
                <a:effectLst/>
                <a:latin typeface="+mn-lt"/>
                <a:ea typeface="+mn-ea"/>
                <a:cs typeface="+mn-cs"/>
              </a:rPr>
              <a:t>I work with a list we get from the trade shows (from card scans). Every month, the IT person sends me an </a:t>
            </a:r>
            <a:r>
              <a:rPr lang="en-US" sz="1200" b="0" i="0" kern="1200" dirty="0" err="1">
                <a:solidFill>
                  <a:schemeClr val="tx1"/>
                </a:solidFill>
                <a:effectLst/>
                <a:latin typeface="+mn-lt"/>
                <a:ea typeface="+mn-ea"/>
                <a:cs typeface="+mn-cs"/>
              </a:rPr>
              <a:t>Excell</a:t>
            </a:r>
            <a:r>
              <a:rPr lang="en-US" sz="1200" b="0" i="0" kern="1200" dirty="0">
                <a:solidFill>
                  <a:schemeClr val="tx1"/>
                </a:solidFill>
                <a:effectLst/>
                <a:latin typeface="+mn-lt"/>
                <a:ea typeface="+mn-ea"/>
                <a:cs typeface="+mn-cs"/>
              </a:rPr>
              <a:t> spreadsheet of new customers that month that he gets from the AS400 DB. I import these into </a:t>
            </a:r>
            <a:r>
              <a:rPr lang="en-US" sz="1200" b="0" i="0" kern="1200" dirty="0" err="1">
                <a:solidFill>
                  <a:schemeClr val="tx1"/>
                </a:solidFill>
                <a:effectLst/>
                <a:latin typeface="+mn-lt"/>
                <a:ea typeface="+mn-ea"/>
                <a:cs typeface="+mn-cs"/>
              </a:rPr>
              <a:t>Excell</a:t>
            </a:r>
            <a:r>
              <a:rPr lang="en-US" sz="1200" b="0" i="0" kern="1200" dirty="0">
                <a:solidFill>
                  <a:schemeClr val="tx1"/>
                </a:solidFill>
                <a:effectLst/>
                <a:latin typeface="+mn-lt"/>
                <a:ea typeface="+mn-ea"/>
                <a:cs typeface="+mn-cs"/>
              </a:rPr>
              <a:t> and compare this with the trade show leads to see which of them turned into customers.</a:t>
            </a:r>
          </a:p>
          <a:p>
            <a:r>
              <a:rPr lang="en-US" sz="1200" b="0" i="0" kern="1200" dirty="0">
                <a:solidFill>
                  <a:schemeClr val="tx1"/>
                </a:solidFill>
                <a:effectLst/>
                <a:latin typeface="+mn-lt"/>
                <a:ea typeface="+mn-ea"/>
                <a:cs typeface="+mn-cs"/>
              </a:rPr>
              <a:t>I send leads to sales people who request them.</a:t>
            </a:r>
          </a:p>
          <a:p>
            <a:r>
              <a:rPr lang="en-US" sz="1200" b="0" i="0" kern="1200" dirty="0">
                <a:solidFill>
                  <a:schemeClr val="tx1"/>
                </a:solidFill>
                <a:effectLst/>
                <a:latin typeface="+mn-lt"/>
                <a:ea typeface="+mn-ea"/>
                <a:cs typeface="+mn-cs"/>
              </a:rPr>
              <a:t>I get invoices and approve bills.</a:t>
            </a:r>
          </a:p>
          <a:p>
            <a:r>
              <a:rPr lang="en-US" sz="1200" b="0" i="0" kern="1200" dirty="0">
                <a:solidFill>
                  <a:schemeClr val="tx1"/>
                </a:solidFill>
                <a:effectLst/>
                <a:latin typeface="+mn-lt"/>
                <a:ea typeface="+mn-ea"/>
                <a:cs typeface="+mn-cs"/>
              </a:rPr>
              <a:t>Develop and maintain an accurate and comprehensive, in detail knowledge of our costs.</a:t>
            </a:r>
          </a:p>
          <a:p>
            <a:r>
              <a:rPr lang="en-US" sz="1200" b="0" i="0" kern="1200" dirty="0">
                <a:solidFill>
                  <a:schemeClr val="tx1"/>
                </a:solidFill>
                <a:effectLst/>
                <a:latin typeface="+mn-lt"/>
                <a:ea typeface="+mn-ea"/>
                <a:cs typeface="+mn-cs"/>
              </a:rPr>
              <a:t>I track which mass media produce the results; where different lead types come from, which type of leads close at a good rate, track the cost vs. quality of leads (cheapest and best); track direct mail by coupon numbers.</a:t>
            </a:r>
          </a:p>
          <a:p>
            <a:r>
              <a:rPr lang="en-US" sz="1200" b="0" i="0" kern="1200" dirty="0">
                <a:solidFill>
                  <a:schemeClr val="tx1"/>
                </a:solidFill>
                <a:effectLst/>
                <a:latin typeface="+mn-lt"/>
                <a:ea typeface="+mn-ea"/>
                <a:cs typeface="+mn-cs"/>
              </a:rPr>
              <a:t>Secondary</a:t>
            </a:r>
          </a:p>
          <a:p>
            <a:r>
              <a:rPr lang="en-US" sz="1200" b="0" i="0" kern="1200" dirty="0">
                <a:solidFill>
                  <a:schemeClr val="tx1"/>
                </a:solidFill>
                <a:effectLst/>
                <a:latin typeface="+mn-lt"/>
                <a:ea typeface="+mn-ea"/>
                <a:cs typeface="+mn-cs"/>
              </a:rPr>
              <a:t>I plan/ arrange/ support/ participate in trade shows</a:t>
            </a:r>
          </a:p>
          <a:p>
            <a:r>
              <a:rPr lang="en-US" sz="1200" b="0" i="0" kern="1200" dirty="0">
                <a:solidFill>
                  <a:schemeClr val="tx1"/>
                </a:solidFill>
                <a:effectLst/>
                <a:latin typeface="+mn-lt"/>
                <a:ea typeface="+mn-ea"/>
                <a:cs typeface="+mn-cs"/>
              </a:rPr>
              <a:t>My job also includes handling PR and answering the media; dealing with bad press.</a:t>
            </a:r>
          </a:p>
          <a:p>
            <a:r>
              <a:rPr lang="en-US" sz="1200" b="0" i="0" kern="1200" dirty="0">
                <a:solidFill>
                  <a:schemeClr val="tx1"/>
                </a:solidFill>
                <a:effectLst/>
                <a:latin typeface="+mn-lt"/>
                <a:ea typeface="+mn-ea"/>
                <a:cs typeface="+mn-cs"/>
              </a:rPr>
              <a:t>Differentiate my brand from other brands.</a:t>
            </a:r>
          </a:p>
          <a:p>
            <a:r>
              <a:rPr lang="en-US" sz="1200" b="0" i="0" kern="1200" dirty="0">
                <a:solidFill>
                  <a:schemeClr val="tx1"/>
                </a:solidFill>
                <a:effectLst/>
                <a:latin typeface="+mn-lt"/>
                <a:ea typeface="+mn-ea"/>
                <a:cs typeface="+mn-cs"/>
              </a:rPr>
              <a:t>I do direct mailings for account executives to support existing lines.</a:t>
            </a:r>
          </a:p>
          <a:p>
            <a:r>
              <a:rPr lang="en-US" sz="1200" b="0" i="0" kern="1200" dirty="0">
                <a:solidFill>
                  <a:schemeClr val="tx1"/>
                </a:solidFill>
                <a:effectLst/>
                <a:latin typeface="+mn-lt"/>
                <a:ea typeface="+mn-ea"/>
                <a:cs typeface="+mn-cs"/>
              </a:rPr>
              <a:t>I talk to sales staff daily.</a:t>
            </a:r>
          </a:p>
          <a:p>
            <a:r>
              <a:rPr lang="en-US" sz="1200" b="0" i="0" kern="1200" dirty="0">
                <a:solidFill>
                  <a:schemeClr val="tx1"/>
                </a:solidFill>
                <a:effectLst/>
                <a:latin typeface="+mn-lt"/>
                <a:ea typeface="+mn-ea"/>
                <a:cs typeface="+mn-cs"/>
              </a:rPr>
              <a:t>I purchase mailing lists from market research companies (Judy Diamond and Assoc.) based on zip codes for small businesses and CEOs.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Marketing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Collaborating</a:t>
            </a:r>
          </a:p>
          <a:p>
            <a:r>
              <a:rPr lang="en-US" sz="1200" b="0" i="0" kern="1200" dirty="0">
                <a:solidFill>
                  <a:schemeClr val="tx1"/>
                </a:solidFill>
                <a:effectLst/>
                <a:latin typeface="+mn-lt"/>
                <a:ea typeface="+mn-ea"/>
                <a:cs typeface="+mn-cs"/>
              </a:rPr>
              <a:t>These are partners, vendors, customers and co-workers with whom the marketing department and its staff 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Along with the PR person, I meet with reporters to tell media the story about press worthy events.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Research, choose and build a relationship with good market data researchers.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Work with the professional spin doctor to deal with bad press.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Purchase J.D. Power reports on how well we are doing regarding customer satisfaction, etc.</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Partner with media buyer in California; I determine how much to spend; they find the best bang for the buck. I work with the Ad Manager to negotiate the best deal with these media suppliers.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Partner with Choice Point for mailing lists.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Use external vendors for focus groups – e.g., should we move into Oregon, into the Hispanic community, etc.</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Partner with local printers so the London studio can send direct to them.</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Purchase survey of our target market; what magazines/trade journals do you read; then we advertise in those magazines.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Outsource company who checks that the campaigns are actually being implemented by stores.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Retailer (grocery chain) is like an ad agency – run the campaign and we pay them a check to run the ad.</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Use IRI/Nielsen to see sales by slice – all items that are sold.</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In-store software, e.g., Apollo (for Safeway), tracks how much has sold and when.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use a vendor for direct marketing; we send them a list of current and recently closed accounts; they send out mail to this list targeted by neighborhood; the vendor also trains tellers (sales persons who work with customers).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outsource the data analysis to </a:t>
            </a:r>
            <a:r>
              <a:rPr lang="en-US" sz="1200" b="0" i="0" kern="1200" dirty="0" err="1">
                <a:solidFill>
                  <a:schemeClr val="tx1"/>
                </a:solidFill>
                <a:effectLst/>
                <a:latin typeface="+mn-lt"/>
                <a:ea typeface="+mn-ea"/>
                <a:cs typeface="+mn-cs"/>
              </a:rPr>
              <a:t>Maxcell</a:t>
            </a:r>
            <a:r>
              <a:rPr lang="en-US" sz="1200" b="0" i="0" kern="1200" dirty="0">
                <a:solidFill>
                  <a:schemeClr val="tx1"/>
                </a:solidFill>
                <a:effectLst/>
                <a:latin typeface="+mn-lt"/>
                <a:ea typeface="+mn-ea"/>
                <a:cs typeface="+mn-cs"/>
              </a:rPr>
              <a:t>; the tech staffer sends them data; they crunch it and give reports back to her in the form of graphs and trends.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partner with rep firms; they act like a national sales office; they feed us 70% of leads emailed directly to the sales force.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also get leads sent through the convention bureau (meetingpath.com).</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use an ad agency on a project basis; they come up with concepts and designs, based on our clear direction, hand them over and then we manipulate and use them to execute the campaign.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outsource: ad firm, PR, Telemarketing, design and list sources; we don’t retain anyone, but work on a project basis.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have an ad agency that deals with creative, placement and ad buying; A web agency and a separate internal group – the business empowerment team – that does marketing to partners for co-marketing and generates leads for partners.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use ISVs to find new customers; they sell B2B.</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Our graphic designer deals with external outsourcing; gets budgets from printers, does press checks, finds out which printer is best.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Partners put up their posters in our store and I coordinate them. We have reciprocal deals with partners.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outsource media buying; I tell them I am trying to reach this segment, they say, it costs this much and this is the best way to reach them.</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ask the MIS guy to print me a list of new customers, during/following a promotional campaign, and open each account to look at the details to see how they were brought in. This is tedious.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measure traffic levels and sales leads when we put up a new poster. The IS group produces a report. What we are doing is testing the creative. If there is too much copy, the message can be lost. We are also testing the products to see what traffic increase there is if we charge X amount.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IT people set it up so that the tellers have to enter a code, which lets us track the offer, for the customer to be able to redeem the offer.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the US, we sell exclusively through distributors who have rights to exclusive territories.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use an ad agency for DM, PR, and creative. We agree to use them for 100% of our creatives and they agree not to represent our competitors.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Once the ad agency has done the templates and handed them to use, the ad person can just plug in updated info for new products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need to maintain a good relationship with the editors of trade magazines. If the editor of a magazine calls up and asks to interview someone – e.g., new trends in the industry, we supply one of our customers, who will hopefully give a good impression of us. This happens once a month.</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also do case studies for internal publication or for anyone who will print it. Every few months we ask distributors or a list of customers that would make good studies.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distributors have a list of good customers they can show to other prospects as references and to show what they can do.</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do some email with lists from magazines, because we advertise in the magazine we can call up and ask for a list of readers or subscribers. They are like partners.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pay for the nationwide tradeshows, local shows we split 50/50 with the distributors, small ones are paid for by the distributors. Trade shows are run by the project managers; the 2 marketing people plan, determine the messaging, media and what we do.</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have one ad agency that deals with all the hotel group so they deal with brand consistency.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outsource a DB management company; they send mail to people that live within 25 miles of the hotel of a certain income and family size. We give them details of the profile and the material and they send.</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hotel has a contact database for the Meeting Planners International (MPI) and one for wedding people. Each of these silos has a DB, but they don’t talk to each other.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Sponsors proactively come to us with coupons, freebies, etc. that provides us with dollars that in turn we can use to keep prices down and use to market to customers. The primary sales person contacts corporate sponsors (phone calls, cold calls, etc.) and creates a working relationship with them.</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primary sales person offers space on his web site to the corporate sponsors and hands out their products or literature to his customers.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Current campaign involved purchasing 40 or so different domain names at $15 each. …This method is used as a way to figure out where people are accessing the web site from, which marketing method gets the most responses to the web site.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use a web designer and Dev to create the web site.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buy ads in other companies marketing products UR Chicago that goes to college campus, Lincoln Park Company, spend money in other people’s emails.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work in partnerships with some of our customers (such as tire companies) who are trying to get business from car manufacturers as Ford. To meet Ford’s specifications, we partner with the tire company to develop the right type of rubber to add to their tires so Ford will purchase hem and put them on their cars.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One specific partner is PolyOne, which is a combination of 40-50 companies that have consolidated; they are one of our top three customers. We form alliances with them in certain areas and compete against them in others.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buy memberships in trade organizations; this allows us to by advertising space and space in the membership directory.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used an outside company to develop our existing web site, and initially host it; now we handle it ourselves with one person to maintain it.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campaigns, the product manager/director will come up with objectives and how the plan will be executed. The director may work with small partners (ad agency or a media company).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partner with a PR firm – Blackwell, who developed our web site, pdf of our brochure and did email direct mailing and a follow up phone campaign.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Partners such as Safety Clean often come to SMP and want to provide support for them to market our company to their customers. We provide them with materials such as power point presentations, paper-based materials, pdf files, etc.</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joined 3-4 trade organizations that had our target audience (IEAR, Recycling Organization, and IEEE); we are now able to use their email lists of 100-500 companies.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IT guy kept track of the hits on our website which resulted from the email campaign using the pdf brochure.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Service Provider for Navision helped to do dupe checking to ensure that we were not mailing the same person multiple times.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put together RFPs, from DOD, DOE and for Environmental Audits, with the help of others.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spend 25% of our marketing budget in partnerships (promos with Pepsi, Coke, in addition to promotional packages we put together for small vendors/restaurant owners such as “value meals” to help them compete with the likes of McDonalds.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partner with companies that don’t have brand recognition by offering up our name in exchange for profits.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partner with companies that make complementary products as well</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spend 25% of our budget to agencies, PR firms, and marketing firms that help us define our campaigns.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typically don’t pay money to the partner, but contribute marketing dollars to the campaign for literature, signage, radio ads, etc.</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enter into long term sponsorship deals, which are evaluated on an annual or bi-annual basis. If not profitable, we will get out or renegotiate. Some losing campaigns we will keep for branding purposes.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partners understand that there is a big payoff in partnering with Vienna; therefore, we have as much say about the campaign as the partner.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Interactions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Manager</a:t>
            </a:r>
          </a:p>
          <a:p>
            <a:r>
              <a:rPr lang="en-US" sz="1200" b="0" i="0" kern="1200" dirty="0">
                <a:solidFill>
                  <a:schemeClr val="tx1"/>
                </a:solidFill>
                <a:effectLst/>
                <a:latin typeface="+mn-lt"/>
                <a:ea typeface="+mn-ea"/>
                <a:cs typeface="+mn-cs"/>
              </a:rPr>
              <a:t>My manager is the Marketing VP. I work closely with her on projects. We team up to plan campaigns; conceptualize/design marketing materials and to produce them. She gets the review; but I get to lead the creative work.</a:t>
            </a:r>
          </a:p>
          <a:p>
            <a:r>
              <a:rPr lang="en-US" sz="1200" b="0" i="0" kern="1200" dirty="0">
                <a:solidFill>
                  <a:schemeClr val="tx1"/>
                </a:solidFill>
                <a:effectLst/>
                <a:latin typeface="+mn-lt"/>
                <a:ea typeface="+mn-ea"/>
                <a:cs typeface="+mn-cs"/>
              </a:rPr>
              <a:t>Subordinates</a:t>
            </a:r>
          </a:p>
          <a:p>
            <a:r>
              <a:rPr lang="en-US" sz="1200" b="0" i="0" kern="1200" dirty="0">
                <a:solidFill>
                  <a:schemeClr val="tx1"/>
                </a:solidFill>
                <a:effectLst/>
                <a:latin typeface="+mn-lt"/>
                <a:ea typeface="+mn-ea"/>
                <a:cs typeface="+mn-cs"/>
              </a:rPr>
              <a:t>I lead and supervise the marketing team for my product areas. We are a small closely knit working group with complementary skills. We have great fun being creative and coming up with innovative ideas to grab customers’ attention and interest. Often we are all knees and elbows deep in product samples, media tapes, photographs, paper and web layouts, etc., as we design marketing materials.</a:t>
            </a:r>
          </a:p>
          <a:p>
            <a:r>
              <a:rPr lang="en-US" sz="1200" b="0" i="0" kern="1200" dirty="0">
                <a:solidFill>
                  <a:schemeClr val="tx1"/>
                </a:solidFill>
                <a:effectLst/>
                <a:latin typeface="+mn-lt"/>
                <a:ea typeface="+mn-ea"/>
                <a:cs typeface="+mn-cs"/>
              </a:rPr>
              <a:t>Co-workers</a:t>
            </a:r>
          </a:p>
          <a:p>
            <a:r>
              <a:rPr lang="en-US" sz="1200" b="0" i="0" kern="1200" dirty="0">
                <a:solidFill>
                  <a:schemeClr val="tx1"/>
                </a:solidFill>
                <a:effectLst/>
                <a:latin typeface="+mn-lt"/>
                <a:ea typeface="+mn-ea"/>
                <a:cs typeface="+mn-cs"/>
              </a:rPr>
              <a:t>My co-workers are other product area managers and managers in other departments who support or use my team’s work. I meet with them to exchange ideas, coordinate plans and share resources. I keep in close touch with suppliers and support managers to make sure we have what we need. I coordinate with distribution and accounting to make sure that our marketing efforts are timed properly and that we track costs against sales accurately.</a:t>
            </a:r>
          </a:p>
          <a:p>
            <a:r>
              <a:rPr lang="en-US" sz="1200" b="0" i="0" kern="1200" dirty="0">
                <a:solidFill>
                  <a:schemeClr val="tx1"/>
                </a:solidFill>
                <a:effectLst/>
                <a:latin typeface="+mn-lt"/>
                <a:ea typeface="+mn-ea"/>
                <a:cs typeface="+mn-cs"/>
              </a:rPr>
              <a:t>Outsource Vendors</a:t>
            </a:r>
          </a:p>
          <a:p>
            <a:r>
              <a:rPr lang="en-US" sz="1200" b="0" i="0" kern="1200" dirty="0">
                <a:solidFill>
                  <a:schemeClr val="tx1"/>
                </a:solidFill>
                <a:effectLst/>
                <a:latin typeface="+mn-lt"/>
                <a:ea typeface="+mn-ea"/>
                <a:cs typeface="+mn-cs"/>
              </a:rPr>
              <a:t>I help with design concepts and drafts of marketing materials that we bring to outside vendors who take our ideas and create professionally executed graphics, flyers, videos, TV/radio spots, and ads for trade publications. I evaluate the in-progress and finished products based on our designs and needs.</a:t>
            </a:r>
          </a:p>
          <a:p>
            <a:r>
              <a:rPr lang="en-US" sz="1200" b="0" i="0" kern="1200" dirty="0">
                <a:solidFill>
                  <a:schemeClr val="tx1"/>
                </a:solidFill>
                <a:effectLst/>
                <a:latin typeface="+mn-lt"/>
                <a:ea typeface="+mn-ea"/>
                <a:cs typeface="+mn-cs"/>
              </a:rPr>
              <a:t>Partners</a:t>
            </a:r>
          </a:p>
          <a:p>
            <a:r>
              <a:rPr lang="en-US" sz="1200" b="0" i="0" kern="1200" dirty="0">
                <a:solidFill>
                  <a:schemeClr val="tx1"/>
                </a:solidFill>
                <a:effectLst/>
                <a:latin typeface="+mn-lt"/>
                <a:ea typeface="+mn-ea"/>
                <a:cs typeface="+mn-cs"/>
              </a:rPr>
              <a:t>I coordinate marketing activities and materials with our partners. I check to make sure that both of our brands are used properly. I meet with partner representatives to establish and maintain our working relationships.</a:t>
            </a:r>
          </a:p>
          <a:p>
            <a:r>
              <a:rPr lang="en-US" sz="1200" b="0" i="0" kern="1200" dirty="0">
                <a:solidFill>
                  <a:schemeClr val="tx1"/>
                </a:solidFill>
                <a:effectLst/>
                <a:latin typeface="+mn-lt"/>
                <a:ea typeface="+mn-ea"/>
                <a:cs typeface="+mn-cs"/>
              </a:rPr>
              <a:t>Customers/Prospects</a:t>
            </a:r>
          </a:p>
          <a:p>
            <a:r>
              <a:rPr lang="en-US" sz="1200" b="0" i="0" kern="1200" dirty="0">
                <a:solidFill>
                  <a:schemeClr val="tx1"/>
                </a:solidFill>
                <a:effectLst/>
                <a:latin typeface="+mn-lt"/>
                <a:ea typeface="+mn-ea"/>
                <a:cs typeface="+mn-cs"/>
              </a:rPr>
              <a:t>I work with customers at all levels to make sure they get our marketing campaigns implemented at their stores. I will visit stores on field trips and to see if how our campaigns are implemented and how they can be improved. I help our staff to discover new leads for distribution. I help resolve problems with distribution of products; I prepare/review email templates, letters, flyers, and telemarketing scripts.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International Considerations</a:t>
            </a:r>
          </a:p>
          <a:p>
            <a:r>
              <a:rPr lang="en-US" sz="1200" b="1" i="0" kern="1200" dirty="0">
                <a:solidFill>
                  <a:schemeClr val="tx1"/>
                </a:solidFill>
                <a:effectLst/>
                <a:latin typeface="+mn-lt"/>
                <a:ea typeface="+mn-ea"/>
                <a:cs typeface="+mn-cs"/>
              </a:rPr>
              <a:t>These statements are typical of the size of organization for which Julia works and are taken from the site visits to illustrate the market size and scope of companies in this category.</a:t>
            </a:r>
          </a:p>
          <a:p>
            <a:r>
              <a:rPr lang="en-US" sz="1200" b="0" i="0" kern="1200" dirty="0">
                <a:solidFill>
                  <a:schemeClr val="tx1"/>
                </a:solidFill>
                <a:effectLst/>
                <a:latin typeface="+mn-lt"/>
                <a:ea typeface="+mn-ea"/>
                <a:cs typeface="+mn-cs"/>
              </a:rPr>
              <a:t>We have been in business for 20 years, now with 600 employees. We build ERP programs and have about 20 offices worldwide in Asia, Latin America, US and Europe, selling to 3000 ISVs and directly to larger companies.</a:t>
            </a:r>
          </a:p>
          <a:p>
            <a:r>
              <a:rPr lang="en-US" sz="1200" b="0" i="0" kern="1200" dirty="0">
                <a:solidFill>
                  <a:schemeClr val="tx1"/>
                </a:solidFill>
                <a:effectLst/>
                <a:latin typeface="+mn-lt"/>
                <a:ea typeface="+mn-ea"/>
                <a:cs typeface="+mn-cs"/>
              </a:rPr>
              <a:t>We are a </a:t>
            </a:r>
            <a:r>
              <a:rPr lang="en-US" sz="1200" b="0" i="0" kern="1200" dirty="0" err="1">
                <a:solidFill>
                  <a:schemeClr val="tx1"/>
                </a:solidFill>
                <a:effectLst/>
                <a:latin typeface="+mn-lt"/>
                <a:ea typeface="+mn-ea"/>
                <a:cs typeface="+mn-cs"/>
              </a:rPr>
              <a:t>world wide</a:t>
            </a:r>
            <a:r>
              <a:rPr lang="en-US" sz="1200" b="0" i="0" kern="1200" dirty="0">
                <a:solidFill>
                  <a:schemeClr val="tx1"/>
                </a:solidFill>
                <a:effectLst/>
                <a:latin typeface="+mn-lt"/>
                <a:ea typeface="+mn-ea"/>
                <a:cs typeface="+mn-cs"/>
              </a:rPr>
              <a:t> digital image company with over 1800 employees; 400 in Seattle; 400 in London and the rest spread out over the globe. Marketing budget is between 450K and 1500K.</a:t>
            </a:r>
          </a:p>
          <a:p>
            <a:r>
              <a:rPr lang="en-US" sz="1200" b="0" i="0" kern="1200" dirty="0">
                <a:solidFill>
                  <a:schemeClr val="tx1"/>
                </a:solidFill>
                <a:effectLst/>
                <a:latin typeface="+mn-lt"/>
                <a:ea typeface="+mn-ea"/>
                <a:cs typeface="+mn-cs"/>
              </a:rPr>
              <a:t>We manufacture machine tools, lathes, metal cutters, etc. and have 115 employees in US and 2400 worldwide, with 2000 in Japan. We have 13 partner distributors with 37 total offices.</a:t>
            </a:r>
          </a:p>
        </p:txBody>
      </p:sp>
      <p:sp>
        <p:nvSpPr>
          <p:cNvPr id="4" name="Slide Number Placeholder 3"/>
          <p:cNvSpPr>
            <a:spLocks noGrp="1"/>
          </p:cNvSpPr>
          <p:nvPr>
            <p:ph type="sldNum" sz="quarter" idx="5"/>
          </p:nvPr>
        </p:nvSpPr>
        <p:spPr/>
        <p:txBody>
          <a:bodyPr/>
          <a:lstStyle/>
          <a:p>
            <a:fld id="{90C91C77-BD77-46DD-975C-A10BFBCE05E6}" type="slidenum">
              <a:rPr lang="en-US" smtClean="0"/>
              <a:t>39</a:t>
            </a:fld>
            <a:endParaRPr lang="en-US"/>
          </a:p>
        </p:txBody>
      </p:sp>
    </p:spTree>
    <p:extLst>
      <p:ext uri="{BB962C8B-B14F-4D97-AF65-F5344CB8AC3E}">
        <p14:creationId xmlns:p14="http://schemas.microsoft.com/office/powerpoint/2010/main" val="403308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Nicole - Marketing Staffer</a:t>
            </a:r>
          </a:p>
          <a:p>
            <a:r>
              <a:rPr lang="en-US" sz="1200" b="0" i="1" kern="1200" dirty="0">
                <a:solidFill>
                  <a:schemeClr val="tx1"/>
                </a:solidFill>
                <a:effectLst/>
                <a:latin typeface="+mn-lt"/>
                <a:ea typeface="+mn-ea"/>
                <a:cs typeface="+mn-cs"/>
              </a:rPr>
              <a:t>"I make things happen."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Nicole produces and distributes marketing material.</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I have not a typical day. [A372]</a:t>
            </a:r>
          </a:p>
          <a:p>
            <a:r>
              <a:rPr lang="en-US" sz="1200" b="0" i="0" kern="1200" dirty="0">
                <a:solidFill>
                  <a:schemeClr val="tx1"/>
                </a:solidFill>
                <a:effectLst/>
                <a:latin typeface="+mn-lt"/>
                <a:ea typeface="+mn-ea"/>
                <a:cs typeface="+mn-cs"/>
              </a:rPr>
              <a:t>I have meetings all day: strategic, executive, and tactical meetings. [A373]</a:t>
            </a:r>
          </a:p>
          <a:p>
            <a:r>
              <a:rPr lang="en-US" sz="1200" b="0" i="0" kern="1200" dirty="0">
                <a:solidFill>
                  <a:schemeClr val="tx1"/>
                </a:solidFill>
                <a:effectLst/>
                <a:latin typeface="+mn-lt"/>
                <a:ea typeface="+mn-ea"/>
                <a:cs typeface="+mn-cs"/>
              </a:rPr>
              <a:t>I don’t work 9-5. I work 12-14 hour days. [A374]</a:t>
            </a:r>
          </a:p>
          <a:p>
            <a:r>
              <a:rPr lang="en-US" sz="1200" b="0" i="0" kern="1200" dirty="0">
                <a:solidFill>
                  <a:schemeClr val="tx1"/>
                </a:solidFill>
                <a:effectLst/>
                <a:latin typeface="+mn-lt"/>
                <a:ea typeface="+mn-ea"/>
                <a:cs typeface="+mn-cs"/>
              </a:rPr>
              <a:t>I work around my meetings. [A375]</a:t>
            </a:r>
          </a:p>
          <a:p>
            <a:r>
              <a:rPr lang="en-US" sz="1200" b="0" i="0" kern="1200" dirty="0">
                <a:solidFill>
                  <a:schemeClr val="tx1"/>
                </a:solidFill>
                <a:effectLst/>
                <a:latin typeface="+mn-lt"/>
                <a:ea typeface="+mn-ea"/>
                <a:cs typeface="+mn-cs"/>
              </a:rPr>
              <a:t>I spend my time putting together campaigns. [A376]</a:t>
            </a:r>
          </a:p>
          <a:p>
            <a:r>
              <a:rPr lang="en-US" sz="1200" b="0" i="0" kern="1200" dirty="0">
                <a:solidFill>
                  <a:schemeClr val="tx1"/>
                </a:solidFill>
                <a:effectLst/>
                <a:latin typeface="+mn-lt"/>
                <a:ea typeface="+mn-ea"/>
                <a:cs typeface="+mn-cs"/>
              </a:rPr>
              <a:t>My greatest need is to be able to stop wasting time compiling data/info. [A377]</a:t>
            </a:r>
          </a:p>
          <a:p>
            <a:r>
              <a:rPr lang="en-US" sz="1200" b="0" i="0" kern="1200" dirty="0">
                <a:solidFill>
                  <a:schemeClr val="tx1"/>
                </a:solidFill>
                <a:effectLst/>
                <a:latin typeface="+mn-lt"/>
                <a:ea typeface="+mn-ea"/>
                <a:cs typeface="+mn-cs"/>
              </a:rPr>
              <a:t>I spend a lot of time getting stuff together. [A378]</a:t>
            </a:r>
          </a:p>
          <a:p>
            <a:r>
              <a:rPr lang="en-US" sz="1200" b="0" i="0" kern="1200" dirty="0">
                <a:solidFill>
                  <a:schemeClr val="tx1"/>
                </a:solidFill>
                <a:effectLst/>
                <a:latin typeface="+mn-lt"/>
                <a:ea typeface="+mn-ea"/>
                <a:cs typeface="+mn-cs"/>
              </a:rPr>
              <a:t>I need to look at a campaign from as many perspectives as possible. [A379]</a:t>
            </a:r>
          </a:p>
          <a:p>
            <a:r>
              <a:rPr lang="en-US" sz="1200" b="0" i="0" kern="1200" dirty="0">
                <a:solidFill>
                  <a:schemeClr val="tx1"/>
                </a:solidFill>
                <a:effectLst/>
                <a:latin typeface="+mn-lt"/>
                <a:ea typeface="+mn-ea"/>
                <a:cs typeface="+mn-cs"/>
              </a:rPr>
              <a:t>Given the speed that I sometimes have to act this is a disadvantage. The lack of data can affect my ability to be strategic and creative. [A380]</a:t>
            </a:r>
          </a:p>
          <a:p>
            <a:r>
              <a:rPr lang="en-US" sz="1200" b="0" i="0" kern="1200" dirty="0">
                <a:solidFill>
                  <a:schemeClr val="tx1"/>
                </a:solidFill>
                <a:effectLst/>
                <a:latin typeface="+mn-lt"/>
                <a:ea typeface="+mn-ea"/>
                <a:cs typeface="+mn-cs"/>
              </a:rPr>
              <a:t>I do mostly strategic thinking. [A381]</a:t>
            </a:r>
          </a:p>
          <a:p>
            <a:r>
              <a:rPr lang="en-US" sz="1200" b="0" i="0" kern="1200" dirty="0">
                <a:solidFill>
                  <a:schemeClr val="tx1"/>
                </a:solidFill>
                <a:effectLst/>
                <a:latin typeface="+mn-lt"/>
                <a:ea typeface="+mn-ea"/>
                <a:cs typeface="+mn-cs"/>
              </a:rPr>
              <a:t>I look at projections of how things are 6 months down the road both in terms of current activity and regional and national economy. [A382]</a:t>
            </a:r>
          </a:p>
          <a:p>
            <a:r>
              <a:rPr lang="en-US" sz="1200" b="0" i="0" kern="1200" dirty="0">
                <a:solidFill>
                  <a:schemeClr val="tx1"/>
                </a:solidFill>
                <a:effectLst/>
                <a:latin typeface="+mn-lt"/>
                <a:ea typeface="+mn-ea"/>
                <a:cs typeface="+mn-cs"/>
              </a:rPr>
              <a:t>I help sales people close sales. [A383]</a:t>
            </a:r>
          </a:p>
          <a:p>
            <a:r>
              <a:rPr lang="en-US" sz="1200" b="0" i="0" kern="1200" dirty="0">
                <a:solidFill>
                  <a:schemeClr val="tx1"/>
                </a:solidFill>
                <a:effectLst/>
                <a:latin typeface="+mn-lt"/>
                <a:ea typeface="+mn-ea"/>
                <a:cs typeface="+mn-cs"/>
              </a:rPr>
              <a:t>I do a lot of analytics. I do this weekly. I should do it every other day. [A384]</a:t>
            </a:r>
          </a:p>
          <a:p>
            <a:r>
              <a:rPr lang="en-US" sz="1200" b="0" i="0" kern="1200" dirty="0">
                <a:solidFill>
                  <a:schemeClr val="tx1"/>
                </a:solidFill>
                <a:effectLst/>
                <a:latin typeface="+mn-lt"/>
                <a:ea typeface="+mn-ea"/>
                <a:cs typeface="+mn-cs"/>
              </a:rPr>
              <a:t>Some employees have been with the company 30 years, whereas others have only been there 2-3 years. [A385]</a:t>
            </a:r>
          </a:p>
          <a:p>
            <a:r>
              <a:rPr lang="en-US" sz="1200" b="0" i="0" kern="1200" dirty="0">
                <a:solidFill>
                  <a:schemeClr val="tx1"/>
                </a:solidFill>
                <a:effectLst/>
                <a:latin typeface="+mn-lt"/>
                <a:ea typeface="+mn-ea"/>
                <a:cs typeface="+mn-cs"/>
              </a:rPr>
              <a:t>I’ve been with the company 2 years and was previously with IBM. I was brought on board to grow the company. [A386]</a:t>
            </a:r>
          </a:p>
          <a:p>
            <a:r>
              <a:rPr lang="en-US" sz="1200" b="0" i="0" kern="1200" dirty="0">
                <a:solidFill>
                  <a:schemeClr val="tx1"/>
                </a:solidFill>
                <a:effectLst/>
                <a:latin typeface="+mn-lt"/>
                <a:ea typeface="+mn-ea"/>
                <a:cs typeface="+mn-cs"/>
              </a:rPr>
              <a:t>I try to get customers to come see the plant, conduct tours for them. [A387]</a:t>
            </a:r>
          </a:p>
          <a:p>
            <a:r>
              <a:rPr lang="en-US" sz="1200" b="0" i="0" kern="1200" dirty="0">
                <a:solidFill>
                  <a:schemeClr val="tx1"/>
                </a:solidFill>
                <a:effectLst/>
                <a:latin typeface="+mn-lt"/>
                <a:ea typeface="+mn-ea"/>
                <a:cs typeface="+mn-cs"/>
              </a:rPr>
              <a:t>I travel 30% of the week, sometimes, working with the sales guy on a personal face to face each day, spending time with customers, on the phone a lot. [A388]</a:t>
            </a:r>
          </a:p>
          <a:p>
            <a:r>
              <a:rPr lang="en-US" sz="1200" b="0" i="0" kern="1200" dirty="0">
                <a:solidFill>
                  <a:schemeClr val="tx1"/>
                </a:solidFill>
                <a:effectLst/>
                <a:latin typeface="+mn-lt"/>
                <a:ea typeface="+mn-ea"/>
                <a:cs typeface="+mn-cs"/>
              </a:rPr>
              <a:t>Market size and influence</a:t>
            </a:r>
          </a:p>
          <a:p>
            <a:r>
              <a:rPr lang="en-US" sz="1200" b="1" i="0" kern="1200" dirty="0">
                <a:solidFill>
                  <a:schemeClr val="tx1"/>
                </a:solidFill>
                <a:effectLst/>
                <a:latin typeface="+mn-lt"/>
                <a:ea typeface="+mn-ea"/>
                <a:cs typeface="+mn-cs"/>
              </a:rPr>
              <a:t>These statements are typical of the size of organization for which Julia works and are taken from the site visits to illustrate the market size and scope of companies in this category.</a:t>
            </a:r>
          </a:p>
          <a:p>
            <a:r>
              <a:rPr lang="en-US" sz="1200" b="0" i="0" kern="1200" dirty="0">
                <a:solidFill>
                  <a:schemeClr val="tx1"/>
                </a:solidFill>
                <a:effectLst/>
                <a:latin typeface="+mn-lt"/>
                <a:ea typeface="+mn-ea"/>
                <a:cs typeface="+mn-cs"/>
              </a:rPr>
              <a:t>Our recreational sports league company started in 1989 and expanded to 22 markets throughout the US. We have a current customer base of 45,000 to 55,000. Our nearest competitors have a customer base of only 8,000. We do anywhere from 6 to 12 million per year. [A354]</a:t>
            </a:r>
          </a:p>
          <a:p>
            <a:r>
              <a:rPr lang="en-US" sz="1200" b="0" i="0" kern="1200" dirty="0">
                <a:solidFill>
                  <a:schemeClr val="tx1"/>
                </a:solidFill>
                <a:effectLst/>
                <a:latin typeface="+mn-lt"/>
                <a:ea typeface="+mn-ea"/>
                <a:cs typeface="+mn-cs"/>
              </a:rPr>
              <a:t>We have been in the industrial materials business for 50 years as a family owned business. We have 5 warehousing facilities around the US and a presence in 30 plus countries with distributors in these countries. We had 100 million US. In sales last year. Our marketing budget was about 2 million last year. [A355]</a:t>
            </a:r>
          </a:p>
          <a:p>
            <a:r>
              <a:rPr lang="en-US" sz="1200" b="0" i="0" kern="1200" dirty="0">
                <a:solidFill>
                  <a:schemeClr val="tx1"/>
                </a:solidFill>
                <a:effectLst/>
                <a:latin typeface="+mn-lt"/>
                <a:ea typeface="+mn-ea"/>
                <a:cs typeface="+mn-cs"/>
              </a:rPr>
              <a:t>We are a small metals recycling company with several divisions; however we are the 2nd or 3rd largest company in our space in the US. Competition is one of our divisions has been sharply reduced from 50-60 competitors down to about 8 that compete with us on a coast to coast basis.. Our marketing budget runs about 1.5 to 2 million/year. [A356]</a:t>
            </a:r>
          </a:p>
          <a:p>
            <a:r>
              <a:rPr lang="en-US" sz="1200" b="0" i="0" kern="1200" dirty="0">
                <a:solidFill>
                  <a:schemeClr val="tx1"/>
                </a:solidFill>
                <a:effectLst/>
                <a:latin typeface="+mn-lt"/>
                <a:ea typeface="+mn-ea"/>
                <a:cs typeface="+mn-cs"/>
              </a:rPr>
              <a:t>Our company does about 100 million in meat and related product sales/year. We are nationwide with six facilities. Marketing has a budget of 4 million/year (approximately one percent of sales). [A357]</a:t>
            </a:r>
          </a:p>
          <a:p>
            <a:r>
              <a:rPr lang="en-US" sz="1200" b="0" i="0" kern="1200" dirty="0">
                <a:solidFill>
                  <a:schemeClr val="tx1"/>
                </a:solidFill>
                <a:effectLst/>
                <a:latin typeface="+mn-lt"/>
                <a:ea typeface="+mn-ea"/>
                <a:cs typeface="+mn-cs"/>
              </a:rPr>
              <a:t>Our company is the second largest publicly held insurance company in our industry in the U.S. We’ve been in business for more than 50 years. We have 500 employees in our home city and 750 nationwide. We have over 5000 clients. Our marketing budget is about 2 million. [A358]</a:t>
            </a:r>
          </a:p>
          <a:p>
            <a:r>
              <a:rPr lang="en-US" sz="1200" b="0" i="0" kern="1200" dirty="0">
                <a:solidFill>
                  <a:schemeClr val="tx1"/>
                </a:solidFill>
                <a:effectLst/>
                <a:latin typeface="+mn-lt"/>
                <a:ea typeface="+mn-ea"/>
                <a:cs typeface="+mn-cs"/>
              </a:rPr>
              <a:t>Our bank has 900 employees with 58 branches, mainly from acquisitions. Our advertising budget is about 2.3 million. [A359]</a:t>
            </a:r>
          </a:p>
          <a:p>
            <a:r>
              <a:rPr lang="en-US" sz="1200" b="0" i="0" kern="1200" dirty="0">
                <a:solidFill>
                  <a:schemeClr val="tx1"/>
                </a:solidFill>
                <a:effectLst/>
                <a:latin typeface="+mn-lt"/>
                <a:ea typeface="+mn-ea"/>
                <a:cs typeface="+mn-cs"/>
              </a:rPr>
              <a:t>Our insurance company has 740 employees with a marketing budget of 8 million (4 million is for TV). We operate in the state of Washington. [A360]</a:t>
            </a:r>
          </a:p>
          <a:p>
            <a:r>
              <a:rPr lang="en-US" sz="1200" b="0" i="0" kern="1200" dirty="0">
                <a:solidFill>
                  <a:schemeClr val="tx1"/>
                </a:solidFill>
                <a:effectLst/>
                <a:latin typeface="+mn-lt"/>
                <a:ea typeface="+mn-ea"/>
                <a:cs typeface="+mn-cs"/>
              </a:rPr>
              <a:t>We are a </a:t>
            </a:r>
            <a:r>
              <a:rPr lang="en-US" sz="1200" b="0" i="0" kern="1200" dirty="0" err="1">
                <a:solidFill>
                  <a:schemeClr val="tx1"/>
                </a:solidFill>
                <a:effectLst/>
                <a:latin typeface="+mn-lt"/>
                <a:ea typeface="+mn-ea"/>
                <a:cs typeface="+mn-cs"/>
              </a:rPr>
              <a:t>world wide</a:t>
            </a:r>
            <a:r>
              <a:rPr lang="en-US" sz="1200" b="0" i="0" kern="1200" dirty="0">
                <a:solidFill>
                  <a:schemeClr val="tx1"/>
                </a:solidFill>
                <a:effectLst/>
                <a:latin typeface="+mn-lt"/>
                <a:ea typeface="+mn-ea"/>
                <a:cs typeface="+mn-cs"/>
              </a:rPr>
              <a:t> digital image company with over 1800 employees; 400 in Seattle; 400 in London and the rest spread out over the globe. Marketing budget is between 450K and 1500K. [A361]</a:t>
            </a:r>
          </a:p>
          <a:p>
            <a:r>
              <a:rPr lang="en-US" sz="1200" b="0" i="0" kern="1200" dirty="0">
                <a:solidFill>
                  <a:schemeClr val="tx1"/>
                </a:solidFill>
                <a:effectLst/>
                <a:latin typeface="+mn-lt"/>
                <a:ea typeface="+mn-ea"/>
                <a:cs typeface="+mn-cs"/>
              </a:rPr>
              <a:t>We produce hardware and software for diagnostic cardiology and have 430 employees in two locations: Wisconsin and Washington. Our annual revenue is about 80 million. Our marketing budget is about 1.4 million this year. [A362]</a:t>
            </a:r>
          </a:p>
          <a:p>
            <a:r>
              <a:rPr lang="en-US" sz="1200" b="0" i="0" kern="1200" dirty="0">
                <a:solidFill>
                  <a:schemeClr val="tx1"/>
                </a:solidFill>
                <a:effectLst/>
                <a:latin typeface="+mn-lt"/>
                <a:ea typeface="+mn-ea"/>
                <a:cs typeface="+mn-cs"/>
              </a:rPr>
              <a:t>Our company is nationwide. We have 11,000 employees with 700 in marketing. [A363]</a:t>
            </a:r>
          </a:p>
          <a:p>
            <a:r>
              <a:rPr lang="en-US" sz="1200" b="0" i="0" kern="1200" dirty="0">
                <a:solidFill>
                  <a:schemeClr val="tx1"/>
                </a:solidFill>
                <a:effectLst/>
                <a:latin typeface="+mn-lt"/>
                <a:ea typeface="+mn-ea"/>
                <a:cs typeface="+mn-cs"/>
              </a:rPr>
              <a:t>We are a residential lending bank with 9 branches in the Greater Boston area. We went public in 1995 and have about 1.5 billion in accounts. [A364]</a:t>
            </a:r>
          </a:p>
          <a:p>
            <a:r>
              <a:rPr lang="en-US" sz="1200" b="0" i="0" kern="1200" dirty="0">
                <a:solidFill>
                  <a:schemeClr val="tx1"/>
                </a:solidFill>
                <a:effectLst/>
                <a:latin typeface="+mn-lt"/>
                <a:ea typeface="+mn-ea"/>
                <a:cs typeface="+mn-cs"/>
              </a:rPr>
              <a:t>We are a large hotel-office-conference center in the Marriot chain. [A365]</a:t>
            </a:r>
          </a:p>
          <a:p>
            <a:r>
              <a:rPr lang="en-US" sz="1200" b="0" i="0" kern="1200" dirty="0">
                <a:solidFill>
                  <a:schemeClr val="tx1"/>
                </a:solidFill>
                <a:effectLst/>
                <a:latin typeface="+mn-lt"/>
                <a:ea typeface="+mn-ea"/>
                <a:cs typeface="+mn-cs"/>
              </a:rPr>
              <a:t>We build high end networking equipment to manage corporate fax traffic. We started in 1986 and have been profitable since 1989. [A366]</a:t>
            </a:r>
          </a:p>
          <a:p>
            <a:r>
              <a:rPr lang="en-US" sz="1200" b="0" i="0" kern="1200" dirty="0">
                <a:solidFill>
                  <a:schemeClr val="tx1"/>
                </a:solidFill>
                <a:effectLst/>
                <a:latin typeface="+mn-lt"/>
                <a:ea typeface="+mn-ea"/>
                <a:cs typeface="+mn-cs"/>
              </a:rPr>
              <a:t>We have been in business for 20 years, now with 600 employees. We build ERP programs and have about 20 offices worldwide in Asia, Latin America, US and Europe, selling to 3000 ISVs and directly to larger companies. [A367]</a:t>
            </a:r>
          </a:p>
          <a:p>
            <a:r>
              <a:rPr lang="en-US" sz="1200" b="0" i="0" kern="1200" dirty="0">
                <a:solidFill>
                  <a:schemeClr val="tx1"/>
                </a:solidFill>
                <a:effectLst/>
                <a:latin typeface="+mn-lt"/>
                <a:ea typeface="+mn-ea"/>
                <a:cs typeface="+mn-cs"/>
              </a:rPr>
              <a:t>We are a nationwide distributor and maintenance provider of mechanical products. We have about 100 trucks across the US that call on customers. We serve 32 industries, primarily in aviation, trucking, heavy equipment and plant maintenance. Our President’s (optimistic) goal is to reach 25m in yearly sales. [A368]</a:t>
            </a:r>
          </a:p>
          <a:p>
            <a:r>
              <a:rPr lang="en-US" sz="1200" b="0" i="0" kern="1200" dirty="0">
                <a:solidFill>
                  <a:schemeClr val="tx1"/>
                </a:solidFill>
                <a:effectLst/>
                <a:latin typeface="+mn-lt"/>
                <a:ea typeface="+mn-ea"/>
                <a:cs typeface="+mn-cs"/>
              </a:rPr>
              <a:t>Our check cashing/wire transfer/bill paying business has 1200 stores. [A369]</a:t>
            </a:r>
          </a:p>
          <a:p>
            <a:r>
              <a:rPr lang="en-US" sz="1200" b="0" i="0" kern="1200" dirty="0">
                <a:solidFill>
                  <a:schemeClr val="tx1"/>
                </a:solidFill>
                <a:effectLst/>
                <a:latin typeface="+mn-lt"/>
                <a:ea typeface="+mn-ea"/>
                <a:cs typeface="+mn-cs"/>
              </a:rPr>
              <a:t>We manufacture machine tools, lathes, metal cutters, etc. and have 115 employees in US and 2400 worldwide, with 2000 in Japan. We have 13 partner distributors with 37 total offices. [A370]</a:t>
            </a:r>
          </a:p>
          <a:p>
            <a:r>
              <a:rPr lang="en-US" sz="1200" b="0" i="0" kern="1200" dirty="0">
                <a:solidFill>
                  <a:schemeClr val="tx1"/>
                </a:solidFill>
                <a:effectLst/>
                <a:latin typeface="+mn-lt"/>
                <a:ea typeface="+mn-ea"/>
                <a:cs typeface="+mn-cs"/>
              </a:rPr>
              <a:t>Our hotel is part of a chain of 13. We spend about 2m on marketing; with 750K on payroll and 400k on office operations. [A371]</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This is a sample day in the life of Nicole Holliday. While this is a typical day, there can be variations in the activities that are done each day. A full list of activities done is given in the Work Activities section.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is a sample day in the life of Nicole Holliday. While this is a typical day, there can be variations in the activities that are done each day. A full list of activities done is given in the Work Activities section.</a:t>
            </a:r>
          </a:p>
          <a:p>
            <a:r>
              <a:rPr lang="en-US" sz="1200" b="0" i="0" kern="1200" dirty="0">
                <a:solidFill>
                  <a:schemeClr val="tx1"/>
                </a:solidFill>
                <a:effectLst/>
                <a:latin typeface="+mn-lt"/>
                <a:ea typeface="+mn-ea"/>
                <a:cs typeface="+mn-cs"/>
              </a:rPr>
              <a:t>7:30 - 8:00am“Go to the health club in the mornings.”</a:t>
            </a:r>
          </a:p>
          <a:p>
            <a:r>
              <a:rPr lang="en-US" sz="1200" b="0" i="0" kern="1200" dirty="0">
                <a:solidFill>
                  <a:schemeClr val="tx1"/>
                </a:solidFill>
                <a:effectLst/>
                <a:latin typeface="+mn-lt"/>
                <a:ea typeface="+mn-ea"/>
                <a:cs typeface="+mn-cs"/>
              </a:rPr>
              <a:t>8:00 - 9:00amAs an “inside sales person, I evaluate whether or not to give a user/lead access to the web site to view downloadable information. [A13] “Execution is where we struggle; we do not have clean data in the system for good quality leads I enter data into Navision to track leads by source so we could determine the success of our campaign.” [A14] “We track sell-through from the sources of leads that are supposed to be entered by entered by the sales people.” [A15]</a:t>
            </a:r>
          </a:p>
          <a:p>
            <a:r>
              <a:rPr lang="en-US" sz="1200" b="0" i="0" kern="1200" dirty="0">
                <a:solidFill>
                  <a:schemeClr val="tx1"/>
                </a:solidFill>
                <a:effectLst/>
                <a:latin typeface="+mn-lt"/>
                <a:ea typeface="+mn-ea"/>
                <a:cs typeface="+mn-cs"/>
              </a:rPr>
              <a:t>9:00 - 10:00amI mail a PDF of our paper brochure to large mailing list we generated from joining trade organizations. I put together mailers for direct mail campaign. [A17] I make up product sample kits for sales persons to show to customers. [A18]</a:t>
            </a:r>
          </a:p>
          <a:p>
            <a:r>
              <a:rPr lang="en-US" sz="1200" b="0" i="0" kern="1200" dirty="0">
                <a:solidFill>
                  <a:schemeClr val="tx1"/>
                </a:solidFill>
                <a:effectLst/>
                <a:latin typeface="+mn-lt"/>
                <a:ea typeface="+mn-ea"/>
                <a:cs typeface="+mn-cs"/>
              </a:rPr>
              <a:t>10:00 - 11:00amFor outsource vendors, I get budgets, estimate costs of jobs, check proof copies of ads and find out which vendor is best</a:t>
            </a:r>
          </a:p>
          <a:p>
            <a:r>
              <a:rPr lang="en-US" sz="1200" b="0" i="0" kern="1200" dirty="0">
                <a:solidFill>
                  <a:schemeClr val="tx1"/>
                </a:solidFill>
                <a:effectLst/>
                <a:latin typeface="+mn-lt"/>
                <a:ea typeface="+mn-ea"/>
                <a:cs typeface="+mn-cs"/>
              </a:rPr>
              <a:t>11:00 - 12:00amI provide Account Executives with customer profiling, market research data and draft content for ads.</a:t>
            </a:r>
          </a:p>
          <a:p>
            <a:r>
              <a:rPr lang="en-US" sz="1200" b="0" i="0" kern="1200" dirty="0">
                <a:solidFill>
                  <a:schemeClr val="tx1"/>
                </a:solidFill>
                <a:effectLst/>
                <a:latin typeface="+mn-lt"/>
                <a:ea typeface="+mn-ea"/>
                <a:cs typeface="+mn-cs"/>
              </a:rPr>
              <a:t>12:00 - 1:00pmAt lunch, we may interview people in the industry to see how they make their purchasing decisions. [A21] Or, “we have daily business meetings to look at things like price changes, historical performance.” [A22]</a:t>
            </a:r>
          </a:p>
          <a:p>
            <a:r>
              <a:rPr lang="en-US" sz="1200" b="0" i="0" kern="1200" dirty="0">
                <a:solidFill>
                  <a:schemeClr val="tx1"/>
                </a:solidFill>
                <a:effectLst/>
                <a:latin typeface="+mn-lt"/>
                <a:ea typeface="+mn-ea"/>
                <a:cs typeface="+mn-cs"/>
              </a:rPr>
              <a:t>1:00 - 3:00pm“I help maintain the web site we use for gathering leads.” [A23] Creating some internet content. [A24] With the web marketing person, I spend hours going through search engines to review our position in terms of keywords on Google and yahoo. [A25] I check with the IT guy who tracks the hits on our website resulting from the PDF. [A26]</a:t>
            </a:r>
          </a:p>
          <a:p>
            <a:r>
              <a:rPr lang="en-US" sz="1200" b="0" i="0" kern="1200" dirty="0">
                <a:solidFill>
                  <a:schemeClr val="tx1"/>
                </a:solidFill>
                <a:effectLst/>
                <a:latin typeface="+mn-lt"/>
                <a:ea typeface="+mn-ea"/>
                <a:cs typeface="+mn-cs"/>
              </a:rPr>
              <a:t>3:00 - 4:00pm“Each person is responsible for putting together the plan for campaigns in their area including what they are doing, when, where, etc.” [A27]</a:t>
            </a:r>
          </a:p>
          <a:p>
            <a:r>
              <a:rPr lang="en-US" sz="1200" b="0" i="0" kern="1200" dirty="0">
                <a:solidFill>
                  <a:schemeClr val="tx1"/>
                </a:solidFill>
                <a:effectLst/>
                <a:latin typeface="+mn-lt"/>
                <a:ea typeface="+mn-ea"/>
                <a:cs typeface="+mn-cs"/>
              </a:rPr>
              <a:t>4:00 - 5:00pm“I contribute to the group meeting to determine what went wrong in a customer complaint, and what to do to resolve it. “ [A28]</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I give feedback to Director of Sales/Marketing about budget needs for upcoming campaigns. [A31]</a:t>
            </a:r>
          </a:p>
          <a:p>
            <a:r>
              <a:rPr lang="en-US" sz="1200" b="0" i="0" kern="1200" dirty="0">
                <a:solidFill>
                  <a:schemeClr val="tx1"/>
                </a:solidFill>
                <a:effectLst/>
                <a:latin typeface="+mn-lt"/>
                <a:ea typeface="+mn-ea"/>
                <a:cs typeface="+mn-cs"/>
              </a:rPr>
              <a:t>I have to perform industry research - JD Power, etc. to see how well we are doing regarding customer satisfaction, etc. [A32]</a:t>
            </a:r>
          </a:p>
          <a:p>
            <a:r>
              <a:rPr lang="en-US" sz="1200" b="0" i="0" kern="1200" dirty="0">
                <a:solidFill>
                  <a:schemeClr val="tx1"/>
                </a:solidFill>
                <a:effectLst/>
                <a:latin typeface="+mn-lt"/>
                <a:ea typeface="+mn-ea"/>
                <a:cs typeface="+mn-cs"/>
              </a:rPr>
              <a:t>I contribute to the operations meeting to decide how we tracked against plans in terms of spending what we said we would spend on a campaign, by product area and sales channel and finding out where sale are to date. [A33]</a:t>
            </a:r>
          </a:p>
          <a:p>
            <a:r>
              <a:rPr lang="en-US" sz="1200" b="0" i="0" kern="1200" dirty="0">
                <a:solidFill>
                  <a:schemeClr val="tx1"/>
                </a:solidFill>
                <a:effectLst/>
                <a:latin typeface="+mn-lt"/>
                <a:ea typeface="+mn-ea"/>
                <a:cs typeface="+mn-cs"/>
              </a:rPr>
              <a:t>I talk to sales people who talk to customers regularly, so they have good information; [A34] they give me their direct ideas for promoting the products. [A35]</a:t>
            </a:r>
          </a:p>
          <a:p>
            <a:r>
              <a:rPr lang="en-US" sz="1200" b="0" i="0" kern="1200" dirty="0">
                <a:solidFill>
                  <a:schemeClr val="tx1"/>
                </a:solidFill>
                <a:effectLst/>
                <a:latin typeface="+mn-lt"/>
                <a:ea typeface="+mn-ea"/>
                <a:cs typeface="+mn-cs"/>
              </a:rPr>
              <a:t>I serve on the task force that implements the campaign and meets weekly during the campaign; [A36] we check to see how the campaigns are going and what needs to be tweaked: new campaigns to be run, situations that have changed leading a current campaign to be modified or terminated. [A37]</a:t>
            </a:r>
          </a:p>
          <a:p>
            <a:r>
              <a:rPr lang="en-US" sz="1200" b="0" i="0" kern="1200" dirty="0">
                <a:solidFill>
                  <a:schemeClr val="tx1"/>
                </a:solidFill>
                <a:effectLst/>
                <a:latin typeface="+mn-lt"/>
                <a:ea typeface="+mn-ea"/>
                <a:cs typeface="+mn-cs"/>
              </a:rPr>
              <a:t>For my manager, I create/ maintain/ update the </a:t>
            </a:r>
            <a:r>
              <a:rPr lang="en-US" sz="1200" b="0" i="0" kern="1200" dirty="0" err="1">
                <a:solidFill>
                  <a:schemeClr val="tx1"/>
                </a:solidFill>
                <a:effectLst/>
                <a:latin typeface="+mn-lt"/>
                <a:ea typeface="+mn-ea"/>
                <a:cs typeface="+mn-cs"/>
              </a:rPr>
              <a:t>Excell</a:t>
            </a:r>
            <a:r>
              <a:rPr lang="en-US" sz="1200" b="0" i="0" kern="1200" dirty="0">
                <a:solidFill>
                  <a:schemeClr val="tx1"/>
                </a:solidFill>
                <a:effectLst/>
                <a:latin typeface="+mn-lt"/>
                <a:ea typeface="+mn-ea"/>
                <a:cs typeface="+mn-cs"/>
              </a:rPr>
              <a:t> spreadsheets containing details of how campaigns were run. [A38]</a:t>
            </a:r>
          </a:p>
          <a:p>
            <a:r>
              <a:rPr lang="en-US" sz="1200" b="0" i="0" kern="1200" dirty="0">
                <a:solidFill>
                  <a:schemeClr val="tx1"/>
                </a:solidFill>
                <a:effectLst/>
                <a:latin typeface="+mn-lt"/>
                <a:ea typeface="+mn-ea"/>
                <a:cs typeface="+mn-cs"/>
              </a:rPr>
              <a:t>For most campaigns, I research and pull lists. [A39]</a:t>
            </a:r>
          </a:p>
          <a:p>
            <a:r>
              <a:rPr lang="en-US" sz="1200" b="0" i="0" kern="1200" dirty="0">
                <a:solidFill>
                  <a:schemeClr val="tx1"/>
                </a:solidFill>
                <a:effectLst/>
                <a:latin typeface="+mn-lt"/>
                <a:ea typeface="+mn-ea"/>
                <a:cs typeface="+mn-cs"/>
              </a:rPr>
              <a:t>I contact corporate sponsors (phone calls, cold calls) and create a working relationship with them. [A40]</a:t>
            </a:r>
          </a:p>
          <a:p>
            <a:r>
              <a:rPr lang="en-US" sz="1200" b="0" i="0" kern="1200" dirty="0">
                <a:solidFill>
                  <a:schemeClr val="tx1"/>
                </a:solidFill>
                <a:effectLst/>
                <a:latin typeface="+mn-lt"/>
                <a:ea typeface="+mn-ea"/>
                <a:cs typeface="+mn-cs"/>
              </a:rPr>
              <a:t>Once we have a relationship, I work with the customer (small business entrepreneurs) to customize, select and install signage which incorporates our brand. [A41]</a:t>
            </a:r>
          </a:p>
          <a:p>
            <a:r>
              <a:rPr lang="en-US" sz="1200" b="0" i="0" kern="1200" dirty="0">
                <a:solidFill>
                  <a:schemeClr val="tx1"/>
                </a:solidFill>
                <a:effectLst/>
                <a:latin typeface="+mn-lt"/>
                <a:ea typeface="+mn-ea"/>
                <a:cs typeface="+mn-cs"/>
              </a:rPr>
              <a:t>Educate possible customers on how signage can get customers in the door (</a:t>
            </a:r>
            <a:r>
              <a:rPr lang="en-US" sz="1200" b="0" i="0" kern="1200" dirty="0" err="1">
                <a:solidFill>
                  <a:schemeClr val="tx1"/>
                </a:solidFill>
                <a:effectLst/>
                <a:latin typeface="+mn-lt"/>
                <a:ea typeface="+mn-ea"/>
                <a:cs typeface="+mn-cs"/>
              </a:rPr>
              <a:t>break</a:t>
            </a:r>
            <a:r>
              <a:rPr lang="en-US" sz="1200" b="0" i="0" kern="1200" dirty="0">
                <a:solidFill>
                  <a:schemeClr val="tx1"/>
                </a:solidFill>
                <a:effectLst/>
                <a:latin typeface="+mn-lt"/>
                <a:ea typeface="+mn-ea"/>
                <a:cs typeface="+mn-cs"/>
              </a:rPr>
              <a:t> pedal advertising). [A42]</a:t>
            </a:r>
          </a:p>
          <a:p>
            <a:r>
              <a:rPr lang="en-US" sz="1200" b="0" i="0" kern="1200" dirty="0">
                <a:solidFill>
                  <a:schemeClr val="tx1"/>
                </a:solidFill>
                <a:effectLst/>
                <a:latin typeface="+mn-lt"/>
                <a:ea typeface="+mn-ea"/>
                <a:cs typeface="+mn-cs"/>
              </a:rPr>
              <a:t>Work with custom software (Access) to take the data base and use information from it for cross sales. [A43]</a:t>
            </a:r>
          </a:p>
          <a:p>
            <a:r>
              <a:rPr lang="en-US" sz="1200" b="0" i="0" kern="1200" dirty="0">
                <a:solidFill>
                  <a:schemeClr val="tx1"/>
                </a:solidFill>
                <a:effectLst/>
                <a:latin typeface="+mn-lt"/>
                <a:ea typeface="+mn-ea"/>
                <a:cs typeface="+mn-cs"/>
              </a:rPr>
              <a:t>In my Communications Person role, I execute production work including doing ad copy, designs, layout, graphical work, and brochures. [A44]</a:t>
            </a:r>
          </a:p>
          <a:p>
            <a:r>
              <a:rPr lang="en-US" sz="1200" b="0" i="0" kern="1200" dirty="0">
                <a:solidFill>
                  <a:schemeClr val="tx1"/>
                </a:solidFill>
                <a:effectLst/>
                <a:latin typeface="+mn-lt"/>
                <a:ea typeface="+mn-ea"/>
                <a:cs typeface="+mn-cs"/>
              </a:rPr>
              <a:t>I plan/ arrange/ prepare materials such as: power points, paper materials, pdfs, etc. to give to partners to market our products. [A45]</a:t>
            </a:r>
          </a:p>
          <a:p>
            <a:r>
              <a:rPr lang="en-US" sz="1200" b="0" i="0" kern="1200" dirty="0">
                <a:solidFill>
                  <a:schemeClr val="tx1"/>
                </a:solidFill>
                <a:effectLst/>
                <a:latin typeface="+mn-lt"/>
                <a:ea typeface="+mn-ea"/>
                <a:cs typeface="+mn-cs"/>
              </a:rPr>
              <a:t>As the In-house graphics person, I deal with all outsourced graphics and reuse templates from the outsource resource. [A46]</a:t>
            </a:r>
          </a:p>
          <a:p>
            <a:r>
              <a:rPr lang="en-US" sz="1200" b="0" i="0" kern="1200" dirty="0">
                <a:solidFill>
                  <a:schemeClr val="tx1"/>
                </a:solidFill>
                <a:effectLst/>
                <a:latin typeface="+mn-lt"/>
                <a:ea typeface="+mn-ea"/>
                <a:cs typeface="+mn-cs"/>
              </a:rPr>
              <a:t>Again as the Graphic Designer, the Marketing Director and I brainstorm to start designs, e.g., post cards for marketing. [A47]</a:t>
            </a:r>
          </a:p>
          <a:p>
            <a:r>
              <a:rPr lang="en-US" sz="1200" b="0" i="0" kern="1200" dirty="0">
                <a:solidFill>
                  <a:schemeClr val="tx1"/>
                </a:solidFill>
                <a:effectLst/>
                <a:latin typeface="+mn-lt"/>
                <a:ea typeface="+mn-ea"/>
                <a:cs typeface="+mn-cs"/>
              </a:rPr>
              <a:t>As my web skills increased, I have been able to maintain the web site to target special programs and present a list of our various products. [A48]</a:t>
            </a:r>
          </a:p>
          <a:p>
            <a:r>
              <a:rPr lang="en-US" sz="1200" b="0" i="0" kern="1200" dirty="0">
                <a:solidFill>
                  <a:schemeClr val="tx1"/>
                </a:solidFill>
                <a:effectLst/>
                <a:latin typeface="+mn-lt"/>
                <a:ea typeface="+mn-ea"/>
                <a:cs typeface="+mn-cs"/>
              </a:rPr>
              <a:t>As a member of the e-business group, I help to create the email templates with built-in tracking. [A49]</a:t>
            </a:r>
          </a:p>
          <a:p>
            <a:r>
              <a:rPr lang="en-US" sz="1200" b="0" i="0" kern="1200" dirty="0">
                <a:solidFill>
                  <a:schemeClr val="tx1"/>
                </a:solidFill>
                <a:effectLst/>
                <a:latin typeface="+mn-lt"/>
                <a:ea typeface="+mn-ea"/>
                <a:cs typeface="+mn-cs"/>
              </a:rPr>
              <a:t>work with the sales people to help them pull up the fliers from the CDs which I send out, and make modifications. [A50]</a:t>
            </a:r>
          </a:p>
          <a:p>
            <a:r>
              <a:rPr lang="en-US" sz="1200" b="0" i="0" kern="1200" dirty="0">
                <a:solidFill>
                  <a:schemeClr val="tx1"/>
                </a:solidFill>
                <a:effectLst/>
                <a:latin typeface="+mn-lt"/>
                <a:ea typeface="+mn-ea"/>
                <a:cs typeface="+mn-cs"/>
              </a:rPr>
              <a:t>It is my job to put together, and send, our sample boxes of products (rattleboxes); I physically make the box, get the product from inventory, make sure the right stock is in them and send them out. [A51]</a:t>
            </a:r>
          </a:p>
          <a:p>
            <a:r>
              <a:rPr lang="en-US" sz="1200" b="0" i="0" kern="1200" dirty="0">
                <a:solidFill>
                  <a:schemeClr val="tx1"/>
                </a:solidFill>
                <a:effectLst/>
                <a:latin typeface="+mn-lt"/>
                <a:ea typeface="+mn-ea"/>
                <a:cs typeface="+mn-cs"/>
              </a:rPr>
              <a:t>When we use a vendor, I send the </a:t>
            </a:r>
            <a:r>
              <a:rPr lang="en-US" sz="1200" b="0" i="0" kern="1200" dirty="0" err="1">
                <a:solidFill>
                  <a:schemeClr val="tx1"/>
                </a:solidFill>
                <a:effectLst/>
                <a:latin typeface="+mn-lt"/>
                <a:ea typeface="+mn-ea"/>
                <a:cs typeface="+mn-cs"/>
              </a:rPr>
              <a:t>out source</a:t>
            </a:r>
            <a:r>
              <a:rPr lang="en-US" sz="1200" b="0" i="0" kern="1200" dirty="0">
                <a:solidFill>
                  <a:schemeClr val="tx1"/>
                </a:solidFill>
                <a:effectLst/>
                <a:latin typeface="+mn-lt"/>
                <a:ea typeface="+mn-ea"/>
                <a:cs typeface="+mn-cs"/>
              </a:rPr>
              <a:t> direct mailing vendor a list of current accounts and recently closed accounts. [A52]</a:t>
            </a:r>
          </a:p>
          <a:p>
            <a:r>
              <a:rPr lang="en-US" sz="1200" b="0" i="0" kern="1200" dirty="0">
                <a:solidFill>
                  <a:schemeClr val="tx1"/>
                </a:solidFill>
                <a:effectLst/>
                <a:latin typeface="+mn-lt"/>
                <a:ea typeface="+mn-ea"/>
                <a:cs typeface="+mn-cs"/>
              </a:rPr>
              <a:t>It is my job to execute DM marketing campaigns by working with the IT staff to send emails and the mail room to send postal mail. [A53]</a:t>
            </a:r>
          </a:p>
          <a:p>
            <a:r>
              <a:rPr lang="en-US" sz="1200" b="0" i="0" kern="1200" dirty="0">
                <a:solidFill>
                  <a:schemeClr val="tx1"/>
                </a:solidFill>
                <a:effectLst/>
                <a:latin typeface="+mn-lt"/>
                <a:ea typeface="+mn-ea"/>
                <a:cs typeface="+mn-cs"/>
              </a:rPr>
              <a:t>Once a week I send out an email newsletter, including corporate sponsors as well as customers. [A54]</a:t>
            </a:r>
          </a:p>
          <a:p>
            <a:r>
              <a:rPr lang="en-US" sz="1200" b="0" i="0" kern="1200" dirty="0">
                <a:solidFill>
                  <a:schemeClr val="tx1"/>
                </a:solidFill>
                <a:effectLst/>
                <a:latin typeface="+mn-lt"/>
                <a:ea typeface="+mn-ea"/>
                <a:cs typeface="+mn-cs"/>
              </a:rPr>
              <a:t>At retail stores, I give flyers to every customer. [A55]</a:t>
            </a:r>
          </a:p>
          <a:p>
            <a:r>
              <a:rPr lang="en-US" sz="1200" b="0" i="0" kern="1200" dirty="0">
                <a:solidFill>
                  <a:schemeClr val="tx1"/>
                </a:solidFill>
                <a:effectLst/>
                <a:latin typeface="+mn-lt"/>
                <a:ea typeface="+mn-ea"/>
                <a:cs typeface="+mn-cs"/>
              </a:rPr>
              <a:t>At special events I hand out flyers and coupons at events. [A56]</a:t>
            </a:r>
          </a:p>
          <a:p>
            <a:r>
              <a:rPr lang="en-US" sz="1200" b="0" i="0" kern="1200" dirty="0">
                <a:solidFill>
                  <a:schemeClr val="tx1"/>
                </a:solidFill>
                <a:effectLst/>
                <a:latin typeface="+mn-lt"/>
                <a:ea typeface="+mn-ea"/>
                <a:cs typeface="+mn-cs"/>
              </a:rPr>
              <a:t>I use ACT or Navision to track leads that become sales; [A57] I use the ACT system for customer interaction. [A58]</a:t>
            </a:r>
          </a:p>
          <a:p>
            <a:r>
              <a:rPr lang="en-US" sz="1200" b="0" i="0" kern="1200" dirty="0">
                <a:solidFill>
                  <a:schemeClr val="tx1"/>
                </a:solidFill>
                <a:effectLst/>
                <a:latin typeface="+mn-lt"/>
                <a:ea typeface="+mn-ea"/>
                <a:cs typeface="+mn-cs"/>
              </a:rPr>
              <a:t>The other staffers and I put together and email an itinerary that tells the sales staff what they did the previous week and what they are planning to do the upcoming week. [A59]</a:t>
            </a:r>
          </a:p>
          <a:p>
            <a:r>
              <a:rPr lang="en-US" sz="1200" b="0" i="0" kern="1200" dirty="0">
                <a:solidFill>
                  <a:schemeClr val="tx1"/>
                </a:solidFill>
                <a:effectLst/>
                <a:latin typeface="+mn-lt"/>
                <a:ea typeface="+mn-ea"/>
                <a:cs typeface="+mn-cs"/>
              </a:rPr>
              <a:t>Work with a sales system (Sigita) to track billing, expiration, etc. [A60]</a:t>
            </a:r>
          </a:p>
          <a:p>
            <a:r>
              <a:rPr lang="en-US" sz="1200" b="0" i="0" kern="1200" dirty="0">
                <a:solidFill>
                  <a:schemeClr val="tx1"/>
                </a:solidFill>
                <a:effectLst/>
                <a:latin typeface="+mn-lt"/>
                <a:ea typeface="+mn-ea"/>
                <a:cs typeface="+mn-cs"/>
              </a:rPr>
              <a:t>Get sales data from various software systems: in-store sales ex. Apollo for Safeway, [A61]</a:t>
            </a:r>
          </a:p>
          <a:p>
            <a:r>
              <a:rPr lang="en-US" sz="1200" b="0" i="0" kern="1200" dirty="0">
                <a:solidFill>
                  <a:schemeClr val="tx1"/>
                </a:solidFill>
                <a:effectLst/>
                <a:latin typeface="+mn-lt"/>
                <a:ea typeface="+mn-ea"/>
                <a:cs typeface="+mn-cs"/>
              </a:rPr>
              <a:t>I contribute to the quarterly, in depth, operations meeting to decide how we tracked against plans in terms of spending what we said we would spend on a campaign, by product area and sales channel and finding out where sale are to the current date. [A62]</a:t>
            </a:r>
          </a:p>
          <a:p>
            <a:r>
              <a:rPr lang="en-US" sz="1200" b="0" i="0" kern="1200" dirty="0">
                <a:solidFill>
                  <a:schemeClr val="tx1"/>
                </a:solidFill>
                <a:effectLst/>
                <a:latin typeface="+mn-lt"/>
                <a:ea typeface="+mn-ea"/>
                <a:cs typeface="+mn-cs"/>
              </a:rPr>
              <a:t>I send data to the outsource data analysis resource who crunches it and then gives reports back to the marketing manager in the form of graphs and trends. [A63]</a:t>
            </a:r>
          </a:p>
          <a:p>
            <a:r>
              <a:rPr lang="en-US" sz="1200" b="0" i="0" kern="1200" dirty="0">
                <a:solidFill>
                  <a:schemeClr val="tx1"/>
                </a:solidFill>
                <a:effectLst/>
                <a:latin typeface="+mn-lt"/>
                <a:ea typeface="+mn-ea"/>
                <a:cs typeface="+mn-cs"/>
              </a:rPr>
              <a:t>I do surveys on our website to determine marketing campaign success. [A64]</a:t>
            </a:r>
          </a:p>
          <a:p>
            <a:r>
              <a:rPr lang="en-US" sz="1200" b="0" i="0" kern="1200" dirty="0">
                <a:solidFill>
                  <a:schemeClr val="tx1"/>
                </a:solidFill>
                <a:effectLst/>
                <a:latin typeface="+mn-lt"/>
                <a:ea typeface="+mn-ea"/>
                <a:cs typeface="+mn-cs"/>
              </a:rPr>
              <a:t>I talk to the specific person assigned to a specific event to get feedback on the campaign, e.g. people called up but when they found out the price they did not buy. [A65]</a:t>
            </a:r>
          </a:p>
          <a:p>
            <a:r>
              <a:rPr lang="en-US" sz="1200" b="0" i="0" kern="1200" dirty="0">
                <a:solidFill>
                  <a:schemeClr val="tx1"/>
                </a:solidFill>
                <a:effectLst/>
                <a:latin typeface="+mn-lt"/>
                <a:ea typeface="+mn-ea"/>
                <a:cs typeface="+mn-cs"/>
              </a:rPr>
              <a:t>I perform industry research - JD Power, to find out how well we are doing regarding customer satisfaction, etc. [A66]</a:t>
            </a:r>
          </a:p>
          <a:p>
            <a:r>
              <a:rPr lang="en-US" sz="1200" b="0" i="0" kern="1200" dirty="0">
                <a:solidFill>
                  <a:schemeClr val="tx1"/>
                </a:solidFill>
                <a:effectLst/>
                <a:latin typeface="+mn-lt"/>
                <a:ea typeface="+mn-ea"/>
                <a:cs typeface="+mn-cs"/>
              </a:rPr>
              <a:t>In campaign planning, I will forecast anticipated sales for a particular marketing venture.</a:t>
            </a:r>
          </a:p>
          <a:p>
            <a:r>
              <a:rPr lang="en-US" sz="1200" b="0" i="0" kern="1200" dirty="0">
                <a:solidFill>
                  <a:schemeClr val="tx1"/>
                </a:solidFill>
                <a:effectLst/>
                <a:latin typeface="+mn-lt"/>
                <a:ea typeface="+mn-ea"/>
                <a:cs typeface="+mn-cs"/>
              </a:rPr>
              <a:t>I perform market research: how we fit into the market, how are we placed, what competitors are doing/spending [A67]</a:t>
            </a:r>
          </a:p>
          <a:p>
            <a:r>
              <a:rPr lang="en-US" sz="1200" b="0" i="0" kern="1200" dirty="0">
                <a:solidFill>
                  <a:schemeClr val="tx1"/>
                </a:solidFill>
                <a:effectLst/>
                <a:latin typeface="+mn-lt"/>
                <a:ea typeface="+mn-ea"/>
                <a:cs typeface="+mn-cs"/>
              </a:rPr>
              <a:t>Enter customer information (profile, product interest) into the data warehouse tool. [A68]</a:t>
            </a:r>
          </a:p>
          <a:p>
            <a:r>
              <a:rPr lang="en-US" sz="1200" b="0" i="0" kern="1200" dirty="0">
                <a:solidFill>
                  <a:schemeClr val="tx1"/>
                </a:solidFill>
                <a:effectLst/>
                <a:latin typeface="+mn-lt"/>
                <a:ea typeface="+mn-ea"/>
                <a:cs typeface="+mn-cs"/>
              </a:rPr>
              <a:t>I provide feedback on customer profiling to product director. [A69]</a:t>
            </a:r>
          </a:p>
          <a:p>
            <a:r>
              <a:rPr lang="en-US" sz="1200" b="0" i="0" kern="1200" dirty="0">
                <a:solidFill>
                  <a:schemeClr val="tx1"/>
                </a:solidFill>
                <a:effectLst/>
                <a:latin typeface="+mn-lt"/>
                <a:ea typeface="+mn-ea"/>
                <a:cs typeface="+mn-cs"/>
              </a:rPr>
              <a:t>Sales people call up marketing to get me to mine the DB for info: give me a list of all people who fit this profile. [A70]</a:t>
            </a:r>
          </a:p>
          <a:p>
            <a:r>
              <a:rPr lang="en-US" sz="1200" b="0" i="0" kern="1200" dirty="0">
                <a:solidFill>
                  <a:schemeClr val="tx1"/>
                </a:solidFill>
                <a:effectLst/>
                <a:latin typeface="+mn-lt"/>
                <a:ea typeface="+mn-ea"/>
                <a:cs typeface="+mn-cs"/>
              </a:rPr>
              <a:t>I maintain the customer database; [A71] and mine the database to create mailing lists. [A72]</a:t>
            </a:r>
          </a:p>
          <a:p>
            <a:r>
              <a:rPr lang="en-US" sz="1200" b="0" i="0" kern="1200" dirty="0">
                <a:solidFill>
                  <a:schemeClr val="tx1"/>
                </a:solidFill>
                <a:effectLst/>
                <a:latin typeface="+mn-lt"/>
                <a:ea typeface="+mn-ea"/>
                <a:cs typeface="+mn-cs"/>
              </a:rPr>
              <a:t>I remove the names of people who open a new account from the list. [A73]</a:t>
            </a:r>
          </a:p>
          <a:p>
            <a:r>
              <a:rPr lang="en-US" sz="1200" b="0" i="0" kern="1200" dirty="0">
                <a:solidFill>
                  <a:schemeClr val="tx1"/>
                </a:solidFill>
                <a:effectLst/>
                <a:latin typeface="+mn-lt"/>
                <a:ea typeface="+mn-ea"/>
                <a:cs typeface="+mn-cs"/>
              </a:rPr>
              <a:t>I will call customers to get customer satisfaction information, get profiling information, find out how we should communicate with customers, whether or not they participation shows, what they read, how they get their information. [A74]</a:t>
            </a:r>
          </a:p>
          <a:p>
            <a:r>
              <a:rPr lang="en-US" sz="1200" b="0" i="0" kern="1200" dirty="0">
                <a:solidFill>
                  <a:schemeClr val="tx1"/>
                </a:solidFill>
                <a:effectLst/>
                <a:latin typeface="+mn-lt"/>
                <a:ea typeface="+mn-ea"/>
                <a:cs typeface="+mn-cs"/>
              </a:rPr>
              <a:t>I support the tradeshow person who attends tradeshows and represents our company at the show at our booth. [A75]</a:t>
            </a:r>
          </a:p>
          <a:p>
            <a:r>
              <a:rPr lang="en-US" sz="1200" b="0" i="0" kern="1200" dirty="0">
                <a:solidFill>
                  <a:schemeClr val="tx1"/>
                </a:solidFill>
                <a:effectLst/>
                <a:latin typeface="+mn-lt"/>
                <a:ea typeface="+mn-ea"/>
                <a:cs typeface="+mn-cs"/>
              </a:rPr>
              <a:t>In my PR capacity, I send/deliver press releases to the external media. [A76]</a:t>
            </a:r>
          </a:p>
          <a:p>
            <a:r>
              <a:rPr lang="en-US" sz="1200" b="0" i="0" kern="1200" dirty="0">
                <a:solidFill>
                  <a:schemeClr val="tx1"/>
                </a:solidFill>
                <a:effectLst/>
                <a:latin typeface="+mn-lt"/>
                <a:ea typeface="+mn-ea"/>
                <a:cs typeface="+mn-cs"/>
              </a:rPr>
              <a:t>In my PR capacity I also work with management to put the employee newsletter together. [A77]</a:t>
            </a:r>
          </a:p>
          <a:p>
            <a:r>
              <a:rPr lang="en-US" sz="1200" b="0" i="0" kern="1200" dirty="0">
                <a:solidFill>
                  <a:schemeClr val="tx1"/>
                </a:solidFill>
                <a:effectLst/>
                <a:latin typeface="+mn-lt"/>
                <a:ea typeface="+mn-ea"/>
                <a:cs typeface="+mn-cs"/>
              </a:rPr>
              <a:t>I will draft, design, use an outside source, get approval for, and distribute the annual report. [A78]</a:t>
            </a:r>
          </a:p>
          <a:p>
            <a:r>
              <a:rPr lang="en-US" sz="1200" b="0" i="0" kern="1200" dirty="0">
                <a:solidFill>
                  <a:schemeClr val="tx1"/>
                </a:solidFill>
                <a:effectLst/>
                <a:latin typeface="+mn-lt"/>
                <a:ea typeface="+mn-ea"/>
                <a:cs typeface="+mn-cs"/>
              </a:rPr>
              <a:t>As the admin for the Regional DB marketing person, I respond to sales persons requests for email lists so they can do email marketing on their own. I pull lists by geography, activity, SIC code, vertical, recency of license. [A79]</a:t>
            </a:r>
          </a:p>
          <a:p>
            <a:r>
              <a:rPr lang="en-US" sz="1200" b="0" i="0" kern="1200" dirty="0">
                <a:solidFill>
                  <a:schemeClr val="tx1"/>
                </a:solidFill>
                <a:effectLst/>
                <a:latin typeface="+mn-lt"/>
                <a:ea typeface="+mn-ea"/>
                <a:cs typeface="+mn-cs"/>
              </a:rPr>
              <a:t>I sometimes serve as a staff person to register people for events. [A80]</a:t>
            </a:r>
          </a:p>
          <a:p>
            <a:r>
              <a:rPr lang="en-US" sz="1200" b="0" i="0" kern="1200" dirty="0">
                <a:solidFill>
                  <a:schemeClr val="tx1"/>
                </a:solidFill>
                <a:effectLst/>
                <a:latin typeface="+mn-lt"/>
                <a:ea typeface="+mn-ea"/>
                <a:cs typeface="+mn-cs"/>
              </a:rPr>
              <a:t>Similarly, I may schedule people for events over the phone or by email. [A81]</a:t>
            </a:r>
          </a:p>
          <a:p>
            <a:r>
              <a:rPr lang="en-US" sz="1200" b="0" i="0" kern="1200" dirty="0">
                <a:solidFill>
                  <a:schemeClr val="tx1"/>
                </a:solidFill>
                <a:effectLst/>
                <a:latin typeface="+mn-lt"/>
                <a:ea typeface="+mn-ea"/>
                <a:cs typeface="+mn-cs"/>
              </a:rPr>
              <a:t>One of my jobs is as a business originating person who manages leads and tracks lead sources. [A82]</a:t>
            </a:r>
          </a:p>
          <a:p>
            <a:r>
              <a:rPr lang="en-US" sz="1200" b="0" i="0" kern="1200" dirty="0">
                <a:solidFill>
                  <a:schemeClr val="tx1"/>
                </a:solidFill>
                <a:effectLst/>
                <a:latin typeface="+mn-lt"/>
                <a:ea typeface="+mn-ea"/>
                <a:cs typeface="+mn-cs"/>
              </a:rPr>
              <a:t>I follow up email distribution with phone call campaign. [A83]</a:t>
            </a:r>
          </a:p>
          <a:p>
            <a:r>
              <a:rPr lang="en-US" sz="1200" b="0" i="0" kern="1200" dirty="0">
                <a:solidFill>
                  <a:schemeClr val="tx1"/>
                </a:solidFill>
                <a:effectLst/>
                <a:latin typeface="+mn-lt"/>
                <a:ea typeface="+mn-ea"/>
                <a:cs typeface="+mn-cs"/>
              </a:rPr>
              <a:t>I work with lists of possible customers to identify potential good candidates and follow up. [A84]</a:t>
            </a:r>
          </a:p>
          <a:p>
            <a:r>
              <a:rPr lang="en-US" sz="1200" b="0" i="0" kern="1200" dirty="0">
                <a:solidFill>
                  <a:schemeClr val="tx1"/>
                </a:solidFill>
                <a:effectLst/>
                <a:latin typeface="+mn-lt"/>
                <a:ea typeface="+mn-ea"/>
                <a:cs typeface="+mn-cs"/>
              </a:rPr>
              <a:t>As marketing admin assistant, I enter data in the Access DB and run reports on how many leads we get by month and source publication. [A85]</a:t>
            </a:r>
          </a:p>
          <a:p>
            <a:r>
              <a:rPr lang="en-US" sz="1200" b="0" i="0" kern="1200" dirty="0">
                <a:solidFill>
                  <a:schemeClr val="tx1"/>
                </a:solidFill>
                <a:effectLst/>
                <a:latin typeface="+mn-lt"/>
                <a:ea typeface="+mn-ea"/>
                <a:cs typeface="+mn-cs"/>
              </a:rPr>
              <a:t>Qualify leads, by seeing if the lead interest form is filled out correctly, and then following up by phone, deciding to give them access to the web site; keeping competitors out of web site. [A86]</a:t>
            </a:r>
          </a:p>
          <a:p>
            <a:r>
              <a:rPr lang="en-US" sz="1200" b="0" i="0" kern="1200" dirty="0">
                <a:solidFill>
                  <a:schemeClr val="tx1"/>
                </a:solidFill>
                <a:effectLst/>
                <a:latin typeface="+mn-lt"/>
                <a:ea typeface="+mn-ea"/>
                <a:cs typeface="+mn-cs"/>
              </a:rPr>
              <a:t>I may have to de-dup the mailing list before sending it to the vendor. [A87]</a:t>
            </a:r>
          </a:p>
          <a:p>
            <a:r>
              <a:rPr lang="en-US" sz="1200" b="0" i="0" kern="1200" dirty="0">
                <a:solidFill>
                  <a:schemeClr val="tx1"/>
                </a:solidFill>
                <a:effectLst/>
                <a:latin typeface="+mn-lt"/>
                <a:ea typeface="+mn-ea"/>
                <a:cs typeface="+mn-cs"/>
              </a:rPr>
              <a:t>Qualify leads based on: name, address, phone, email, product needs, quantity (to evaluate lead profitability), frequency of shipment, Value Type of material, competitive information (to guide pricing for the customer), and other </a:t>
            </a:r>
            <a:r>
              <a:rPr lang="en-US" sz="1200" b="0" i="0" kern="1200" dirty="0" err="1">
                <a:solidFill>
                  <a:schemeClr val="tx1"/>
                </a:solidFill>
                <a:effectLst/>
                <a:latin typeface="+mn-lt"/>
                <a:ea typeface="+mn-ea"/>
                <a:cs typeface="+mn-cs"/>
              </a:rPr>
              <a:t>secondarymaterials</a:t>
            </a:r>
            <a:r>
              <a:rPr lang="en-US" sz="1200" b="0" i="0" kern="1200" dirty="0">
                <a:solidFill>
                  <a:schemeClr val="tx1"/>
                </a:solidFill>
                <a:effectLst/>
                <a:latin typeface="+mn-lt"/>
                <a:ea typeface="+mn-ea"/>
                <a:cs typeface="+mn-cs"/>
              </a:rPr>
              <a:t> the customer may generate that they may want to get rid of. [A88]</a:t>
            </a:r>
          </a:p>
          <a:p>
            <a:r>
              <a:rPr lang="en-US" sz="1200" b="0" i="0" kern="1200" dirty="0">
                <a:solidFill>
                  <a:schemeClr val="tx1"/>
                </a:solidFill>
                <a:effectLst/>
                <a:latin typeface="+mn-lt"/>
                <a:ea typeface="+mn-ea"/>
                <a:cs typeface="+mn-cs"/>
              </a:rPr>
              <a:t>As inside sales staff, I contact companies from leads to determine sales opportunities. [A89]</a:t>
            </a:r>
          </a:p>
          <a:p>
            <a:r>
              <a:rPr lang="en-US" sz="1200" b="0" i="0" kern="1200" dirty="0">
                <a:solidFill>
                  <a:schemeClr val="tx1"/>
                </a:solidFill>
                <a:effectLst/>
                <a:latin typeface="+mn-lt"/>
                <a:ea typeface="+mn-ea"/>
                <a:cs typeface="+mn-cs"/>
              </a:rPr>
              <a:t>I flag customer information entered into the system for review by others, as well. [A90]</a:t>
            </a:r>
          </a:p>
          <a:p>
            <a:r>
              <a:rPr lang="en-US" sz="1200" b="0" i="0" kern="1200" dirty="0">
                <a:solidFill>
                  <a:schemeClr val="tx1"/>
                </a:solidFill>
                <a:effectLst/>
                <a:latin typeface="+mn-lt"/>
                <a:ea typeface="+mn-ea"/>
                <a:cs typeface="+mn-cs"/>
              </a:rPr>
              <a:t>I create/ maintain/ update the </a:t>
            </a:r>
            <a:r>
              <a:rPr lang="en-US" sz="1200" b="0" i="0" kern="1200" dirty="0" err="1">
                <a:solidFill>
                  <a:schemeClr val="tx1"/>
                </a:solidFill>
                <a:effectLst/>
                <a:latin typeface="+mn-lt"/>
                <a:ea typeface="+mn-ea"/>
                <a:cs typeface="+mn-cs"/>
              </a:rPr>
              <a:t>Excell</a:t>
            </a:r>
            <a:r>
              <a:rPr lang="en-US" sz="1200" b="0" i="0" kern="1200" dirty="0">
                <a:solidFill>
                  <a:schemeClr val="tx1"/>
                </a:solidFill>
                <a:effectLst/>
                <a:latin typeface="+mn-lt"/>
                <a:ea typeface="+mn-ea"/>
                <a:cs typeface="+mn-cs"/>
              </a:rPr>
              <a:t> spreadsheets containing details of how campaigns were run. [A91]</a:t>
            </a:r>
          </a:p>
          <a:p>
            <a:r>
              <a:rPr lang="en-US" sz="1200" b="0" i="0" kern="1200" dirty="0">
                <a:solidFill>
                  <a:schemeClr val="tx1"/>
                </a:solidFill>
                <a:effectLst/>
                <a:latin typeface="+mn-lt"/>
                <a:ea typeface="+mn-ea"/>
                <a:cs typeface="+mn-cs"/>
              </a:rPr>
              <a:t>As marketing staff, I make sure literature is available at each event. [A92]</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Desktop computer (work) – used in the office</a:t>
            </a:r>
          </a:p>
          <a:p>
            <a:r>
              <a:rPr lang="en-US" sz="1200" b="0" i="0" kern="1200" dirty="0">
                <a:solidFill>
                  <a:schemeClr val="tx1"/>
                </a:solidFill>
                <a:effectLst/>
                <a:latin typeface="+mn-lt"/>
                <a:ea typeface="+mn-ea"/>
                <a:cs typeface="+mn-cs"/>
              </a:rPr>
              <a:t>Cell Phone – used for work and personal calls; used when off site or traveling</a:t>
            </a:r>
          </a:p>
          <a:p>
            <a:r>
              <a:rPr lang="en-US" sz="1200" b="0" i="0" kern="1200" dirty="0">
                <a:solidFill>
                  <a:schemeClr val="tx1"/>
                </a:solidFill>
                <a:effectLst/>
                <a:latin typeface="+mn-lt"/>
                <a:ea typeface="+mn-ea"/>
                <a:cs typeface="+mn-cs"/>
              </a:rPr>
              <a:t>Wired Phone – used while in the office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My name is Nicole Holliday. I am a marketing assistant level 2 with Wide World Importers, a mid-sized export/import firm that specializes in medium priced craft and art objects. I’ve worked my way up from telemarketing, when I finished my degree, and have been with the company for three years.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Organization: Work with Wide World Importers, a mid-sized company in Seattle, WA that imports craft artifacts from Asia and distributes them through the top and mid-sized import chain stores.</a:t>
            </a:r>
          </a:p>
          <a:p>
            <a:r>
              <a:rPr lang="en-US" sz="1200" b="0" i="0" kern="1200" dirty="0">
                <a:solidFill>
                  <a:schemeClr val="tx1"/>
                </a:solidFill>
                <a:effectLst/>
                <a:latin typeface="+mn-lt"/>
                <a:ea typeface="+mn-ea"/>
                <a:cs typeface="+mn-cs"/>
              </a:rPr>
              <a:t>IT Environment: works with a laptop, mainly for meetings and with a higher end graphics/media PC to produce marketing materials. The company has a small IT staff of six people.</a:t>
            </a:r>
          </a:p>
          <a:p>
            <a:r>
              <a:rPr lang="en-US" sz="1200" b="0" i="0" kern="1200" dirty="0">
                <a:solidFill>
                  <a:schemeClr val="tx1"/>
                </a:solidFill>
                <a:effectLst/>
                <a:latin typeface="+mn-lt"/>
                <a:ea typeface="+mn-ea"/>
                <a:cs typeface="+mn-cs"/>
              </a:rPr>
              <a:t>Mobility: Cell phone, PDA and laptop provide mobile computing and communications solutions.</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My goal is to increase the sales of our product lines by getting stores to accept more of our products and our advising; and getting them to put it where it will give best results.</a:t>
            </a:r>
          </a:p>
          <a:p>
            <a:r>
              <a:rPr lang="en-US" sz="1200" b="0" i="0" kern="1200" dirty="0">
                <a:solidFill>
                  <a:schemeClr val="tx1"/>
                </a:solidFill>
                <a:effectLst/>
                <a:latin typeface="+mn-lt"/>
                <a:ea typeface="+mn-ea"/>
                <a:cs typeface="+mn-cs"/>
              </a:rPr>
              <a:t>We want to acquire new customers. One objective of our marketing is to develop a relationship with our existing customers through personal relationships built/ maintained through networking and face to face contacts.</a:t>
            </a:r>
          </a:p>
          <a:p>
            <a:r>
              <a:rPr lang="en-US" sz="1200" b="0" i="0" kern="1200" dirty="0">
                <a:solidFill>
                  <a:schemeClr val="tx1"/>
                </a:solidFill>
                <a:effectLst/>
                <a:latin typeface="+mn-lt"/>
                <a:ea typeface="+mn-ea"/>
                <a:cs typeface="+mn-cs"/>
              </a:rPr>
              <a:t>We would like to know which leads and sales/revenue came from which source, particularly tradeshows, so we can determine which ones to go to.</a:t>
            </a:r>
          </a:p>
          <a:p>
            <a:r>
              <a:rPr lang="en-US" sz="1200" b="0" i="0" kern="1200" dirty="0">
                <a:solidFill>
                  <a:schemeClr val="tx1"/>
                </a:solidFill>
                <a:effectLst/>
                <a:latin typeface="+mn-lt"/>
                <a:ea typeface="+mn-ea"/>
                <a:cs typeface="+mn-cs"/>
              </a:rPr>
              <a:t>I track the payoff from marketing dollars, i.e., tie profitability to a lead.</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Help obtain maximum funding for Marketing Dept. by providing input to budget estimates for marketing plans</a:t>
            </a:r>
          </a:p>
          <a:p>
            <a:r>
              <a:rPr lang="en-US" sz="1200" b="0" i="0" kern="1200" dirty="0">
                <a:solidFill>
                  <a:schemeClr val="tx1"/>
                </a:solidFill>
                <a:effectLst/>
                <a:latin typeface="+mn-lt"/>
                <a:ea typeface="+mn-ea"/>
                <a:cs typeface="+mn-cs"/>
              </a:rPr>
              <a:t>Help create an effective marketing plan by providing input to the Marketing Plan</a:t>
            </a:r>
          </a:p>
          <a:p>
            <a:r>
              <a:rPr lang="en-US" sz="1200" b="0" i="0" kern="1200" dirty="0">
                <a:solidFill>
                  <a:schemeClr val="tx1"/>
                </a:solidFill>
                <a:effectLst/>
                <a:latin typeface="+mn-lt"/>
                <a:ea typeface="+mn-ea"/>
                <a:cs typeface="+mn-cs"/>
              </a:rPr>
              <a:t>Contribute to achieving marketing goals by creating/editing/reviewing parts of marketing campaign plans within my area of responsibility</a:t>
            </a:r>
          </a:p>
          <a:p>
            <a:r>
              <a:rPr lang="en-US" sz="1200" b="0" i="0" kern="1200" dirty="0">
                <a:solidFill>
                  <a:schemeClr val="tx1"/>
                </a:solidFill>
                <a:effectLst/>
                <a:latin typeface="+mn-lt"/>
                <a:ea typeface="+mn-ea"/>
                <a:cs typeface="+mn-cs"/>
              </a:rPr>
              <a:t>Implement campaigns by executing aspects of the campaign, within my responsibility</a:t>
            </a:r>
          </a:p>
          <a:p>
            <a:r>
              <a:rPr lang="en-US" sz="1200" b="0" i="0" kern="1200" dirty="0">
                <a:solidFill>
                  <a:schemeClr val="tx1"/>
                </a:solidFill>
                <a:effectLst/>
                <a:latin typeface="+mn-lt"/>
                <a:ea typeface="+mn-ea"/>
                <a:cs typeface="+mn-cs"/>
              </a:rPr>
              <a:t>Liaison with vendors to resolve problems</a:t>
            </a:r>
          </a:p>
          <a:p>
            <a:r>
              <a:rPr lang="en-US" sz="1200" b="0" i="0" kern="1200" dirty="0">
                <a:solidFill>
                  <a:schemeClr val="tx1"/>
                </a:solidFill>
                <a:effectLst/>
                <a:latin typeface="+mn-lt"/>
                <a:ea typeface="+mn-ea"/>
                <a:cs typeface="+mn-cs"/>
              </a:rPr>
              <a:t>Working with partners and customers to promote joint interests projects and cross selling</a:t>
            </a:r>
          </a:p>
          <a:p>
            <a:r>
              <a:rPr lang="en-US" sz="1200" b="0" i="0" kern="1200" dirty="0">
                <a:solidFill>
                  <a:schemeClr val="tx1"/>
                </a:solidFill>
                <a:effectLst/>
                <a:latin typeface="+mn-lt"/>
                <a:ea typeface="+mn-ea"/>
                <a:cs typeface="+mn-cs"/>
              </a:rPr>
              <a:t>Create and utilize effective marketing materials for print media, TV/radio, web, and physical distribution</a:t>
            </a:r>
          </a:p>
          <a:p>
            <a:r>
              <a:rPr lang="en-US" sz="1200" b="0" i="0" kern="1200" dirty="0">
                <a:solidFill>
                  <a:schemeClr val="tx1"/>
                </a:solidFill>
                <a:effectLst/>
                <a:latin typeface="+mn-lt"/>
                <a:ea typeface="+mn-ea"/>
                <a:cs typeface="+mn-cs"/>
              </a:rPr>
              <a:t>Distribute marketing collateral to prospects and customers through mail outs, </a:t>
            </a:r>
            <a:r>
              <a:rPr lang="en-US" sz="1200" b="0" i="0" kern="1200" dirty="0" err="1">
                <a:solidFill>
                  <a:schemeClr val="tx1"/>
                </a:solidFill>
                <a:effectLst/>
                <a:latin typeface="+mn-lt"/>
                <a:ea typeface="+mn-ea"/>
                <a:cs typeface="+mn-cs"/>
              </a:rPr>
              <a:t>hand outs</a:t>
            </a:r>
            <a:r>
              <a:rPr lang="en-US" sz="1200" b="0" i="0" kern="1200" dirty="0">
                <a:solidFill>
                  <a:schemeClr val="tx1"/>
                </a:solidFill>
                <a:effectLst/>
                <a:latin typeface="+mn-lt"/>
                <a:ea typeface="+mn-ea"/>
                <a:cs typeface="+mn-cs"/>
              </a:rPr>
              <a:t>, presentations, email, and TV/radio production</a:t>
            </a:r>
          </a:p>
          <a:p>
            <a:r>
              <a:rPr lang="en-US" sz="1200" b="0" i="0" kern="1200" dirty="0">
                <a:solidFill>
                  <a:schemeClr val="tx1"/>
                </a:solidFill>
                <a:effectLst/>
                <a:latin typeface="+mn-lt"/>
                <a:ea typeface="+mn-ea"/>
                <a:cs typeface="+mn-cs"/>
              </a:rPr>
              <a:t>Gather data to evaluate and improve campaign performance effectiveness, to show how a current campaign is going</a:t>
            </a:r>
          </a:p>
          <a:p>
            <a:r>
              <a:rPr lang="en-US" sz="1200" b="0" i="0" kern="1200" dirty="0">
                <a:solidFill>
                  <a:schemeClr val="tx1"/>
                </a:solidFill>
                <a:effectLst/>
                <a:latin typeface="+mn-lt"/>
                <a:ea typeface="+mn-ea"/>
                <a:cs typeface="+mn-cs"/>
              </a:rPr>
              <a:t>Calculate the ROI of campaigns</a:t>
            </a:r>
          </a:p>
          <a:p>
            <a:r>
              <a:rPr lang="en-US" sz="1200" b="0" i="0" kern="1200" dirty="0">
                <a:solidFill>
                  <a:schemeClr val="tx1"/>
                </a:solidFill>
                <a:effectLst/>
                <a:latin typeface="+mn-lt"/>
                <a:ea typeface="+mn-ea"/>
                <a:cs typeface="+mn-cs"/>
              </a:rPr>
              <a:t>Analyze competitive products and companies, industry and market trends for marketing planning</a:t>
            </a:r>
          </a:p>
          <a:p>
            <a:r>
              <a:rPr lang="en-US" sz="1200" b="0" i="0" kern="1200" dirty="0">
                <a:solidFill>
                  <a:schemeClr val="tx1"/>
                </a:solidFill>
                <a:effectLst/>
                <a:latin typeface="+mn-lt"/>
                <a:ea typeface="+mn-ea"/>
                <a:cs typeface="+mn-cs"/>
              </a:rPr>
              <a:t>Provide the company with customer data, including satisfaction, demographics, etc. to target customers more efficiently</a:t>
            </a:r>
          </a:p>
          <a:p>
            <a:r>
              <a:rPr lang="en-US" sz="1200" b="0" i="0" kern="1200" dirty="0">
                <a:solidFill>
                  <a:schemeClr val="tx1"/>
                </a:solidFill>
                <a:effectLst/>
                <a:latin typeface="+mn-lt"/>
                <a:ea typeface="+mn-ea"/>
                <a:cs typeface="+mn-cs"/>
              </a:rPr>
              <a:t>Plan, organize and prepare materials for trade shows</a:t>
            </a:r>
          </a:p>
          <a:p>
            <a:r>
              <a:rPr lang="en-US" sz="1200" b="0" i="0" kern="1200" dirty="0">
                <a:solidFill>
                  <a:schemeClr val="tx1"/>
                </a:solidFill>
                <a:effectLst/>
                <a:latin typeface="+mn-lt"/>
                <a:ea typeface="+mn-ea"/>
                <a:cs typeface="+mn-cs"/>
              </a:rPr>
              <a:t>As PR representative, maintain company image by researching and preparing, or giving input to, communications to media, and internal communications</a:t>
            </a:r>
          </a:p>
          <a:p>
            <a:r>
              <a:rPr lang="en-US" sz="1200" b="0" i="0" kern="1200" dirty="0">
                <a:solidFill>
                  <a:schemeClr val="tx1"/>
                </a:solidFill>
                <a:effectLst/>
                <a:latin typeface="+mn-lt"/>
                <a:ea typeface="+mn-ea"/>
                <a:cs typeface="+mn-cs"/>
              </a:rPr>
              <a:t>Generate good quality leads to support salespersons with targeted lists of current customers based on specified criteria</a:t>
            </a:r>
          </a:p>
          <a:p>
            <a:r>
              <a:rPr lang="en-US" sz="1200" b="0" i="0" kern="1200" dirty="0">
                <a:solidFill>
                  <a:schemeClr val="tx1"/>
                </a:solidFill>
                <a:effectLst/>
                <a:latin typeface="+mn-lt"/>
                <a:ea typeface="+mn-ea"/>
                <a:cs typeface="+mn-cs"/>
              </a:rPr>
              <a:t>As Lead Portal, send information to sales persons, oversee the lead handling process; Let salespeople know when leads are going to be coming in from campaigns</a:t>
            </a:r>
          </a:p>
          <a:p>
            <a:r>
              <a:rPr lang="en-US" sz="1200" b="0" i="0" kern="1200" dirty="0">
                <a:solidFill>
                  <a:schemeClr val="tx1"/>
                </a:solidFill>
                <a:effectLst/>
                <a:latin typeface="+mn-lt"/>
                <a:ea typeface="+mn-ea"/>
                <a:cs typeface="+mn-cs"/>
              </a:rPr>
              <a:t>Entering lead data into lead management system, ensuring incoming leads are clean and qualifying leads from sources such as mailing list, tradeshow, call in, etc.</a:t>
            </a:r>
          </a:p>
          <a:p>
            <a:r>
              <a:rPr lang="en-US" sz="1200" b="0" i="0" kern="1200" dirty="0">
                <a:solidFill>
                  <a:schemeClr val="tx1"/>
                </a:solidFill>
                <a:effectLst/>
                <a:latin typeface="+mn-lt"/>
                <a:ea typeface="+mn-ea"/>
                <a:cs typeface="+mn-cs"/>
              </a:rPr>
              <a:t>Follow up on leads to validate them</a:t>
            </a:r>
          </a:p>
          <a:p>
            <a:r>
              <a:rPr lang="en-US" sz="1200" b="0" i="0" kern="1200" dirty="0">
                <a:solidFill>
                  <a:schemeClr val="tx1"/>
                </a:solidFill>
                <a:effectLst/>
                <a:latin typeface="+mn-lt"/>
                <a:ea typeface="+mn-ea"/>
                <a:cs typeface="+mn-cs"/>
              </a:rPr>
              <a:t>Perform various departmental administrative tasks; Recording and tracking hours, expenses, activities, etc.</a:t>
            </a:r>
          </a:p>
          <a:p>
            <a:r>
              <a:rPr lang="en-US" sz="1200" b="0" i="0" kern="1200" dirty="0">
                <a:solidFill>
                  <a:schemeClr val="tx1"/>
                </a:solidFill>
                <a:effectLst/>
                <a:latin typeface="+mn-lt"/>
                <a:ea typeface="+mn-ea"/>
                <a:cs typeface="+mn-cs"/>
              </a:rPr>
              <a:t>Responsibilities</a:t>
            </a:r>
          </a:p>
          <a:p>
            <a:r>
              <a:rPr lang="en-US" sz="1200" b="0" i="0" kern="1200" dirty="0">
                <a:solidFill>
                  <a:schemeClr val="tx1"/>
                </a:solidFill>
                <a:effectLst/>
                <a:latin typeface="+mn-lt"/>
                <a:ea typeface="+mn-ea"/>
                <a:cs typeface="+mn-cs"/>
              </a:rPr>
              <a:t>My primary responsibility is to develop marketing materials (paper based brochure, PDF of brochures, and other materials). [A1]</a:t>
            </a:r>
          </a:p>
          <a:p>
            <a:r>
              <a:rPr lang="en-US" sz="1200" b="0" i="0" kern="1200" dirty="0">
                <a:solidFill>
                  <a:schemeClr val="tx1"/>
                </a:solidFill>
                <a:effectLst/>
                <a:latin typeface="+mn-lt"/>
                <a:ea typeface="+mn-ea"/>
                <a:cs typeface="+mn-cs"/>
              </a:rPr>
              <a:t>My second responsibility is, for each campaign, to create and maintain </a:t>
            </a:r>
            <a:r>
              <a:rPr lang="en-US" sz="1200" b="0" i="0" kern="1200" dirty="0" err="1">
                <a:solidFill>
                  <a:schemeClr val="tx1"/>
                </a:solidFill>
                <a:effectLst/>
                <a:latin typeface="+mn-lt"/>
                <a:ea typeface="+mn-ea"/>
                <a:cs typeface="+mn-cs"/>
              </a:rPr>
              <a:t>Excell</a:t>
            </a:r>
            <a:r>
              <a:rPr lang="en-US" sz="1200" b="0" i="0" kern="1200" dirty="0">
                <a:solidFill>
                  <a:schemeClr val="tx1"/>
                </a:solidFill>
                <a:effectLst/>
                <a:latin typeface="+mn-lt"/>
                <a:ea typeface="+mn-ea"/>
                <a:cs typeface="+mn-cs"/>
              </a:rPr>
              <a:t> spreadsheets containing details of how campaigns were run. [A2]</a:t>
            </a:r>
          </a:p>
          <a:p>
            <a:r>
              <a:rPr lang="en-US" sz="1200" b="0" i="0" kern="1200" dirty="0">
                <a:solidFill>
                  <a:schemeClr val="tx1"/>
                </a:solidFill>
                <a:effectLst/>
                <a:latin typeface="+mn-lt"/>
                <a:ea typeface="+mn-ea"/>
                <a:cs typeface="+mn-cs"/>
              </a:rPr>
              <a:t>I’m also responsible for recording, tracking, and documenting, etc. (hours, expenses, activities, etc.).</a:t>
            </a:r>
          </a:p>
          <a:p>
            <a:r>
              <a:rPr lang="en-US" sz="1200" b="0" i="0" kern="1200" dirty="0">
                <a:solidFill>
                  <a:schemeClr val="tx1"/>
                </a:solidFill>
                <a:effectLst/>
                <a:latin typeface="+mn-lt"/>
                <a:ea typeface="+mn-ea"/>
                <a:cs typeface="+mn-cs"/>
              </a:rPr>
              <a:t>Additionally, I perform market research: how we fit into the market, how are we placed, what competitors are doing/spending. [A3]</a:t>
            </a:r>
          </a:p>
          <a:p>
            <a:r>
              <a:rPr lang="en-US" sz="1200" b="0" i="0" kern="1200" dirty="0">
                <a:solidFill>
                  <a:schemeClr val="tx1"/>
                </a:solidFill>
                <a:effectLst/>
                <a:latin typeface="+mn-lt"/>
                <a:ea typeface="+mn-ea"/>
                <a:cs typeface="+mn-cs"/>
              </a:rPr>
              <a:t>Work actions/tasks</a:t>
            </a:r>
          </a:p>
          <a:p>
            <a:r>
              <a:rPr lang="en-US" sz="1200" b="0" i="0" kern="1200" dirty="0">
                <a:solidFill>
                  <a:schemeClr val="tx1"/>
                </a:solidFill>
                <a:effectLst/>
                <a:latin typeface="+mn-lt"/>
                <a:ea typeface="+mn-ea"/>
                <a:cs typeface="+mn-cs"/>
              </a:rPr>
              <a:t>I give feedback to the Director of Sales/Marketing about budget needs for upcoming campaigns. [A4]</a:t>
            </a:r>
          </a:p>
          <a:p>
            <a:r>
              <a:rPr lang="en-US" sz="1200" b="0" i="0" kern="1200" dirty="0">
                <a:solidFill>
                  <a:schemeClr val="tx1"/>
                </a:solidFill>
                <a:effectLst/>
                <a:latin typeface="+mn-lt"/>
                <a:ea typeface="+mn-ea"/>
                <a:cs typeface="+mn-cs"/>
              </a:rPr>
              <a:t>I serve on the task force that implements the campaign and meets weekly during the campaign. [A5]</a:t>
            </a:r>
          </a:p>
          <a:p>
            <a:r>
              <a:rPr lang="en-US" sz="1200" b="0" i="0" kern="1200" dirty="0">
                <a:solidFill>
                  <a:schemeClr val="tx1"/>
                </a:solidFill>
                <a:effectLst/>
                <a:latin typeface="+mn-lt"/>
                <a:ea typeface="+mn-ea"/>
                <a:cs typeface="+mn-cs"/>
              </a:rPr>
              <a:t>Mainly, I execute DM marketing campaigns by working with the IT staff to send emails and the mail room to send postal mail. [A6]</a:t>
            </a:r>
          </a:p>
          <a:p>
            <a:r>
              <a:rPr lang="en-US" sz="1200" b="0" i="0" kern="1200" dirty="0">
                <a:solidFill>
                  <a:schemeClr val="tx1"/>
                </a:solidFill>
                <a:effectLst/>
                <a:latin typeface="+mn-lt"/>
                <a:ea typeface="+mn-ea"/>
                <a:cs typeface="+mn-cs"/>
              </a:rPr>
              <a:t>I’m on the phone a lot to call customers to get customer satisfaction information, get profiling information, find out how we should communicate with customers, whether or not they participate in shows, what they read, and how they get their information. [A7]</a:t>
            </a:r>
          </a:p>
          <a:p>
            <a:r>
              <a:rPr lang="en-US" sz="1200" b="0" i="0" kern="1200" dirty="0">
                <a:solidFill>
                  <a:schemeClr val="tx1"/>
                </a:solidFill>
                <a:effectLst/>
                <a:latin typeface="+mn-lt"/>
                <a:ea typeface="+mn-ea"/>
                <a:cs typeface="+mn-cs"/>
              </a:rPr>
              <a:t>As a marketing admin assistant, I’ll enter data in the Access DB and run reports on how many leads they get by month and publication. [A8]</a:t>
            </a:r>
          </a:p>
          <a:p>
            <a:r>
              <a:rPr lang="en-US" sz="1200" b="0" i="0" kern="1200" dirty="0">
                <a:solidFill>
                  <a:schemeClr val="tx1"/>
                </a:solidFill>
                <a:effectLst/>
                <a:latin typeface="+mn-lt"/>
                <a:ea typeface="+mn-ea"/>
                <a:cs typeface="+mn-cs"/>
              </a:rPr>
              <a:t>My day</a:t>
            </a:r>
          </a:p>
          <a:p>
            <a:r>
              <a:rPr lang="en-US" sz="1200" b="0" i="0" kern="1200" dirty="0">
                <a:solidFill>
                  <a:schemeClr val="tx1"/>
                </a:solidFill>
                <a:effectLst/>
                <a:latin typeface="+mn-lt"/>
                <a:ea typeface="+mn-ea"/>
                <a:cs typeface="+mn-cs"/>
              </a:rPr>
              <a:t>A lot of my day is spent putting together the data that tells the sales staff what they did the previous week and what their planned goals are for the upcoming week. [A9]</a:t>
            </a:r>
          </a:p>
          <a:p>
            <a:r>
              <a:rPr lang="en-US" sz="1200" b="0" i="0" kern="1200" dirty="0">
                <a:solidFill>
                  <a:schemeClr val="tx1"/>
                </a:solidFill>
                <a:effectLst/>
                <a:latin typeface="+mn-lt"/>
                <a:ea typeface="+mn-ea"/>
                <a:cs typeface="+mn-cs"/>
              </a:rPr>
              <a:t>Last week I participated in the quarterly, in depth, operations meeting to decide how we tracked against plans in terms of spending what we said we would spend on campaigns, by product area and sales channel and finding out where sales are up to the current date. [A10]</a:t>
            </a:r>
          </a:p>
          <a:p>
            <a:r>
              <a:rPr lang="en-US" sz="1200" b="0" i="0" kern="1200" dirty="0">
                <a:solidFill>
                  <a:schemeClr val="tx1"/>
                </a:solidFill>
                <a:effectLst/>
                <a:latin typeface="+mn-lt"/>
                <a:ea typeface="+mn-ea"/>
                <a:cs typeface="+mn-cs"/>
              </a:rPr>
              <a:t>After marketing events, such as tradeshows or campaigns, I’ll enter customer information (profile, product interest) into the data warehouse tool. [A11]</a:t>
            </a:r>
          </a:p>
          <a:p>
            <a:r>
              <a:rPr lang="en-US" sz="1200" b="0" i="0" kern="1200" dirty="0">
                <a:solidFill>
                  <a:schemeClr val="tx1"/>
                </a:solidFill>
                <a:effectLst/>
                <a:latin typeface="+mn-lt"/>
                <a:ea typeface="+mn-ea"/>
                <a:cs typeface="+mn-cs"/>
              </a:rPr>
              <a:t>The impact of my job on the company --</a:t>
            </a:r>
          </a:p>
          <a:p>
            <a:r>
              <a:rPr lang="en-US" sz="1200" b="0" i="0" kern="1200" dirty="0">
                <a:solidFill>
                  <a:schemeClr val="tx1"/>
                </a:solidFill>
                <a:effectLst/>
                <a:latin typeface="+mn-lt"/>
                <a:ea typeface="+mn-ea"/>
                <a:cs typeface="+mn-cs"/>
              </a:rPr>
              <a:t>Salesmen depend on me to help them close sales, get information to them, and help them prepare marketing collateral.</a:t>
            </a:r>
          </a:p>
          <a:p>
            <a:r>
              <a:rPr lang="en-US" sz="1200" b="0" i="0" kern="1200" dirty="0">
                <a:solidFill>
                  <a:schemeClr val="tx1"/>
                </a:solidFill>
                <a:effectLst/>
                <a:latin typeface="+mn-lt"/>
                <a:ea typeface="+mn-ea"/>
                <a:cs typeface="+mn-cs"/>
              </a:rPr>
              <a:t>I work with vendors to obtain necessary products and services for marketing.</a:t>
            </a:r>
          </a:p>
          <a:p>
            <a:r>
              <a:rPr lang="en-US" sz="1200" b="0" i="0" kern="1200" dirty="0">
                <a:solidFill>
                  <a:schemeClr val="tx1"/>
                </a:solidFill>
                <a:effectLst/>
                <a:latin typeface="+mn-lt"/>
                <a:ea typeface="+mn-ea"/>
                <a:cs typeface="+mn-cs"/>
              </a:rPr>
              <a:t>Our sales force works with customers (small business entrepreneurs) to customize, select and install signage which incorporates our brand.</a:t>
            </a:r>
          </a:p>
          <a:p>
            <a:r>
              <a:rPr lang="en-US" sz="1200" b="0" i="0" kern="1200" dirty="0">
                <a:solidFill>
                  <a:schemeClr val="tx1"/>
                </a:solidFill>
                <a:effectLst/>
                <a:latin typeface="+mn-lt"/>
                <a:ea typeface="+mn-ea"/>
                <a:cs typeface="+mn-cs"/>
              </a:rPr>
              <a:t>My work provides the company with customer data, including satisfaction, demographics, buying behavior, etc.</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Marketing coordinator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Work Activities</a:t>
            </a:r>
          </a:p>
          <a:p>
            <a:r>
              <a:rPr lang="en-US" sz="1200" b="0" i="0" kern="1200" dirty="0">
                <a:solidFill>
                  <a:schemeClr val="tx1"/>
                </a:solidFill>
                <a:effectLst/>
                <a:latin typeface="+mn-lt"/>
                <a:ea typeface="+mn-ea"/>
                <a:cs typeface="+mn-cs"/>
              </a:rPr>
              <a:t>Work Activities</a:t>
            </a:r>
          </a:p>
          <a:p>
            <a:r>
              <a:rPr lang="en-US" sz="1200" b="1" i="0" kern="1200" dirty="0">
                <a:solidFill>
                  <a:schemeClr val="tx1"/>
                </a:solidFill>
                <a:effectLst/>
                <a:latin typeface="+mn-lt"/>
                <a:ea typeface="+mn-ea"/>
                <a:cs typeface="+mn-cs"/>
              </a:rPr>
              <a:t>These are the activities that Nicole Holliday does as part of her job. She does not do all of them every day. She must also perform some of the activities normally done by a sales person during the course of up selling. These are secondary activities, which are done irregularly as needed.</a:t>
            </a:r>
          </a:p>
          <a:p>
            <a:r>
              <a:rPr lang="en-US" sz="1200" b="0" i="0" kern="1200" dirty="0">
                <a:solidFill>
                  <a:schemeClr val="tx1"/>
                </a:solidFill>
                <a:effectLst/>
                <a:latin typeface="+mn-lt"/>
                <a:ea typeface="+mn-ea"/>
                <a:cs typeface="+mn-cs"/>
              </a:rPr>
              <a:t>I give feedback to Director of Sales/Marketing about budget needs for upcoming campaigns. [A31]</a:t>
            </a:r>
          </a:p>
          <a:p>
            <a:r>
              <a:rPr lang="en-US" sz="1200" b="0" i="0" kern="1200" dirty="0">
                <a:solidFill>
                  <a:schemeClr val="tx1"/>
                </a:solidFill>
                <a:effectLst/>
                <a:latin typeface="+mn-lt"/>
                <a:ea typeface="+mn-ea"/>
                <a:cs typeface="+mn-cs"/>
              </a:rPr>
              <a:t>I have to perform industry research - JD Power, etc. to see how well we are doing regarding customer satisfaction, etc. [A32]</a:t>
            </a:r>
          </a:p>
          <a:p>
            <a:r>
              <a:rPr lang="en-US" sz="1200" b="0" i="0" kern="1200" dirty="0">
                <a:solidFill>
                  <a:schemeClr val="tx1"/>
                </a:solidFill>
                <a:effectLst/>
                <a:latin typeface="+mn-lt"/>
                <a:ea typeface="+mn-ea"/>
                <a:cs typeface="+mn-cs"/>
              </a:rPr>
              <a:t>I contribute to the operations meeting to decide how we tracked against plans in terms of spending what we said we would spend on a campaign, by product area and sales channel and finding out where sale are to date. [A33]</a:t>
            </a:r>
          </a:p>
          <a:p>
            <a:r>
              <a:rPr lang="en-US" sz="1200" b="0" i="0" kern="1200" dirty="0">
                <a:solidFill>
                  <a:schemeClr val="tx1"/>
                </a:solidFill>
                <a:effectLst/>
                <a:latin typeface="+mn-lt"/>
                <a:ea typeface="+mn-ea"/>
                <a:cs typeface="+mn-cs"/>
              </a:rPr>
              <a:t>I talk to sales people who talk to customers regularly, so they have good information; [A34] they give me their direct ideas for promoting the products. [A35]</a:t>
            </a:r>
          </a:p>
          <a:p>
            <a:r>
              <a:rPr lang="en-US" sz="1200" b="0" i="0" kern="1200" dirty="0">
                <a:solidFill>
                  <a:schemeClr val="tx1"/>
                </a:solidFill>
                <a:effectLst/>
                <a:latin typeface="+mn-lt"/>
                <a:ea typeface="+mn-ea"/>
                <a:cs typeface="+mn-cs"/>
              </a:rPr>
              <a:t>I serve on the task force that implements the campaign and meets weekly during the campaign; [A36] we check to see how the campaigns are going and what needs to be tweaked: new campaigns to be run, situations that have changed leading a current campaign to be modified or terminated. [A37]</a:t>
            </a:r>
          </a:p>
          <a:p>
            <a:r>
              <a:rPr lang="en-US" sz="1200" b="0" i="0" kern="1200" dirty="0">
                <a:solidFill>
                  <a:schemeClr val="tx1"/>
                </a:solidFill>
                <a:effectLst/>
                <a:latin typeface="+mn-lt"/>
                <a:ea typeface="+mn-ea"/>
                <a:cs typeface="+mn-cs"/>
              </a:rPr>
              <a:t>For my manager, I create/ maintain/ update the </a:t>
            </a:r>
            <a:r>
              <a:rPr lang="en-US" sz="1200" b="0" i="0" kern="1200" dirty="0" err="1">
                <a:solidFill>
                  <a:schemeClr val="tx1"/>
                </a:solidFill>
                <a:effectLst/>
                <a:latin typeface="+mn-lt"/>
                <a:ea typeface="+mn-ea"/>
                <a:cs typeface="+mn-cs"/>
              </a:rPr>
              <a:t>Excell</a:t>
            </a:r>
            <a:r>
              <a:rPr lang="en-US" sz="1200" b="0" i="0" kern="1200" dirty="0">
                <a:solidFill>
                  <a:schemeClr val="tx1"/>
                </a:solidFill>
                <a:effectLst/>
                <a:latin typeface="+mn-lt"/>
                <a:ea typeface="+mn-ea"/>
                <a:cs typeface="+mn-cs"/>
              </a:rPr>
              <a:t> spreadsheets containing details of how campaigns were run. [A38]</a:t>
            </a:r>
          </a:p>
          <a:p>
            <a:r>
              <a:rPr lang="en-US" sz="1200" b="0" i="0" kern="1200" dirty="0">
                <a:solidFill>
                  <a:schemeClr val="tx1"/>
                </a:solidFill>
                <a:effectLst/>
                <a:latin typeface="+mn-lt"/>
                <a:ea typeface="+mn-ea"/>
                <a:cs typeface="+mn-cs"/>
              </a:rPr>
              <a:t>For most campaigns, I research and pull lists. [A39]</a:t>
            </a:r>
          </a:p>
          <a:p>
            <a:r>
              <a:rPr lang="en-US" sz="1200" b="0" i="0" kern="1200" dirty="0">
                <a:solidFill>
                  <a:schemeClr val="tx1"/>
                </a:solidFill>
                <a:effectLst/>
                <a:latin typeface="+mn-lt"/>
                <a:ea typeface="+mn-ea"/>
                <a:cs typeface="+mn-cs"/>
              </a:rPr>
              <a:t>I contact corporate sponsors (phone calls, cold calls) and create a working relationship with them. [A40]</a:t>
            </a:r>
          </a:p>
          <a:p>
            <a:r>
              <a:rPr lang="en-US" sz="1200" b="0" i="0" kern="1200" dirty="0">
                <a:solidFill>
                  <a:schemeClr val="tx1"/>
                </a:solidFill>
                <a:effectLst/>
                <a:latin typeface="+mn-lt"/>
                <a:ea typeface="+mn-ea"/>
                <a:cs typeface="+mn-cs"/>
              </a:rPr>
              <a:t>Once we have a relationship, I work with the customer (small business entrepreneurs) to customize, select and install signage which incorporates our brand. [A41]</a:t>
            </a:r>
          </a:p>
          <a:p>
            <a:r>
              <a:rPr lang="en-US" sz="1200" b="0" i="0" kern="1200" dirty="0">
                <a:solidFill>
                  <a:schemeClr val="tx1"/>
                </a:solidFill>
                <a:effectLst/>
                <a:latin typeface="+mn-lt"/>
                <a:ea typeface="+mn-ea"/>
                <a:cs typeface="+mn-cs"/>
              </a:rPr>
              <a:t>Educate possible customers on how signage can get customers in the door (</a:t>
            </a:r>
            <a:r>
              <a:rPr lang="en-US" sz="1200" b="0" i="0" kern="1200" dirty="0" err="1">
                <a:solidFill>
                  <a:schemeClr val="tx1"/>
                </a:solidFill>
                <a:effectLst/>
                <a:latin typeface="+mn-lt"/>
                <a:ea typeface="+mn-ea"/>
                <a:cs typeface="+mn-cs"/>
              </a:rPr>
              <a:t>break</a:t>
            </a:r>
            <a:r>
              <a:rPr lang="en-US" sz="1200" b="0" i="0" kern="1200" dirty="0">
                <a:solidFill>
                  <a:schemeClr val="tx1"/>
                </a:solidFill>
                <a:effectLst/>
                <a:latin typeface="+mn-lt"/>
                <a:ea typeface="+mn-ea"/>
                <a:cs typeface="+mn-cs"/>
              </a:rPr>
              <a:t> pedal advertising). [A42]</a:t>
            </a:r>
          </a:p>
          <a:p>
            <a:r>
              <a:rPr lang="en-US" sz="1200" b="0" i="0" kern="1200" dirty="0">
                <a:solidFill>
                  <a:schemeClr val="tx1"/>
                </a:solidFill>
                <a:effectLst/>
                <a:latin typeface="+mn-lt"/>
                <a:ea typeface="+mn-ea"/>
                <a:cs typeface="+mn-cs"/>
              </a:rPr>
              <a:t>Work with custom software (Access) to take the data base and use information from it for cross sales. [A43]</a:t>
            </a:r>
          </a:p>
          <a:p>
            <a:r>
              <a:rPr lang="en-US" sz="1200" b="0" i="0" kern="1200" dirty="0">
                <a:solidFill>
                  <a:schemeClr val="tx1"/>
                </a:solidFill>
                <a:effectLst/>
                <a:latin typeface="+mn-lt"/>
                <a:ea typeface="+mn-ea"/>
                <a:cs typeface="+mn-cs"/>
              </a:rPr>
              <a:t>In my Communications Person role, I execute production work including doing ad copy, designs, layout, graphical work, and brochures. [A44]</a:t>
            </a:r>
          </a:p>
          <a:p>
            <a:r>
              <a:rPr lang="en-US" sz="1200" b="0" i="0" kern="1200" dirty="0">
                <a:solidFill>
                  <a:schemeClr val="tx1"/>
                </a:solidFill>
                <a:effectLst/>
                <a:latin typeface="+mn-lt"/>
                <a:ea typeface="+mn-ea"/>
                <a:cs typeface="+mn-cs"/>
              </a:rPr>
              <a:t>I plan/ arrange/ prepare materials such as: power points, paper materials, pdfs, etc. to give to partners to market our products. [A45]</a:t>
            </a:r>
          </a:p>
          <a:p>
            <a:r>
              <a:rPr lang="en-US" sz="1200" b="0" i="0" kern="1200" dirty="0">
                <a:solidFill>
                  <a:schemeClr val="tx1"/>
                </a:solidFill>
                <a:effectLst/>
                <a:latin typeface="+mn-lt"/>
                <a:ea typeface="+mn-ea"/>
                <a:cs typeface="+mn-cs"/>
              </a:rPr>
              <a:t>As the In-house graphics person, I deal with all outsourced graphics and reuse templates from the outsource resource. [A46]</a:t>
            </a:r>
          </a:p>
          <a:p>
            <a:r>
              <a:rPr lang="en-US" sz="1200" b="0" i="0" kern="1200" dirty="0">
                <a:solidFill>
                  <a:schemeClr val="tx1"/>
                </a:solidFill>
                <a:effectLst/>
                <a:latin typeface="+mn-lt"/>
                <a:ea typeface="+mn-ea"/>
                <a:cs typeface="+mn-cs"/>
              </a:rPr>
              <a:t>Again as the Graphic Designer, the Marketing Director and I brainstorm to start designs, e.g., post cards for marketing. [A47]</a:t>
            </a:r>
          </a:p>
          <a:p>
            <a:r>
              <a:rPr lang="en-US" sz="1200" b="0" i="0" kern="1200" dirty="0">
                <a:solidFill>
                  <a:schemeClr val="tx1"/>
                </a:solidFill>
                <a:effectLst/>
                <a:latin typeface="+mn-lt"/>
                <a:ea typeface="+mn-ea"/>
                <a:cs typeface="+mn-cs"/>
              </a:rPr>
              <a:t>As my web skills increased, I have been able to maintain the web site to target special programs and present a list of our various products. [A48]</a:t>
            </a:r>
          </a:p>
          <a:p>
            <a:r>
              <a:rPr lang="en-US" sz="1200" b="0" i="0" kern="1200" dirty="0">
                <a:solidFill>
                  <a:schemeClr val="tx1"/>
                </a:solidFill>
                <a:effectLst/>
                <a:latin typeface="+mn-lt"/>
                <a:ea typeface="+mn-ea"/>
                <a:cs typeface="+mn-cs"/>
              </a:rPr>
              <a:t>As a member of the e-business group, I help to create the email templates with built-in tracking. [A49]</a:t>
            </a:r>
          </a:p>
          <a:p>
            <a:r>
              <a:rPr lang="en-US" sz="1200" b="0" i="0" kern="1200" dirty="0">
                <a:solidFill>
                  <a:schemeClr val="tx1"/>
                </a:solidFill>
                <a:effectLst/>
                <a:latin typeface="+mn-lt"/>
                <a:ea typeface="+mn-ea"/>
                <a:cs typeface="+mn-cs"/>
              </a:rPr>
              <a:t>work with the sales people to help them pull up the fliers from the CDs which I send out, and make modifications. [A50]</a:t>
            </a:r>
          </a:p>
          <a:p>
            <a:r>
              <a:rPr lang="en-US" sz="1200" b="0" i="0" kern="1200" dirty="0">
                <a:solidFill>
                  <a:schemeClr val="tx1"/>
                </a:solidFill>
                <a:effectLst/>
                <a:latin typeface="+mn-lt"/>
                <a:ea typeface="+mn-ea"/>
                <a:cs typeface="+mn-cs"/>
              </a:rPr>
              <a:t>It is my job to put together, and send, our sample boxes of products (rattleboxes); I physically make the box, get the product from inventory, make sure the right stock is in them and send them out. [A51]</a:t>
            </a:r>
          </a:p>
          <a:p>
            <a:r>
              <a:rPr lang="en-US" sz="1200" b="0" i="0" kern="1200" dirty="0">
                <a:solidFill>
                  <a:schemeClr val="tx1"/>
                </a:solidFill>
                <a:effectLst/>
                <a:latin typeface="+mn-lt"/>
                <a:ea typeface="+mn-ea"/>
                <a:cs typeface="+mn-cs"/>
              </a:rPr>
              <a:t>When we use a vendor, I send the </a:t>
            </a:r>
            <a:r>
              <a:rPr lang="en-US" sz="1200" b="0" i="0" kern="1200" dirty="0" err="1">
                <a:solidFill>
                  <a:schemeClr val="tx1"/>
                </a:solidFill>
                <a:effectLst/>
                <a:latin typeface="+mn-lt"/>
                <a:ea typeface="+mn-ea"/>
                <a:cs typeface="+mn-cs"/>
              </a:rPr>
              <a:t>out source</a:t>
            </a:r>
            <a:r>
              <a:rPr lang="en-US" sz="1200" b="0" i="0" kern="1200" dirty="0">
                <a:solidFill>
                  <a:schemeClr val="tx1"/>
                </a:solidFill>
                <a:effectLst/>
                <a:latin typeface="+mn-lt"/>
                <a:ea typeface="+mn-ea"/>
                <a:cs typeface="+mn-cs"/>
              </a:rPr>
              <a:t> direct mailing vendor a list of current accounts and recently closed accounts. [A52]</a:t>
            </a:r>
          </a:p>
          <a:p>
            <a:r>
              <a:rPr lang="en-US" sz="1200" b="0" i="0" kern="1200" dirty="0">
                <a:solidFill>
                  <a:schemeClr val="tx1"/>
                </a:solidFill>
                <a:effectLst/>
                <a:latin typeface="+mn-lt"/>
                <a:ea typeface="+mn-ea"/>
                <a:cs typeface="+mn-cs"/>
              </a:rPr>
              <a:t>It is my job to execute DM marketing campaigns by working with the IT staff to send emails and the mail room to send postal mail. [A53]</a:t>
            </a:r>
          </a:p>
          <a:p>
            <a:r>
              <a:rPr lang="en-US" sz="1200" b="0" i="0" kern="1200" dirty="0">
                <a:solidFill>
                  <a:schemeClr val="tx1"/>
                </a:solidFill>
                <a:effectLst/>
                <a:latin typeface="+mn-lt"/>
                <a:ea typeface="+mn-ea"/>
                <a:cs typeface="+mn-cs"/>
              </a:rPr>
              <a:t>Once a week I send out an email newsletter, including corporate sponsors as well as customers. [A54]</a:t>
            </a:r>
          </a:p>
          <a:p>
            <a:r>
              <a:rPr lang="en-US" sz="1200" b="0" i="0" kern="1200" dirty="0">
                <a:solidFill>
                  <a:schemeClr val="tx1"/>
                </a:solidFill>
                <a:effectLst/>
                <a:latin typeface="+mn-lt"/>
                <a:ea typeface="+mn-ea"/>
                <a:cs typeface="+mn-cs"/>
              </a:rPr>
              <a:t>At retail stores, I give flyers to every customer. [A55]</a:t>
            </a:r>
          </a:p>
          <a:p>
            <a:r>
              <a:rPr lang="en-US" sz="1200" b="0" i="0" kern="1200" dirty="0">
                <a:solidFill>
                  <a:schemeClr val="tx1"/>
                </a:solidFill>
                <a:effectLst/>
                <a:latin typeface="+mn-lt"/>
                <a:ea typeface="+mn-ea"/>
                <a:cs typeface="+mn-cs"/>
              </a:rPr>
              <a:t>At special events I hand out flyers and coupons at events. [A56]</a:t>
            </a:r>
          </a:p>
          <a:p>
            <a:r>
              <a:rPr lang="en-US" sz="1200" b="0" i="0" kern="1200" dirty="0">
                <a:solidFill>
                  <a:schemeClr val="tx1"/>
                </a:solidFill>
                <a:effectLst/>
                <a:latin typeface="+mn-lt"/>
                <a:ea typeface="+mn-ea"/>
                <a:cs typeface="+mn-cs"/>
              </a:rPr>
              <a:t>I use ACT or Navision to track leads that become sales; [A57] I use the ACT system for customer interaction. [A58]</a:t>
            </a:r>
          </a:p>
          <a:p>
            <a:r>
              <a:rPr lang="en-US" sz="1200" b="0" i="0" kern="1200" dirty="0">
                <a:solidFill>
                  <a:schemeClr val="tx1"/>
                </a:solidFill>
                <a:effectLst/>
                <a:latin typeface="+mn-lt"/>
                <a:ea typeface="+mn-ea"/>
                <a:cs typeface="+mn-cs"/>
              </a:rPr>
              <a:t>The other staffers and I put together and email an itinerary that tells the sales staff what they did the previous week and what they are planning to do the upcoming week. [A59]</a:t>
            </a:r>
          </a:p>
          <a:p>
            <a:r>
              <a:rPr lang="en-US" sz="1200" b="0" i="0" kern="1200" dirty="0">
                <a:solidFill>
                  <a:schemeClr val="tx1"/>
                </a:solidFill>
                <a:effectLst/>
                <a:latin typeface="+mn-lt"/>
                <a:ea typeface="+mn-ea"/>
                <a:cs typeface="+mn-cs"/>
              </a:rPr>
              <a:t>Work with a sales system (Sigita) to track billing, expiration, etc. [A60]</a:t>
            </a:r>
          </a:p>
          <a:p>
            <a:r>
              <a:rPr lang="en-US" sz="1200" b="0" i="0" kern="1200" dirty="0">
                <a:solidFill>
                  <a:schemeClr val="tx1"/>
                </a:solidFill>
                <a:effectLst/>
                <a:latin typeface="+mn-lt"/>
                <a:ea typeface="+mn-ea"/>
                <a:cs typeface="+mn-cs"/>
              </a:rPr>
              <a:t>Get sales data from various software systems: in-store sales ex. Apollo for Safeway, [A61]</a:t>
            </a:r>
          </a:p>
          <a:p>
            <a:r>
              <a:rPr lang="en-US" sz="1200" b="0" i="0" kern="1200" dirty="0">
                <a:solidFill>
                  <a:schemeClr val="tx1"/>
                </a:solidFill>
                <a:effectLst/>
                <a:latin typeface="+mn-lt"/>
                <a:ea typeface="+mn-ea"/>
                <a:cs typeface="+mn-cs"/>
              </a:rPr>
              <a:t>I contribute to the quarterly, in depth, operations meeting to decide how we tracked against plans in terms of spending what we said we would spend on a campaign, by product area and sales channel and finding out where sale are to the current date. [A62]</a:t>
            </a:r>
          </a:p>
          <a:p>
            <a:r>
              <a:rPr lang="en-US" sz="1200" b="0" i="0" kern="1200" dirty="0">
                <a:solidFill>
                  <a:schemeClr val="tx1"/>
                </a:solidFill>
                <a:effectLst/>
                <a:latin typeface="+mn-lt"/>
                <a:ea typeface="+mn-ea"/>
                <a:cs typeface="+mn-cs"/>
              </a:rPr>
              <a:t>I send data to the outsource data analysis resource who crunches it and then gives reports back to the marketing manager in the form of graphs and trends. [A63]</a:t>
            </a:r>
          </a:p>
          <a:p>
            <a:r>
              <a:rPr lang="en-US" sz="1200" b="0" i="0" kern="1200" dirty="0">
                <a:solidFill>
                  <a:schemeClr val="tx1"/>
                </a:solidFill>
                <a:effectLst/>
                <a:latin typeface="+mn-lt"/>
                <a:ea typeface="+mn-ea"/>
                <a:cs typeface="+mn-cs"/>
              </a:rPr>
              <a:t>I do surveys on our website to determine marketing campaign success. [A64]</a:t>
            </a:r>
          </a:p>
          <a:p>
            <a:r>
              <a:rPr lang="en-US" sz="1200" b="0" i="0" kern="1200" dirty="0">
                <a:solidFill>
                  <a:schemeClr val="tx1"/>
                </a:solidFill>
                <a:effectLst/>
                <a:latin typeface="+mn-lt"/>
                <a:ea typeface="+mn-ea"/>
                <a:cs typeface="+mn-cs"/>
              </a:rPr>
              <a:t>I talk to the specific person assigned to a specific event to get feedback on the campaign, e.g. people called up but when they found out the price they did not buy. [A65]</a:t>
            </a:r>
          </a:p>
          <a:p>
            <a:r>
              <a:rPr lang="en-US" sz="1200" b="0" i="0" kern="1200" dirty="0">
                <a:solidFill>
                  <a:schemeClr val="tx1"/>
                </a:solidFill>
                <a:effectLst/>
                <a:latin typeface="+mn-lt"/>
                <a:ea typeface="+mn-ea"/>
                <a:cs typeface="+mn-cs"/>
              </a:rPr>
              <a:t>I perform industry research - JD Power, to find out how well we are doing regarding customer satisfaction, etc. [A66]</a:t>
            </a:r>
          </a:p>
          <a:p>
            <a:r>
              <a:rPr lang="en-US" sz="1200" b="0" i="0" kern="1200" dirty="0">
                <a:solidFill>
                  <a:schemeClr val="tx1"/>
                </a:solidFill>
                <a:effectLst/>
                <a:latin typeface="+mn-lt"/>
                <a:ea typeface="+mn-ea"/>
                <a:cs typeface="+mn-cs"/>
              </a:rPr>
              <a:t>In campaign planning, I will forecast anticipated sales for a particular marketing venture.</a:t>
            </a:r>
          </a:p>
          <a:p>
            <a:r>
              <a:rPr lang="en-US" sz="1200" b="0" i="0" kern="1200" dirty="0">
                <a:solidFill>
                  <a:schemeClr val="tx1"/>
                </a:solidFill>
                <a:effectLst/>
                <a:latin typeface="+mn-lt"/>
                <a:ea typeface="+mn-ea"/>
                <a:cs typeface="+mn-cs"/>
              </a:rPr>
              <a:t>I perform market research: how we fit into the market, how are we placed, what competitors are doing/spending [A67]</a:t>
            </a:r>
          </a:p>
          <a:p>
            <a:r>
              <a:rPr lang="en-US" sz="1200" b="0" i="0" kern="1200" dirty="0">
                <a:solidFill>
                  <a:schemeClr val="tx1"/>
                </a:solidFill>
                <a:effectLst/>
                <a:latin typeface="+mn-lt"/>
                <a:ea typeface="+mn-ea"/>
                <a:cs typeface="+mn-cs"/>
              </a:rPr>
              <a:t>Enter customer information (profile, product interest) into the data warehouse tool. [A68]</a:t>
            </a:r>
          </a:p>
          <a:p>
            <a:r>
              <a:rPr lang="en-US" sz="1200" b="0" i="0" kern="1200" dirty="0">
                <a:solidFill>
                  <a:schemeClr val="tx1"/>
                </a:solidFill>
                <a:effectLst/>
                <a:latin typeface="+mn-lt"/>
                <a:ea typeface="+mn-ea"/>
                <a:cs typeface="+mn-cs"/>
              </a:rPr>
              <a:t>I provide feedback on customer profiling to product director. [A69]</a:t>
            </a:r>
          </a:p>
          <a:p>
            <a:r>
              <a:rPr lang="en-US" sz="1200" b="0" i="0" kern="1200" dirty="0">
                <a:solidFill>
                  <a:schemeClr val="tx1"/>
                </a:solidFill>
                <a:effectLst/>
                <a:latin typeface="+mn-lt"/>
                <a:ea typeface="+mn-ea"/>
                <a:cs typeface="+mn-cs"/>
              </a:rPr>
              <a:t>Sales people call up marketing to get me to mine the DB for info: give me a list of all people who fit this profile. [A70]</a:t>
            </a:r>
          </a:p>
          <a:p>
            <a:r>
              <a:rPr lang="en-US" sz="1200" b="0" i="0" kern="1200" dirty="0">
                <a:solidFill>
                  <a:schemeClr val="tx1"/>
                </a:solidFill>
                <a:effectLst/>
                <a:latin typeface="+mn-lt"/>
                <a:ea typeface="+mn-ea"/>
                <a:cs typeface="+mn-cs"/>
              </a:rPr>
              <a:t>I maintain the customer database; [A71] and mine the database to create mailing lists. [A72]</a:t>
            </a:r>
          </a:p>
          <a:p>
            <a:r>
              <a:rPr lang="en-US" sz="1200" b="0" i="0" kern="1200" dirty="0">
                <a:solidFill>
                  <a:schemeClr val="tx1"/>
                </a:solidFill>
                <a:effectLst/>
                <a:latin typeface="+mn-lt"/>
                <a:ea typeface="+mn-ea"/>
                <a:cs typeface="+mn-cs"/>
              </a:rPr>
              <a:t>I remove the names of people who open a new account from the list. [A73]</a:t>
            </a:r>
          </a:p>
          <a:p>
            <a:r>
              <a:rPr lang="en-US" sz="1200" b="0" i="0" kern="1200" dirty="0">
                <a:solidFill>
                  <a:schemeClr val="tx1"/>
                </a:solidFill>
                <a:effectLst/>
                <a:latin typeface="+mn-lt"/>
                <a:ea typeface="+mn-ea"/>
                <a:cs typeface="+mn-cs"/>
              </a:rPr>
              <a:t>I will call customers to get customer satisfaction information, get profiling information, find out how we should communicate with customers, whether or not they participation shows, what they read, how they get their information. [A74]</a:t>
            </a:r>
          </a:p>
          <a:p>
            <a:r>
              <a:rPr lang="en-US" sz="1200" b="0" i="0" kern="1200" dirty="0">
                <a:solidFill>
                  <a:schemeClr val="tx1"/>
                </a:solidFill>
                <a:effectLst/>
                <a:latin typeface="+mn-lt"/>
                <a:ea typeface="+mn-ea"/>
                <a:cs typeface="+mn-cs"/>
              </a:rPr>
              <a:t>I support the tradeshow person who attends tradeshows and represents our company at the show at our booth. [A75]</a:t>
            </a:r>
          </a:p>
          <a:p>
            <a:r>
              <a:rPr lang="en-US" sz="1200" b="0" i="0" kern="1200" dirty="0">
                <a:solidFill>
                  <a:schemeClr val="tx1"/>
                </a:solidFill>
                <a:effectLst/>
                <a:latin typeface="+mn-lt"/>
                <a:ea typeface="+mn-ea"/>
                <a:cs typeface="+mn-cs"/>
              </a:rPr>
              <a:t>In my PR capacity, I send/deliver press releases to the external media. [A76]</a:t>
            </a:r>
          </a:p>
          <a:p>
            <a:r>
              <a:rPr lang="en-US" sz="1200" b="0" i="0" kern="1200" dirty="0">
                <a:solidFill>
                  <a:schemeClr val="tx1"/>
                </a:solidFill>
                <a:effectLst/>
                <a:latin typeface="+mn-lt"/>
                <a:ea typeface="+mn-ea"/>
                <a:cs typeface="+mn-cs"/>
              </a:rPr>
              <a:t>In my PR capacity I also work with management to put the employee newsletter together. [A77]</a:t>
            </a:r>
          </a:p>
          <a:p>
            <a:r>
              <a:rPr lang="en-US" sz="1200" b="0" i="0" kern="1200" dirty="0">
                <a:solidFill>
                  <a:schemeClr val="tx1"/>
                </a:solidFill>
                <a:effectLst/>
                <a:latin typeface="+mn-lt"/>
                <a:ea typeface="+mn-ea"/>
                <a:cs typeface="+mn-cs"/>
              </a:rPr>
              <a:t>I will draft, design, use an outside source, get approval for, and distribute the annual report. [A78]</a:t>
            </a:r>
          </a:p>
          <a:p>
            <a:r>
              <a:rPr lang="en-US" sz="1200" b="0" i="0" kern="1200" dirty="0">
                <a:solidFill>
                  <a:schemeClr val="tx1"/>
                </a:solidFill>
                <a:effectLst/>
                <a:latin typeface="+mn-lt"/>
                <a:ea typeface="+mn-ea"/>
                <a:cs typeface="+mn-cs"/>
              </a:rPr>
              <a:t>As the admin for the Regional DB marketing person, I respond to sales persons requests for email lists so they can do email marketing on their own. I pull lists by geography, activity, SIC code, vertical, recency of license. [A79]</a:t>
            </a:r>
          </a:p>
          <a:p>
            <a:r>
              <a:rPr lang="en-US" sz="1200" b="0" i="0" kern="1200" dirty="0">
                <a:solidFill>
                  <a:schemeClr val="tx1"/>
                </a:solidFill>
                <a:effectLst/>
                <a:latin typeface="+mn-lt"/>
                <a:ea typeface="+mn-ea"/>
                <a:cs typeface="+mn-cs"/>
              </a:rPr>
              <a:t>I sometimes serve as a staff person to register people for events. [A80]</a:t>
            </a:r>
          </a:p>
          <a:p>
            <a:r>
              <a:rPr lang="en-US" sz="1200" b="0" i="0" kern="1200" dirty="0">
                <a:solidFill>
                  <a:schemeClr val="tx1"/>
                </a:solidFill>
                <a:effectLst/>
                <a:latin typeface="+mn-lt"/>
                <a:ea typeface="+mn-ea"/>
                <a:cs typeface="+mn-cs"/>
              </a:rPr>
              <a:t>Similarly, I may schedule people for events over the phone or by email. [A81]</a:t>
            </a:r>
          </a:p>
          <a:p>
            <a:r>
              <a:rPr lang="en-US" sz="1200" b="0" i="0" kern="1200" dirty="0">
                <a:solidFill>
                  <a:schemeClr val="tx1"/>
                </a:solidFill>
                <a:effectLst/>
                <a:latin typeface="+mn-lt"/>
                <a:ea typeface="+mn-ea"/>
                <a:cs typeface="+mn-cs"/>
              </a:rPr>
              <a:t>One of my jobs is as a business originating person who manages leads and tracks lead sources. [A82]</a:t>
            </a:r>
          </a:p>
          <a:p>
            <a:r>
              <a:rPr lang="en-US" sz="1200" b="0" i="0" kern="1200" dirty="0">
                <a:solidFill>
                  <a:schemeClr val="tx1"/>
                </a:solidFill>
                <a:effectLst/>
                <a:latin typeface="+mn-lt"/>
                <a:ea typeface="+mn-ea"/>
                <a:cs typeface="+mn-cs"/>
              </a:rPr>
              <a:t>I follow up email distribution with phone call campaign. [A83]</a:t>
            </a:r>
          </a:p>
          <a:p>
            <a:r>
              <a:rPr lang="en-US" sz="1200" b="0" i="0" kern="1200" dirty="0">
                <a:solidFill>
                  <a:schemeClr val="tx1"/>
                </a:solidFill>
                <a:effectLst/>
                <a:latin typeface="+mn-lt"/>
                <a:ea typeface="+mn-ea"/>
                <a:cs typeface="+mn-cs"/>
              </a:rPr>
              <a:t>I work with lists of possible customers to identify potential good candidates and follow up. [A84]</a:t>
            </a:r>
          </a:p>
          <a:p>
            <a:r>
              <a:rPr lang="en-US" sz="1200" b="0" i="0" kern="1200" dirty="0">
                <a:solidFill>
                  <a:schemeClr val="tx1"/>
                </a:solidFill>
                <a:effectLst/>
                <a:latin typeface="+mn-lt"/>
                <a:ea typeface="+mn-ea"/>
                <a:cs typeface="+mn-cs"/>
              </a:rPr>
              <a:t>As marketing admin assistant, I enter data in the Access DB and run reports on how many leads we get by month and source publication. [A85]</a:t>
            </a:r>
          </a:p>
          <a:p>
            <a:r>
              <a:rPr lang="en-US" sz="1200" b="0" i="0" kern="1200" dirty="0">
                <a:solidFill>
                  <a:schemeClr val="tx1"/>
                </a:solidFill>
                <a:effectLst/>
                <a:latin typeface="+mn-lt"/>
                <a:ea typeface="+mn-ea"/>
                <a:cs typeface="+mn-cs"/>
              </a:rPr>
              <a:t>Qualify leads, by seeing if the lead interest form is filled out correctly, and then following up by phone, deciding to give them access to the web site; keeping competitors out of web site. [A86]</a:t>
            </a:r>
          </a:p>
          <a:p>
            <a:r>
              <a:rPr lang="en-US" sz="1200" b="0" i="0" kern="1200" dirty="0">
                <a:solidFill>
                  <a:schemeClr val="tx1"/>
                </a:solidFill>
                <a:effectLst/>
                <a:latin typeface="+mn-lt"/>
                <a:ea typeface="+mn-ea"/>
                <a:cs typeface="+mn-cs"/>
              </a:rPr>
              <a:t>I may have to de-dup the mailing list before sending it to the vendor. [A87]</a:t>
            </a:r>
          </a:p>
          <a:p>
            <a:r>
              <a:rPr lang="en-US" sz="1200" b="0" i="0" kern="1200" dirty="0">
                <a:solidFill>
                  <a:schemeClr val="tx1"/>
                </a:solidFill>
                <a:effectLst/>
                <a:latin typeface="+mn-lt"/>
                <a:ea typeface="+mn-ea"/>
                <a:cs typeface="+mn-cs"/>
              </a:rPr>
              <a:t>Qualify leads based on: name, address, phone, email, product needs, quantity (to evaluate lead profitability), frequency of shipment, Value Type of material, competitive information (to guide pricing for the customer), and other </a:t>
            </a:r>
            <a:r>
              <a:rPr lang="en-US" sz="1200" b="0" i="0" kern="1200" dirty="0" err="1">
                <a:solidFill>
                  <a:schemeClr val="tx1"/>
                </a:solidFill>
                <a:effectLst/>
                <a:latin typeface="+mn-lt"/>
                <a:ea typeface="+mn-ea"/>
                <a:cs typeface="+mn-cs"/>
              </a:rPr>
              <a:t>secondarymaterials</a:t>
            </a:r>
            <a:r>
              <a:rPr lang="en-US" sz="1200" b="0" i="0" kern="1200" dirty="0">
                <a:solidFill>
                  <a:schemeClr val="tx1"/>
                </a:solidFill>
                <a:effectLst/>
                <a:latin typeface="+mn-lt"/>
                <a:ea typeface="+mn-ea"/>
                <a:cs typeface="+mn-cs"/>
              </a:rPr>
              <a:t> the customer may generate that they may want to get rid of. [A88]</a:t>
            </a:r>
          </a:p>
          <a:p>
            <a:r>
              <a:rPr lang="en-US" sz="1200" b="0" i="0" kern="1200" dirty="0">
                <a:solidFill>
                  <a:schemeClr val="tx1"/>
                </a:solidFill>
                <a:effectLst/>
                <a:latin typeface="+mn-lt"/>
                <a:ea typeface="+mn-ea"/>
                <a:cs typeface="+mn-cs"/>
              </a:rPr>
              <a:t>As inside sales staff, I contact companies from leads to determine sales opportunities. [A89]</a:t>
            </a:r>
          </a:p>
          <a:p>
            <a:r>
              <a:rPr lang="en-US" sz="1200" b="0" i="0" kern="1200" dirty="0">
                <a:solidFill>
                  <a:schemeClr val="tx1"/>
                </a:solidFill>
                <a:effectLst/>
                <a:latin typeface="+mn-lt"/>
                <a:ea typeface="+mn-ea"/>
                <a:cs typeface="+mn-cs"/>
              </a:rPr>
              <a:t>I flag customer information entered into the system for review by others, as well. [A90]</a:t>
            </a:r>
          </a:p>
          <a:p>
            <a:r>
              <a:rPr lang="en-US" sz="1200" b="0" i="0" kern="1200" dirty="0">
                <a:solidFill>
                  <a:schemeClr val="tx1"/>
                </a:solidFill>
                <a:effectLst/>
                <a:latin typeface="+mn-lt"/>
                <a:ea typeface="+mn-ea"/>
                <a:cs typeface="+mn-cs"/>
              </a:rPr>
              <a:t>I create/ maintain/ update the </a:t>
            </a:r>
            <a:r>
              <a:rPr lang="en-US" sz="1200" b="0" i="0" kern="1200" dirty="0" err="1">
                <a:solidFill>
                  <a:schemeClr val="tx1"/>
                </a:solidFill>
                <a:effectLst/>
                <a:latin typeface="+mn-lt"/>
                <a:ea typeface="+mn-ea"/>
                <a:cs typeface="+mn-cs"/>
              </a:rPr>
              <a:t>Excell</a:t>
            </a:r>
            <a:r>
              <a:rPr lang="en-US" sz="1200" b="0" i="0" kern="1200" dirty="0">
                <a:solidFill>
                  <a:schemeClr val="tx1"/>
                </a:solidFill>
                <a:effectLst/>
                <a:latin typeface="+mn-lt"/>
                <a:ea typeface="+mn-ea"/>
                <a:cs typeface="+mn-cs"/>
              </a:rPr>
              <a:t> spreadsheets containing details of how campaigns were run. [A91]</a:t>
            </a:r>
          </a:p>
          <a:p>
            <a:r>
              <a:rPr lang="en-US" sz="1200" b="0" i="0" kern="1200" dirty="0">
                <a:solidFill>
                  <a:schemeClr val="tx1"/>
                </a:solidFill>
                <a:effectLst/>
                <a:latin typeface="+mn-lt"/>
                <a:ea typeface="+mn-ea"/>
                <a:cs typeface="+mn-cs"/>
              </a:rPr>
              <a:t>As marketing staff, I make sure literature is available at each event.</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Interactions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Manager</a:t>
            </a:r>
          </a:p>
          <a:p>
            <a:r>
              <a:rPr lang="en-US" sz="1200" b="0" i="0" kern="1200" dirty="0">
                <a:solidFill>
                  <a:schemeClr val="tx1"/>
                </a:solidFill>
                <a:effectLst/>
                <a:latin typeface="+mn-lt"/>
                <a:ea typeface="+mn-ea"/>
                <a:cs typeface="+mn-cs"/>
              </a:rPr>
              <a:t>I work closely with my manager on projects. He and I team up to plan campaigns; design marketing materials and to produce them. He gives a lot of initial input, gets the review; but I get to do most of the creative work.</a:t>
            </a:r>
          </a:p>
          <a:p>
            <a:r>
              <a:rPr lang="en-US" sz="1200" b="0" i="0" kern="1200" dirty="0">
                <a:solidFill>
                  <a:schemeClr val="tx1"/>
                </a:solidFill>
                <a:effectLst/>
                <a:latin typeface="+mn-lt"/>
                <a:ea typeface="+mn-ea"/>
                <a:cs typeface="+mn-cs"/>
              </a:rPr>
              <a:t>Co-workers</a:t>
            </a:r>
          </a:p>
          <a:p>
            <a:r>
              <a:rPr lang="en-US" sz="1200" b="0" i="0" kern="1200" dirty="0">
                <a:solidFill>
                  <a:schemeClr val="tx1"/>
                </a:solidFill>
                <a:effectLst/>
                <a:latin typeface="+mn-lt"/>
                <a:ea typeface="+mn-ea"/>
                <a:cs typeface="+mn-cs"/>
              </a:rPr>
              <a:t>I split up campaign tasks with my co-workers. As a level 2 staffer, I handle more of the inside chores and less of those directly contacting customers. I work with the creative people in our outside graphics agency and direct mailing agency.</a:t>
            </a:r>
          </a:p>
          <a:p>
            <a:r>
              <a:rPr lang="en-US" sz="1200" b="0" i="0" kern="1200" dirty="0">
                <a:solidFill>
                  <a:schemeClr val="tx1"/>
                </a:solidFill>
                <a:effectLst/>
                <a:latin typeface="+mn-lt"/>
                <a:ea typeface="+mn-ea"/>
                <a:cs typeface="+mn-cs"/>
              </a:rPr>
              <a:t>Outsource Vendors</a:t>
            </a:r>
          </a:p>
          <a:p>
            <a:r>
              <a:rPr lang="en-US" sz="1200" b="0" i="0" kern="1200" dirty="0">
                <a:solidFill>
                  <a:schemeClr val="tx1"/>
                </a:solidFill>
                <a:effectLst/>
                <a:latin typeface="+mn-lt"/>
                <a:ea typeface="+mn-ea"/>
                <a:cs typeface="+mn-cs"/>
              </a:rPr>
              <a:t>I bring materials to outside vendors who take our ideas and create professionally executed graphics, flyers, videos, TV/radio spots, and ads for trade publications. I evaluate the in-progress and finished products based on our designs and needs.</a:t>
            </a:r>
          </a:p>
          <a:p>
            <a:r>
              <a:rPr lang="en-US" sz="1200" b="0" i="0" kern="1200" dirty="0">
                <a:solidFill>
                  <a:schemeClr val="tx1"/>
                </a:solidFill>
                <a:effectLst/>
                <a:latin typeface="+mn-lt"/>
                <a:ea typeface="+mn-ea"/>
                <a:cs typeface="+mn-cs"/>
              </a:rPr>
              <a:t>Partners</a:t>
            </a:r>
          </a:p>
          <a:p>
            <a:r>
              <a:rPr lang="en-US" sz="1200" b="0" i="0" kern="1200" dirty="0">
                <a:solidFill>
                  <a:schemeClr val="tx1"/>
                </a:solidFill>
                <a:effectLst/>
                <a:latin typeface="+mn-lt"/>
                <a:ea typeface="+mn-ea"/>
                <a:cs typeface="+mn-cs"/>
              </a:rPr>
              <a:t>I coordinate marketing activities and materials with our partners. I check to make sure that both of our brands are used properly. I meet with partner representatives to establish and maintain our working relationships.</a:t>
            </a:r>
          </a:p>
          <a:p>
            <a:r>
              <a:rPr lang="en-US" sz="1200" b="0" i="0" kern="1200" dirty="0">
                <a:solidFill>
                  <a:schemeClr val="tx1"/>
                </a:solidFill>
                <a:effectLst/>
                <a:latin typeface="+mn-lt"/>
                <a:ea typeface="+mn-ea"/>
                <a:cs typeface="+mn-cs"/>
              </a:rPr>
              <a:t>Customers/Prospects</a:t>
            </a:r>
          </a:p>
          <a:p>
            <a:r>
              <a:rPr lang="en-US" sz="1200" b="0" i="0" kern="1200" dirty="0">
                <a:solidFill>
                  <a:schemeClr val="tx1"/>
                </a:solidFill>
                <a:effectLst/>
                <a:latin typeface="+mn-lt"/>
                <a:ea typeface="+mn-ea"/>
                <a:cs typeface="+mn-cs"/>
              </a:rPr>
              <a:t>I used to be involved in direct marketing with email, mailing and, at the beginning, telemarketing. Now I prepare email templates, letters, flyers, and telemarketing scripts.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Collaborating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Collaborating</a:t>
            </a:r>
          </a:p>
          <a:p>
            <a:r>
              <a:rPr lang="en-US" sz="1200" b="1" i="0" kern="1200" dirty="0">
                <a:solidFill>
                  <a:schemeClr val="tx1"/>
                </a:solidFill>
                <a:effectLst/>
                <a:latin typeface="+mn-lt"/>
                <a:ea typeface="+mn-ea"/>
                <a:cs typeface="+mn-cs"/>
              </a:rPr>
              <a:t>These are partners, vendors, customers and co-workers with whom the marketing department and its staff work.</a:t>
            </a:r>
          </a:p>
          <a:p>
            <a:r>
              <a:rPr lang="en-US" sz="1200" b="0" i="0" kern="1200" dirty="0">
                <a:solidFill>
                  <a:schemeClr val="tx1"/>
                </a:solidFill>
                <a:effectLst/>
                <a:latin typeface="+mn-lt"/>
                <a:ea typeface="+mn-ea"/>
                <a:cs typeface="+mn-cs"/>
              </a:rPr>
              <a:t>Along with the PR person, I meet with reporters to tell media the story about press worthy events. [A232]</a:t>
            </a:r>
          </a:p>
          <a:p>
            <a:r>
              <a:rPr lang="en-US" sz="1200" b="0" i="0" kern="1200" dirty="0">
                <a:solidFill>
                  <a:schemeClr val="tx1"/>
                </a:solidFill>
                <a:effectLst/>
                <a:latin typeface="+mn-lt"/>
                <a:ea typeface="+mn-ea"/>
                <a:cs typeface="+mn-cs"/>
              </a:rPr>
              <a:t>Research, choose and build a relationship with good market data researchers. [A233]</a:t>
            </a:r>
          </a:p>
          <a:p>
            <a:r>
              <a:rPr lang="en-US" sz="1200" b="0" i="0" kern="1200" dirty="0">
                <a:solidFill>
                  <a:schemeClr val="tx1"/>
                </a:solidFill>
                <a:effectLst/>
                <a:latin typeface="+mn-lt"/>
                <a:ea typeface="+mn-ea"/>
                <a:cs typeface="+mn-cs"/>
              </a:rPr>
              <a:t>Work with the professional spin doctor to deal with bad press. [A234]</a:t>
            </a:r>
          </a:p>
          <a:p>
            <a:r>
              <a:rPr lang="en-US" sz="1200" b="0" i="0" kern="1200" dirty="0" err="1">
                <a:solidFill>
                  <a:schemeClr val="tx1"/>
                </a:solidFill>
                <a:effectLst/>
                <a:latin typeface="+mn-lt"/>
                <a:ea typeface="+mn-ea"/>
                <a:cs typeface="+mn-cs"/>
              </a:rPr>
              <a:t>urchase</a:t>
            </a:r>
            <a:r>
              <a:rPr lang="en-US" sz="1200" b="0" i="0" kern="1200" dirty="0">
                <a:solidFill>
                  <a:schemeClr val="tx1"/>
                </a:solidFill>
                <a:effectLst/>
                <a:latin typeface="+mn-lt"/>
                <a:ea typeface="+mn-ea"/>
                <a:cs typeface="+mn-cs"/>
              </a:rPr>
              <a:t> J.D. Power reports on how well we are doing regarding customer satisfaction, etc. [A235]</a:t>
            </a:r>
          </a:p>
          <a:p>
            <a:r>
              <a:rPr lang="en-US" sz="1200" b="0" i="0" kern="1200" dirty="0">
                <a:solidFill>
                  <a:schemeClr val="tx1"/>
                </a:solidFill>
                <a:effectLst/>
                <a:latin typeface="+mn-lt"/>
                <a:ea typeface="+mn-ea"/>
                <a:cs typeface="+mn-cs"/>
              </a:rPr>
              <a:t>Partner with media buyer in California; I determine how much to spend; they find the best bang for the buck. I work with the Ad Manager to negotiate the best deal with these media suppliers. [A236]</a:t>
            </a:r>
          </a:p>
          <a:p>
            <a:r>
              <a:rPr lang="en-US" sz="1200" b="0" i="0" kern="1200" dirty="0">
                <a:solidFill>
                  <a:schemeClr val="tx1"/>
                </a:solidFill>
                <a:effectLst/>
                <a:latin typeface="+mn-lt"/>
                <a:ea typeface="+mn-ea"/>
                <a:cs typeface="+mn-cs"/>
              </a:rPr>
              <a:t>Partner with Choice Point for mailing lists. [A237]</a:t>
            </a:r>
          </a:p>
          <a:p>
            <a:r>
              <a:rPr lang="en-US" sz="1200" b="0" i="0" kern="1200" dirty="0">
                <a:solidFill>
                  <a:schemeClr val="tx1"/>
                </a:solidFill>
                <a:effectLst/>
                <a:latin typeface="+mn-lt"/>
                <a:ea typeface="+mn-ea"/>
                <a:cs typeface="+mn-cs"/>
              </a:rPr>
              <a:t>Use external vendors for focus groups – e.g., should we move into Oregon, into the Hispanic community, etc. [A238]</a:t>
            </a:r>
          </a:p>
          <a:p>
            <a:r>
              <a:rPr lang="en-US" sz="1200" b="0" i="0" kern="1200" dirty="0">
                <a:solidFill>
                  <a:schemeClr val="tx1"/>
                </a:solidFill>
                <a:effectLst/>
                <a:latin typeface="+mn-lt"/>
                <a:ea typeface="+mn-ea"/>
                <a:cs typeface="+mn-cs"/>
              </a:rPr>
              <a:t>Partner with local printers so the London studio can send direct to them. [A239]</a:t>
            </a:r>
          </a:p>
          <a:p>
            <a:r>
              <a:rPr lang="en-US" sz="1200" b="0" i="0" kern="1200" dirty="0">
                <a:solidFill>
                  <a:schemeClr val="tx1"/>
                </a:solidFill>
                <a:effectLst/>
                <a:latin typeface="+mn-lt"/>
                <a:ea typeface="+mn-ea"/>
                <a:cs typeface="+mn-cs"/>
              </a:rPr>
              <a:t>Purchase survey of our target market; what magazines/trade journals do you read; then we advertise in those magazines. [A240]</a:t>
            </a:r>
          </a:p>
          <a:p>
            <a:r>
              <a:rPr lang="en-US" sz="1200" b="0" i="0" kern="1200" dirty="0">
                <a:solidFill>
                  <a:schemeClr val="tx1"/>
                </a:solidFill>
                <a:effectLst/>
                <a:latin typeface="+mn-lt"/>
                <a:ea typeface="+mn-ea"/>
                <a:cs typeface="+mn-cs"/>
              </a:rPr>
              <a:t>Outsource company who checks that the campaigns are actually being implemented by stores. [A241]</a:t>
            </a:r>
          </a:p>
          <a:p>
            <a:r>
              <a:rPr lang="en-US" sz="1200" b="0" i="0" kern="1200" dirty="0">
                <a:solidFill>
                  <a:schemeClr val="tx1"/>
                </a:solidFill>
                <a:effectLst/>
                <a:latin typeface="+mn-lt"/>
                <a:ea typeface="+mn-ea"/>
                <a:cs typeface="+mn-cs"/>
              </a:rPr>
              <a:t>Retailer (grocery chain) is like an ad agency – run the campaign and we pay them a check to run the ad. [A242]</a:t>
            </a:r>
          </a:p>
          <a:p>
            <a:r>
              <a:rPr lang="en-US" sz="1200" b="0" i="0" kern="1200" dirty="0">
                <a:solidFill>
                  <a:schemeClr val="tx1"/>
                </a:solidFill>
                <a:effectLst/>
                <a:latin typeface="+mn-lt"/>
                <a:ea typeface="+mn-ea"/>
                <a:cs typeface="+mn-cs"/>
              </a:rPr>
              <a:t>Use IRI/Nielsen to see sales by slice – all items that are sold. [A243]</a:t>
            </a:r>
          </a:p>
          <a:p>
            <a:r>
              <a:rPr lang="en-US" sz="1200" b="0" i="0" kern="1200" dirty="0">
                <a:solidFill>
                  <a:schemeClr val="tx1"/>
                </a:solidFill>
                <a:effectLst/>
                <a:latin typeface="+mn-lt"/>
                <a:ea typeface="+mn-ea"/>
                <a:cs typeface="+mn-cs"/>
              </a:rPr>
              <a:t>In-store software, e.g., Apollo (for Safeway), tracks how much has sold and when. [A244]</a:t>
            </a:r>
          </a:p>
          <a:p>
            <a:r>
              <a:rPr lang="en-US" sz="1200" b="0" i="0" kern="1200" dirty="0">
                <a:solidFill>
                  <a:schemeClr val="tx1"/>
                </a:solidFill>
                <a:effectLst/>
                <a:latin typeface="+mn-lt"/>
                <a:ea typeface="+mn-ea"/>
                <a:cs typeface="+mn-cs"/>
              </a:rPr>
              <a:t>We use a vendor for direct marketing; we send them a list of current and recently closed accounts; they send out mail to this list targeted by neighborhood; the vendor also trains tellers (sales persons who work with customers). [A245]</a:t>
            </a:r>
          </a:p>
          <a:p>
            <a:r>
              <a:rPr lang="en-US" sz="1200" b="0" i="0" kern="1200" dirty="0">
                <a:solidFill>
                  <a:schemeClr val="tx1"/>
                </a:solidFill>
                <a:effectLst/>
                <a:latin typeface="+mn-lt"/>
                <a:ea typeface="+mn-ea"/>
                <a:cs typeface="+mn-cs"/>
              </a:rPr>
              <a:t>We outsource the data analysis to </a:t>
            </a:r>
            <a:r>
              <a:rPr lang="en-US" sz="1200" b="0" i="0" kern="1200" dirty="0" err="1">
                <a:solidFill>
                  <a:schemeClr val="tx1"/>
                </a:solidFill>
                <a:effectLst/>
                <a:latin typeface="+mn-lt"/>
                <a:ea typeface="+mn-ea"/>
                <a:cs typeface="+mn-cs"/>
              </a:rPr>
              <a:t>Maxcell</a:t>
            </a:r>
            <a:r>
              <a:rPr lang="en-US" sz="1200" b="0" i="0" kern="1200" dirty="0">
                <a:solidFill>
                  <a:schemeClr val="tx1"/>
                </a:solidFill>
                <a:effectLst/>
                <a:latin typeface="+mn-lt"/>
                <a:ea typeface="+mn-ea"/>
                <a:cs typeface="+mn-cs"/>
              </a:rPr>
              <a:t>; the tech staffer sends them data; they crunch it and give reports back to her in the form of graphs and trends. [A246]</a:t>
            </a:r>
          </a:p>
          <a:p>
            <a:r>
              <a:rPr lang="en-US" sz="1200" b="0" i="0" kern="1200" dirty="0">
                <a:solidFill>
                  <a:schemeClr val="tx1"/>
                </a:solidFill>
                <a:effectLst/>
                <a:latin typeface="+mn-lt"/>
                <a:ea typeface="+mn-ea"/>
                <a:cs typeface="+mn-cs"/>
              </a:rPr>
              <a:t>We partner with rep firms; they act like a national sales office; they feed us 70% of leads emailed directly to the sales force. [A247]</a:t>
            </a:r>
          </a:p>
          <a:p>
            <a:r>
              <a:rPr lang="en-US" sz="1200" b="0" i="0" kern="1200" dirty="0">
                <a:solidFill>
                  <a:schemeClr val="tx1"/>
                </a:solidFill>
                <a:effectLst/>
                <a:latin typeface="+mn-lt"/>
                <a:ea typeface="+mn-ea"/>
                <a:cs typeface="+mn-cs"/>
              </a:rPr>
              <a:t>We also get leads sent through the convention bureau (meetingpath.com). [A248]</a:t>
            </a:r>
          </a:p>
          <a:p>
            <a:r>
              <a:rPr lang="en-US" sz="1200" b="0" i="0" kern="1200" dirty="0">
                <a:solidFill>
                  <a:schemeClr val="tx1"/>
                </a:solidFill>
                <a:effectLst/>
                <a:latin typeface="+mn-lt"/>
                <a:ea typeface="+mn-ea"/>
                <a:cs typeface="+mn-cs"/>
              </a:rPr>
              <a:t>We use an ad agency on a project basis; they come up with concepts and designs, based on our clear direction, hand them over and then we manipulate and use them to execute the campaign. [A249]</a:t>
            </a:r>
          </a:p>
          <a:p>
            <a:r>
              <a:rPr lang="en-US" sz="1200" b="0" i="0" kern="1200" dirty="0">
                <a:solidFill>
                  <a:schemeClr val="tx1"/>
                </a:solidFill>
                <a:effectLst/>
                <a:latin typeface="+mn-lt"/>
                <a:ea typeface="+mn-ea"/>
                <a:cs typeface="+mn-cs"/>
              </a:rPr>
              <a:t>We outsource: ad firm, PR, Telemarketing, design and list sources; we don’t retain anyone, but work on a project basis. [A250]</a:t>
            </a:r>
          </a:p>
          <a:p>
            <a:r>
              <a:rPr lang="en-US" sz="1200" b="0" i="0" kern="1200" dirty="0">
                <a:solidFill>
                  <a:schemeClr val="tx1"/>
                </a:solidFill>
                <a:effectLst/>
                <a:latin typeface="+mn-lt"/>
                <a:ea typeface="+mn-ea"/>
                <a:cs typeface="+mn-cs"/>
              </a:rPr>
              <a:t>We have an ad agency that deals with creative, placement and ad buying; A web agency and a separate internal group – the business empowerment team – that does marketing to partners for co-marketing and generates leads for partners. [A251]</a:t>
            </a:r>
          </a:p>
          <a:p>
            <a:r>
              <a:rPr lang="en-US" sz="1200" b="0" i="0" kern="1200" dirty="0">
                <a:solidFill>
                  <a:schemeClr val="tx1"/>
                </a:solidFill>
                <a:effectLst/>
                <a:latin typeface="+mn-lt"/>
                <a:ea typeface="+mn-ea"/>
                <a:cs typeface="+mn-cs"/>
              </a:rPr>
              <a:t>We use ISVs to find new customers; they sell B2B. [A252]</a:t>
            </a:r>
          </a:p>
          <a:p>
            <a:r>
              <a:rPr lang="en-US" sz="1200" b="0" i="0" kern="1200" dirty="0">
                <a:solidFill>
                  <a:schemeClr val="tx1"/>
                </a:solidFill>
                <a:effectLst/>
                <a:latin typeface="+mn-lt"/>
                <a:ea typeface="+mn-ea"/>
                <a:cs typeface="+mn-cs"/>
              </a:rPr>
              <a:t>Our graphic designer deals with external outsourcing; gets budgets from printers, does press checks, finds out which printer is best. [A253]</a:t>
            </a:r>
          </a:p>
          <a:p>
            <a:r>
              <a:rPr lang="en-US" sz="1200" b="0" i="0" kern="1200" dirty="0">
                <a:solidFill>
                  <a:schemeClr val="tx1"/>
                </a:solidFill>
                <a:effectLst/>
                <a:latin typeface="+mn-lt"/>
                <a:ea typeface="+mn-ea"/>
                <a:cs typeface="+mn-cs"/>
              </a:rPr>
              <a:t>Partners put up their posters in our store and I coordinate them. We have reciprocal deals with partners. [A254]</a:t>
            </a:r>
          </a:p>
          <a:p>
            <a:r>
              <a:rPr lang="en-US" sz="1200" b="0" i="0" kern="1200" dirty="0">
                <a:solidFill>
                  <a:schemeClr val="tx1"/>
                </a:solidFill>
                <a:effectLst/>
                <a:latin typeface="+mn-lt"/>
                <a:ea typeface="+mn-ea"/>
                <a:cs typeface="+mn-cs"/>
              </a:rPr>
              <a:t>We outsource media buying; I tell them I am trying to reach this segment, they say, it costs this much and this is the best way to reach them. [A255]</a:t>
            </a:r>
          </a:p>
          <a:p>
            <a:r>
              <a:rPr lang="en-US" sz="1200" b="0" i="0" kern="1200" dirty="0">
                <a:solidFill>
                  <a:schemeClr val="tx1"/>
                </a:solidFill>
                <a:effectLst/>
                <a:latin typeface="+mn-lt"/>
                <a:ea typeface="+mn-ea"/>
                <a:cs typeface="+mn-cs"/>
              </a:rPr>
              <a:t>I ask the MIS guy to print me a list of new customers, during/following a promotional campaign, and open each account to look at the details to see how they were brought in. This is tedious. [A256]</a:t>
            </a:r>
          </a:p>
          <a:p>
            <a:r>
              <a:rPr lang="en-US" sz="1200" b="0" i="0" kern="1200" dirty="0">
                <a:solidFill>
                  <a:schemeClr val="tx1"/>
                </a:solidFill>
                <a:effectLst/>
                <a:latin typeface="+mn-lt"/>
                <a:ea typeface="+mn-ea"/>
                <a:cs typeface="+mn-cs"/>
              </a:rPr>
              <a:t>We measure traffic levels and sales leads when we put up a new poster. The IS group produces a report. What we are doing is testing the creative. If there is too much copy, the message can be lost. We are also testing the products to see what traffic increase there is if we charge X amount. [A257]</a:t>
            </a:r>
          </a:p>
          <a:p>
            <a:r>
              <a:rPr lang="en-US" sz="1200" b="0" i="0" kern="1200" dirty="0">
                <a:solidFill>
                  <a:schemeClr val="tx1"/>
                </a:solidFill>
                <a:effectLst/>
                <a:latin typeface="+mn-lt"/>
                <a:ea typeface="+mn-ea"/>
                <a:cs typeface="+mn-cs"/>
              </a:rPr>
              <a:t>The IT people set it up so that the tellers have to enter a code, which lets us track the offer, for the customer to be able to redeem the offer. [A258]</a:t>
            </a:r>
          </a:p>
          <a:p>
            <a:r>
              <a:rPr lang="en-US" sz="1200" b="0" i="0" kern="1200" dirty="0">
                <a:solidFill>
                  <a:schemeClr val="tx1"/>
                </a:solidFill>
                <a:effectLst/>
                <a:latin typeface="+mn-lt"/>
                <a:ea typeface="+mn-ea"/>
                <a:cs typeface="+mn-cs"/>
              </a:rPr>
              <a:t>In the US, we sell exclusively through distributors who have rights to exclusive territories.</a:t>
            </a:r>
          </a:p>
          <a:p>
            <a:r>
              <a:rPr lang="en-US" sz="1200" b="0" i="0" kern="1200" dirty="0">
                <a:solidFill>
                  <a:schemeClr val="tx1"/>
                </a:solidFill>
                <a:effectLst/>
                <a:latin typeface="+mn-lt"/>
                <a:ea typeface="+mn-ea"/>
                <a:cs typeface="+mn-cs"/>
              </a:rPr>
              <a:t>We use an ad agency for DM, PR, and creative. We agree to use them for 100% of our creatives and they agree not to represent our competitors. [A259]</a:t>
            </a:r>
          </a:p>
          <a:p>
            <a:r>
              <a:rPr lang="en-US" sz="1200" b="0" i="0" kern="1200" dirty="0">
                <a:solidFill>
                  <a:schemeClr val="tx1"/>
                </a:solidFill>
                <a:effectLst/>
                <a:latin typeface="+mn-lt"/>
                <a:ea typeface="+mn-ea"/>
                <a:cs typeface="+mn-cs"/>
              </a:rPr>
              <a:t>Once the ad agency has done the templates and handed them to use, the ad person can just plug in updated info for new products [A260]</a:t>
            </a:r>
          </a:p>
          <a:p>
            <a:r>
              <a:rPr lang="en-US" sz="1200" b="0" i="0" kern="1200" dirty="0">
                <a:solidFill>
                  <a:schemeClr val="tx1"/>
                </a:solidFill>
                <a:effectLst/>
                <a:latin typeface="+mn-lt"/>
                <a:ea typeface="+mn-ea"/>
                <a:cs typeface="+mn-cs"/>
              </a:rPr>
              <a:t>We need to maintain a good relationship with the editors of trade magazines. If the editor of a magazine calls up and asks to interview someone – e.g., new trends in the industry, we supply one of our customers, who will hopefully give a good impression of us. This happens once a month. [A261]</a:t>
            </a:r>
          </a:p>
          <a:p>
            <a:r>
              <a:rPr lang="en-US" sz="1200" b="0" i="0" kern="1200" dirty="0">
                <a:solidFill>
                  <a:schemeClr val="tx1"/>
                </a:solidFill>
                <a:effectLst/>
                <a:latin typeface="+mn-lt"/>
                <a:ea typeface="+mn-ea"/>
                <a:cs typeface="+mn-cs"/>
              </a:rPr>
              <a:t>We also do case studies for internal publication or for anyone who will print it. Every few months we ask distributors or a list of customers that would make good studies. [A262]</a:t>
            </a:r>
          </a:p>
          <a:p>
            <a:r>
              <a:rPr lang="en-US" sz="1200" b="0" i="0" kern="1200" dirty="0">
                <a:solidFill>
                  <a:schemeClr val="tx1"/>
                </a:solidFill>
                <a:effectLst/>
                <a:latin typeface="+mn-lt"/>
                <a:ea typeface="+mn-ea"/>
                <a:cs typeface="+mn-cs"/>
              </a:rPr>
              <a:t>The distributors have a list of good customers they can show to other prospects as references and to show what they can do. [A263]</a:t>
            </a:r>
          </a:p>
          <a:p>
            <a:r>
              <a:rPr lang="en-US" sz="1200" b="0" i="0" kern="1200" dirty="0">
                <a:solidFill>
                  <a:schemeClr val="tx1"/>
                </a:solidFill>
                <a:effectLst/>
                <a:latin typeface="+mn-lt"/>
                <a:ea typeface="+mn-ea"/>
                <a:cs typeface="+mn-cs"/>
              </a:rPr>
              <a:t>We do some email with lists from magazines, because we advertise in the magazine we can call up and ask for a list of readers or subscribers. They are like partners. [A264]</a:t>
            </a:r>
          </a:p>
          <a:p>
            <a:r>
              <a:rPr lang="en-US" sz="1200" b="0" i="0" kern="1200" dirty="0">
                <a:solidFill>
                  <a:schemeClr val="tx1"/>
                </a:solidFill>
                <a:effectLst/>
                <a:latin typeface="+mn-lt"/>
                <a:ea typeface="+mn-ea"/>
                <a:cs typeface="+mn-cs"/>
              </a:rPr>
              <a:t>We pay for the nationwide tradeshows, local shows we split 50/50 with the distributors, small ones are paid for by the distributors. Trade shows are run by the project managers; the 2 marketing people plan, determine the messaging, media and what we do. [A265]</a:t>
            </a:r>
          </a:p>
          <a:p>
            <a:r>
              <a:rPr lang="en-US" sz="1200" b="0" i="0" kern="1200" dirty="0">
                <a:solidFill>
                  <a:schemeClr val="tx1"/>
                </a:solidFill>
                <a:effectLst/>
                <a:latin typeface="+mn-lt"/>
                <a:ea typeface="+mn-ea"/>
                <a:cs typeface="+mn-cs"/>
              </a:rPr>
              <a:t>We have one ad agency that deals with all the hotel group so they deal with brand consistency. [A266]</a:t>
            </a:r>
          </a:p>
          <a:p>
            <a:r>
              <a:rPr lang="en-US" sz="1200" b="0" i="0" kern="1200" dirty="0">
                <a:solidFill>
                  <a:schemeClr val="tx1"/>
                </a:solidFill>
                <a:effectLst/>
                <a:latin typeface="+mn-lt"/>
                <a:ea typeface="+mn-ea"/>
                <a:cs typeface="+mn-cs"/>
              </a:rPr>
              <a:t>We outsource a DB management company; they send mail to people that live within 25 miles of the hotel of a certain income and family size. We give them details of the profile and the material and they send. [A267]</a:t>
            </a:r>
          </a:p>
          <a:p>
            <a:r>
              <a:rPr lang="en-US" sz="1200" b="0" i="0" kern="1200" dirty="0">
                <a:solidFill>
                  <a:schemeClr val="tx1"/>
                </a:solidFill>
                <a:effectLst/>
                <a:latin typeface="+mn-lt"/>
                <a:ea typeface="+mn-ea"/>
                <a:cs typeface="+mn-cs"/>
              </a:rPr>
              <a:t>The hotel has a contact database for the Meeting Planners International (MPI) and one for wedding people. Each of these silos has a DB, but they don’t talk to each other. [A268]</a:t>
            </a:r>
          </a:p>
          <a:p>
            <a:r>
              <a:rPr lang="en-US" sz="1200" b="0" i="0" kern="1200" dirty="0">
                <a:solidFill>
                  <a:schemeClr val="tx1"/>
                </a:solidFill>
                <a:effectLst/>
                <a:latin typeface="+mn-lt"/>
                <a:ea typeface="+mn-ea"/>
                <a:cs typeface="+mn-cs"/>
              </a:rPr>
              <a:t>Sponsors proactively come to us with coupons, freebies, etc. that provides us with dollars that in turn we can use to keep prices down and use to market to customers. The primary sales person contacts corporate sponsors (phone calls, cold calls, etc.) and creates a working relationship with them. [A269]</a:t>
            </a:r>
          </a:p>
          <a:p>
            <a:r>
              <a:rPr lang="en-US" sz="1200" b="0" i="0" kern="1200" dirty="0">
                <a:solidFill>
                  <a:schemeClr val="tx1"/>
                </a:solidFill>
                <a:effectLst/>
                <a:latin typeface="+mn-lt"/>
                <a:ea typeface="+mn-ea"/>
                <a:cs typeface="+mn-cs"/>
              </a:rPr>
              <a:t>The primary sales person offers space on his web site to the corporate sponsors and hands out their products or literature to his customers. [A270]</a:t>
            </a:r>
          </a:p>
          <a:p>
            <a:r>
              <a:rPr lang="en-US" sz="1200" b="0" i="0" kern="1200" dirty="0">
                <a:solidFill>
                  <a:schemeClr val="tx1"/>
                </a:solidFill>
                <a:effectLst/>
                <a:latin typeface="+mn-lt"/>
                <a:ea typeface="+mn-ea"/>
                <a:cs typeface="+mn-cs"/>
              </a:rPr>
              <a:t>Current campaign involved purchasing 40 or so different domain names at $15 each. …This method is used as a way to figure out where people are accessing the web site from, which marketing method gets the most responses to the web site. [A271]</a:t>
            </a:r>
          </a:p>
          <a:p>
            <a:r>
              <a:rPr lang="en-US" sz="1200" b="0" i="0" kern="1200" dirty="0">
                <a:solidFill>
                  <a:schemeClr val="tx1"/>
                </a:solidFill>
                <a:effectLst/>
                <a:latin typeface="+mn-lt"/>
                <a:ea typeface="+mn-ea"/>
                <a:cs typeface="+mn-cs"/>
              </a:rPr>
              <a:t>We use a web designer and Dev to create the web site. [A272]</a:t>
            </a:r>
          </a:p>
          <a:p>
            <a:r>
              <a:rPr lang="en-US" sz="1200" b="0" i="0" kern="1200" dirty="0">
                <a:solidFill>
                  <a:schemeClr val="tx1"/>
                </a:solidFill>
                <a:effectLst/>
                <a:latin typeface="+mn-lt"/>
                <a:ea typeface="+mn-ea"/>
                <a:cs typeface="+mn-cs"/>
              </a:rPr>
              <a:t>We buy ads in other companies marketing products UR Chicago that goes to college campus, Lincoln Park Company, spend money in other people’s emails. [A273]</a:t>
            </a:r>
          </a:p>
          <a:p>
            <a:r>
              <a:rPr lang="en-US" sz="1200" b="0" i="0" kern="1200" dirty="0">
                <a:solidFill>
                  <a:schemeClr val="tx1"/>
                </a:solidFill>
                <a:effectLst/>
                <a:latin typeface="+mn-lt"/>
                <a:ea typeface="+mn-ea"/>
                <a:cs typeface="+mn-cs"/>
              </a:rPr>
              <a:t>We work in partnerships with some of our customers (such as tire companies) who are trying to get business from car manufacturers as Ford. To meet Ford’s specifications, we partner with the tire company to develop the right type of rubber to add to their tires so Ford will purchase hem and put them on their cars. [A274]</a:t>
            </a:r>
          </a:p>
          <a:p>
            <a:r>
              <a:rPr lang="en-US" sz="1200" b="0" i="0" kern="1200" dirty="0">
                <a:solidFill>
                  <a:schemeClr val="tx1"/>
                </a:solidFill>
                <a:effectLst/>
                <a:latin typeface="+mn-lt"/>
                <a:ea typeface="+mn-ea"/>
                <a:cs typeface="+mn-cs"/>
              </a:rPr>
              <a:t>One specific partner is PolyOne, which is a combination of 40-50 companies that have consolidated; they are one of our top three customers. We form alliances with them in certain areas and compete against them in others. [A275]</a:t>
            </a:r>
          </a:p>
          <a:p>
            <a:r>
              <a:rPr lang="en-US" sz="1200" b="0" i="0" kern="1200" dirty="0">
                <a:solidFill>
                  <a:schemeClr val="tx1"/>
                </a:solidFill>
                <a:effectLst/>
                <a:latin typeface="+mn-lt"/>
                <a:ea typeface="+mn-ea"/>
                <a:cs typeface="+mn-cs"/>
              </a:rPr>
              <a:t>We buy memberships in trade organizations; this allows us to by advertising space and space in the membership directory. [A276]</a:t>
            </a:r>
          </a:p>
          <a:p>
            <a:r>
              <a:rPr lang="en-US" sz="1200" b="0" i="0" kern="1200" dirty="0">
                <a:solidFill>
                  <a:schemeClr val="tx1"/>
                </a:solidFill>
                <a:effectLst/>
                <a:latin typeface="+mn-lt"/>
                <a:ea typeface="+mn-ea"/>
                <a:cs typeface="+mn-cs"/>
              </a:rPr>
              <a:t>We used an outside company to develop our existing web site, and initially host it; now we handle it ourselves with one person to maintain it. [A277]</a:t>
            </a:r>
          </a:p>
          <a:p>
            <a:r>
              <a:rPr lang="en-US" sz="1200" b="0" i="0" kern="1200" dirty="0">
                <a:solidFill>
                  <a:schemeClr val="tx1"/>
                </a:solidFill>
                <a:effectLst/>
                <a:latin typeface="+mn-lt"/>
                <a:ea typeface="+mn-ea"/>
                <a:cs typeface="+mn-cs"/>
              </a:rPr>
              <a:t>For campaigns, the product manager/director will come up with objectives and how the plan will be executed. The director may work with small partners (ad agency or a media company). [A278]</a:t>
            </a:r>
          </a:p>
          <a:p>
            <a:r>
              <a:rPr lang="en-US" sz="1200" b="0" i="0" kern="1200" dirty="0">
                <a:solidFill>
                  <a:schemeClr val="tx1"/>
                </a:solidFill>
                <a:effectLst/>
                <a:latin typeface="+mn-lt"/>
                <a:ea typeface="+mn-ea"/>
                <a:cs typeface="+mn-cs"/>
              </a:rPr>
              <a:t>We partner with a PR firm – Blackwell, who developed our web site, pdf of our brochure and did email direct mailing and a follow up phone campaign. [A279]</a:t>
            </a:r>
          </a:p>
          <a:p>
            <a:r>
              <a:rPr lang="en-US" sz="1200" b="0" i="0" kern="1200" dirty="0">
                <a:solidFill>
                  <a:schemeClr val="tx1"/>
                </a:solidFill>
                <a:effectLst/>
                <a:latin typeface="+mn-lt"/>
                <a:ea typeface="+mn-ea"/>
                <a:cs typeface="+mn-cs"/>
              </a:rPr>
              <a:t>Partners such as Safety Clean often come to SMP and want to provide support for them to market our company to their customers. We provide them with materials such as power point presentations, paper-based materials, pdf files, etc. [A280]</a:t>
            </a:r>
          </a:p>
          <a:p>
            <a:r>
              <a:rPr lang="en-US" sz="1200" b="0" i="0" kern="1200" dirty="0">
                <a:solidFill>
                  <a:schemeClr val="tx1"/>
                </a:solidFill>
                <a:effectLst/>
                <a:latin typeface="+mn-lt"/>
                <a:ea typeface="+mn-ea"/>
                <a:cs typeface="+mn-cs"/>
              </a:rPr>
              <a:t>We joined 3-4 trade organizations that had our target audience (IEAR, Recycling Organization, and IEEE); we are now able to use their email lists of 100-500 companies. [A281]</a:t>
            </a:r>
          </a:p>
          <a:p>
            <a:r>
              <a:rPr lang="en-US" sz="1200" b="0" i="0" kern="1200" dirty="0">
                <a:solidFill>
                  <a:schemeClr val="tx1"/>
                </a:solidFill>
                <a:effectLst/>
                <a:latin typeface="+mn-lt"/>
                <a:ea typeface="+mn-ea"/>
                <a:cs typeface="+mn-cs"/>
              </a:rPr>
              <a:t>The IT guy kept track of the hits on our website which resulted from the email campaign using the pdf brochure. [A282]</a:t>
            </a:r>
          </a:p>
          <a:p>
            <a:r>
              <a:rPr lang="en-US" sz="1200" b="0" i="0" kern="1200" dirty="0">
                <a:solidFill>
                  <a:schemeClr val="tx1"/>
                </a:solidFill>
                <a:effectLst/>
                <a:latin typeface="+mn-lt"/>
                <a:ea typeface="+mn-ea"/>
                <a:cs typeface="+mn-cs"/>
              </a:rPr>
              <a:t>The Service Provider for Navision helped to do dupe checking to ensure that we were not mailing the same person multiple times. [A283]</a:t>
            </a:r>
          </a:p>
          <a:p>
            <a:r>
              <a:rPr lang="en-US" sz="1200" b="0" i="0" kern="1200" dirty="0">
                <a:solidFill>
                  <a:schemeClr val="tx1"/>
                </a:solidFill>
                <a:effectLst/>
                <a:latin typeface="+mn-lt"/>
                <a:ea typeface="+mn-ea"/>
                <a:cs typeface="+mn-cs"/>
              </a:rPr>
              <a:t>I put together RFPs, from DOD, DOE and for Environmental Audits, with the help of others. [A284]</a:t>
            </a:r>
          </a:p>
          <a:p>
            <a:r>
              <a:rPr lang="en-US" sz="1200" b="0" i="0" kern="1200" dirty="0">
                <a:solidFill>
                  <a:schemeClr val="tx1"/>
                </a:solidFill>
                <a:effectLst/>
                <a:latin typeface="+mn-lt"/>
                <a:ea typeface="+mn-ea"/>
                <a:cs typeface="+mn-cs"/>
              </a:rPr>
              <a:t>We spend 25% of our marketing budget in partnerships (promos with Pepsi, Coke, in addition to promotional packages we put together for small vendors/restaurant owners such as “value meals” to help them compete with the likes of McDonalds. [A285]</a:t>
            </a:r>
          </a:p>
          <a:p>
            <a:r>
              <a:rPr lang="en-US" sz="1200" b="0" i="0" kern="1200" dirty="0">
                <a:solidFill>
                  <a:schemeClr val="tx1"/>
                </a:solidFill>
                <a:effectLst/>
                <a:latin typeface="+mn-lt"/>
                <a:ea typeface="+mn-ea"/>
                <a:cs typeface="+mn-cs"/>
              </a:rPr>
              <a:t>We partner with companies that don’t have brand recognition by offering up our name in exchange for profits. [A286]</a:t>
            </a:r>
          </a:p>
          <a:p>
            <a:r>
              <a:rPr lang="en-US" sz="1200" b="0" i="0" kern="1200" dirty="0">
                <a:solidFill>
                  <a:schemeClr val="tx1"/>
                </a:solidFill>
                <a:effectLst/>
                <a:latin typeface="+mn-lt"/>
                <a:ea typeface="+mn-ea"/>
                <a:cs typeface="+mn-cs"/>
              </a:rPr>
              <a:t>We partner with companies that make complementary products as well [A287]</a:t>
            </a:r>
          </a:p>
          <a:p>
            <a:r>
              <a:rPr lang="en-US" sz="1200" b="0" i="0" kern="1200" dirty="0">
                <a:solidFill>
                  <a:schemeClr val="tx1"/>
                </a:solidFill>
                <a:effectLst/>
                <a:latin typeface="+mn-lt"/>
                <a:ea typeface="+mn-ea"/>
                <a:cs typeface="+mn-cs"/>
              </a:rPr>
              <a:t>We spend 25% of our budget to agencies, PR firms, and marketing firms that help us define our campaigns. [A288]</a:t>
            </a:r>
          </a:p>
          <a:p>
            <a:r>
              <a:rPr lang="en-US" sz="1200" b="0" i="0" kern="1200" dirty="0">
                <a:solidFill>
                  <a:schemeClr val="tx1"/>
                </a:solidFill>
                <a:effectLst/>
                <a:latin typeface="+mn-lt"/>
                <a:ea typeface="+mn-ea"/>
                <a:cs typeface="+mn-cs"/>
              </a:rPr>
              <a:t>We typically don’t pay money to the partner, but contribute marketing dollars to the campaign for literature, signage, radio ads, etc. [A289]</a:t>
            </a:r>
          </a:p>
          <a:p>
            <a:r>
              <a:rPr lang="en-US" sz="1200" b="0" i="0" kern="1200" dirty="0">
                <a:solidFill>
                  <a:schemeClr val="tx1"/>
                </a:solidFill>
                <a:effectLst/>
                <a:latin typeface="+mn-lt"/>
                <a:ea typeface="+mn-ea"/>
                <a:cs typeface="+mn-cs"/>
              </a:rPr>
              <a:t>We enter into long term sponsorship deals, which are evaluated on an annual or bi-annual basis. If not profitable, we will get out or renegotiate. Some losing campaigns we will keep for branding purposes. [A290]</a:t>
            </a:r>
          </a:p>
          <a:p>
            <a:r>
              <a:rPr lang="en-US" sz="1200" b="0" i="0" kern="1200" dirty="0">
                <a:solidFill>
                  <a:schemeClr val="tx1"/>
                </a:solidFill>
                <a:effectLst/>
                <a:latin typeface="+mn-lt"/>
                <a:ea typeface="+mn-ea"/>
                <a:cs typeface="+mn-cs"/>
              </a:rPr>
              <a:t>The partners understand that there is a big payoff in partnering with Vienna; therefore, we have as much say about the campaign as the partner. [A291]</a:t>
            </a:r>
          </a:p>
          <a:p>
            <a:r>
              <a:rPr lang="en-US" sz="1200" b="0" i="0" kern="1200" dirty="0">
                <a:solidFill>
                  <a:schemeClr val="tx1"/>
                </a:solidFill>
                <a:effectLst/>
                <a:latin typeface="+mn-lt"/>
                <a:ea typeface="+mn-ea"/>
                <a:cs typeface="+mn-cs"/>
              </a:rPr>
              <a:t>Because we are so prominent in the Chicago area (85% of the market) we rely on and get free PR (several articles, news stories, etc. per year for free).</a:t>
            </a:r>
          </a:p>
          <a:p>
            <a:r>
              <a:rPr lang="en-US" sz="1200" b="0" i="0" kern="1200" dirty="0">
                <a:solidFill>
                  <a:schemeClr val="tx1"/>
                </a:solidFill>
                <a:effectLst/>
                <a:latin typeface="+mn-lt"/>
                <a:ea typeface="+mn-ea"/>
                <a:cs typeface="+mn-cs"/>
              </a:rPr>
              <a:t>We buy magazines (trade journals) like the Crain List of Whose Who, which includes the most influential people in Chicago magazine. We purchase lists from Judy Diamond and Assoc. who does lists from tax filing information for small businesses and CEOs. [A292]</a:t>
            </a:r>
          </a:p>
          <a:p>
            <a:r>
              <a:rPr lang="en-US" sz="1200" b="0" i="0" kern="1200" dirty="0">
                <a:solidFill>
                  <a:schemeClr val="tx1"/>
                </a:solidFill>
                <a:effectLst/>
                <a:latin typeface="+mn-lt"/>
                <a:ea typeface="+mn-ea"/>
                <a:cs typeface="+mn-cs"/>
              </a:rPr>
              <a:t>We do a direct mailing with a brochure put together by another company CHUB. [A293]</a:t>
            </a:r>
          </a:p>
          <a:p>
            <a:r>
              <a:rPr lang="en-US" sz="1200" b="0" i="0" kern="1200" dirty="0">
                <a:solidFill>
                  <a:schemeClr val="tx1"/>
                </a:solidFill>
                <a:effectLst/>
                <a:latin typeface="+mn-lt"/>
                <a:ea typeface="+mn-ea"/>
                <a:cs typeface="+mn-cs"/>
              </a:rPr>
              <a:t>For some campaigns, such as the Certificate Management System, the company will advertise in publications (trade journals) that target IT professionals. [A294]</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International Considerations</a:t>
            </a:r>
          </a:p>
          <a:p>
            <a:r>
              <a:rPr lang="en-US" sz="1200" b="1" i="0" kern="1200" dirty="0">
                <a:solidFill>
                  <a:schemeClr val="tx1"/>
                </a:solidFill>
                <a:effectLst/>
                <a:latin typeface="+mn-lt"/>
                <a:ea typeface="+mn-ea"/>
                <a:cs typeface="+mn-cs"/>
              </a:rPr>
              <a:t>These statements are typical of the size of organization for which Julia works and are taken from the site visits to illustrate the market size and scope of companies in this category.</a:t>
            </a:r>
          </a:p>
          <a:p>
            <a:r>
              <a:rPr lang="en-US" sz="1200" b="0" i="0" kern="1200" dirty="0">
                <a:solidFill>
                  <a:schemeClr val="tx1"/>
                </a:solidFill>
                <a:effectLst/>
                <a:latin typeface="+mn-lt"/>
                <a:ea typeface="+mn-ea"/>
                <a:cs typeface="+mn-cs"/>
              </a:rPr>
              <a:t>We have been in business for 20 years, now with 600 employees. We build ERP programs and have about 20 offices worldwide in Asia, Latin America, US and Europe, selling to 3000 ISVs and directly to larger companies. [A389]</a:t>
            </a:r>
          </a:p>
          <a:p>
            <a:r>
              <a:rPr lang="en-US" sz="1200" b="0" i="0" kern="1200" dirty="0">
                <a:solidFill>
                  <a:schemeClr val="tx1"/>
                </a:solidFill>
                <a:effectLst/>
                <a:latin typeface="+mn-lt"/>
                <a:ea typeface="+mn-ea"/>
                <a:cs typeface="+mn-cs"/>
              </a:rPr>
              <a:t>We are a </a:t>
            </a:r>
            <a:r>
              <a:rPr lang="en-US" sz="1200" b="0" i="0" kern="1200" dirty="0" err="1">
                <a:solidFill>
                  <a:schemeClr val="tx1"/>
                </a:solidFill>
                <a:effectLst/>
                <a:latin typeface="+mn-lt"/>
                <a:ea typeface="+mn-ea"/>
                <a:cs typeface="+mn-cs"/>
              </a:rPr>
              <a:t>world wide</a:t>
            </a:r>
            <a:r>
              <a:rPr lang="en-US" sz="1200" b="0" i="0" kern="1200" dirty="0">
                <a:solidFill>
                  <a:schemeClr val="tx1"/>
                </a:solidFill>
                <a:effectLst/>
                <a:latin typeface="+mn-lt"/>
                <a:ea typeface="+mn-ea"/>
                <a:cs typeface="+mn-cs"/>
              </a:rPr>
              <a:t> digital image company with over 1800 employees; 400 in Seattle; 400 in London and the rest spread out over the globe. Marketing budget is between 450K and 1500K. [A390]</a:t>
            </a:r>
          </a:p>
          <a:p>
            <a:r>
              <a:rPr lang="en-US" sz="1200" b="0" i="0" kern="1200" dirty="0">
                <a:solidFill>
                  <a:schemeClr val="tx1"/>
                </a:solidFill>
                <a:effectLst/>
                <a:latin typeface="+mn-lt"/>
                <a:ea typeface="+mn-ea"/>
                <a:cs typeface="+mn-cs"/>
              </a:rPr>
              <a:t>We manufacture machine tools, lathes, metal cutters, etc. and have 115 employees in US and 2400 worldwide, with 2000 in Japan. We have 13 partner distributors with 37 total offices. [A391]</a:t>
            </a:r>
          </a:p>
        </p:txBody>
      </p:sp>
      <p:sp>
        <p:nvSpPr>
          <p:cNvPr id="4" name="Slide Number Placeholder 3"/>
          <p:cNvSpPr>
            <a:spLocks noGrp="1"/>
          </p:cNvSpPr>
          <p:nvPr>
            <p:ph type="sldNum" sz="quarter" idx="5"/>
          </p:nvPr>
        </p:nvSpPr>
        <p:spPr/>
        <p:txBody>
          <a:bodyPr/>
          <a:lstStyle/>
          <a:p>
            <a:fld id="{90C91C77-BD77-46DD-975C-A10BFBCE05E6}" type="slidenum">
              <a:rPr lang="en-US" smtClean="0"/>
              <a:t>40</a:t>
            </a:fld>
            <a:endParaRPr lang="en-US"/>
          </a:p>
        </p:txBody>
      </p:sp>
    </p:spTree>
    <p:extLst>
      <p:ext uri="{BB962C8B-B14F-4D97-AF65-F5344CB8AC3E}">
        <p14:creationId xmlns:p14="http://schemas.microsoft.com/office/powerpoint/2010/main" val="669221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David - Dedicated Sales Rep</a:t>
            </a:r>
          </a:p>
          <a:p>
            <a:r>
              <a:rPr lang="en-US" sz="1200" b="0" i="1" kern="1200" dirty="0">
                <a:solidFill>
                  <a:schemeClr val="tx1"/>
                </a:solidFill>
                <a:effectLst/>
                <a:latin typeface="+mn-lt"/>
                <a:ea typeface="+mn-ea"/>
                <a:cs typeface="+mn-cs"/>
              </a:rPr>
              <a:t>"Getting new clients is what I am all about."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David finds and qualifies leads. He also manages opportunities including delivering quotations, creating contracts, and closing deals. Once the deal is closed, he hands the customer to Michael.</a:t>
            </a:r>
          </a:p>
          <a:p>
            <a:r>
              <a:rPr lang="en-US" sz="1200" b="0" i="0" kern="1200" dirty="0">
                <a:solidFill>
                  <a:schemeClr val="tx1"/>
                </a:solidFill>
                <a:effectLst/>
                <a:latin typeface="+mn-lt"/>
                <a:ea typeface="+mn-ea"/>
                <a:cs typeface="+mn-cs"/>
              </a:rPr>
              <a:t>Overview</a:t>
            </a:r>
          </a:p>
          <a:p>
            <a:r>
              <a:rPr lang="en-US" sz="1200" b="0" i="0" kern="1200" dirty="0">
                <a:solidFill>
                  <a:schemeClr val="tx1"/>
                </a:solidFill>
                <a:effectLst/>
                <a:latin typeface="+mn-lt"/>
                <a:ea typeface="+mn-ea"/>
                <a:cs typeface="+mn-cs"/>
              </a:rPr>
              <a:t>My goal is to identify and qualify leads, give quotations, and get the contracts signed to close deals.</a:t>
            </a:r>
            <a:br>
              <a:rPr lang="en-US" dirty="0"/>
            </a:br>
            <a:br>
              <a:rPr lang="en-US" dirty="0"/>
            </a:br>
            <a:r>
              <a:rPr lang="en-US" sz="1200" b="0" i="0" kern="1200" dirty="0">
                <a:solidFill>
                  <a:schemeClr val="tx1"/>
                </a:solidFill>
                <a:effectLst/>
                <a:latin typeface="+mn-lt"/>
                <a:ea typeface="+mn-ea"/>
                <a:cs typeface="+mn-cs"/>
              </a:rPr>
              <a:t>I generate my own leads through networking and referrals from others as well as follow-up on leads generated from marketing. I am assigned to the East Coast, so I need to keep my eyes open for opportunities in my area. In order to do this, I track business journals, news articles, and monitor events in the area.</a:t>
            </a:r>
            <a:br>
              <a:rPr lang="en-US" dirty="0"/>
            </a:br>
            <a:br>
              <a:rPr lang="en-US" dirty="0"/>
            </a:br>
            <a:r>
              <a:rPr lang="en-US" sz="1200" b="0" i="0" kern="1200" dirty="0">
                <a:solidFill>
                  <a:schemeClr val="tx1"/>
                </a:solidFill>
                <a:effectLst/>
                <a:latin typeface="+mn-lt"/>
                <a:ea typeface="+mn-ea"/>
                <a:cs typeface="+mn-cs"/>
              </a:rPr>
              <a:t>I also have some leads assigned to me by Kevin, my Sales Manager. Leads are divided among the sales representatives based on sales districts. Generally the most senior representatives get the best leads.</a:t>
            </a:r>
            <a:br>
              <a:rPr lang="en-US" dirty="0"/>
            </a:br>
            <a:br>
              <a:rPr lang="en-US" dirty="0"/>
            </a:br>
            <a:r>
              <a:rPr lang="en-US" sz="1200" b="0" i="0" kern="1200" dirty="0">
                <a:solidFill>
                  <a:schemeClr val="tx1"/>
                </a:solidFill>
                <a:effectLst/>
                <a:latin typeface="+mn-lt"/>
                <a:ea typeface="+mn-ea"/>
                <a:cs typeface="+mn-cs"/>
              </a:rPr>
              <a:t>A large portion of my job is putting together quotations and presenting them to clients. I work closely with Prakash and his team to respond to requests correctly and estimate project schedules.</a:t>
            </a:r>
            <a:br>
              <a:rPr lang="en-US" dirty="0"/>
            </a:br>
            <a:br>
              <a:rPr lang="en-US" dirty="0"/>
            </a:br>
            <a:r>
              <a:rPr lang="en-US" sz="1200" b="0" i="0" kern="1200" dirty="0">
                <a:solidFill>
                  <a:schemeClr val="tx1"/>
                </a:solidFill>
                <a:effectLst/>
                <a:latin typeface="+mn-lt"/>
                <a:ea typeface="+mn-ea"/>
                <a:cs typeface="+mn-cs"/>
              </a:rPr>
              <a:t>Once I have closed the deal, I hand over the relationship to Michael, the Account Manager. He ensures that the products and services are delivered to the customer’s satisfaction; he also deals with any future sales to that customer. I have little or no contact with the customer after the initial project is fully underway.</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8:00 - 9:00amFrom home, log in to catch up on email. Scrub through the leads that have been assigned to me.</a:t>
            </a:r>
          </a:p>
          <a:p>
            <a:r>
              <a:rPr lang="en-US" sz="1200" b="0" i="0" kern="1200" dirty="0">
                <a:solidFill>
                  <a:schemeClr val="tx1"/>
                </a:solidFill>
                <a:effectLst/>
                <a:latin typeface="+mn-lt"/>
                <a:ea typeface="+mn-ea"/>
                <a:cs typeface="+mn-cs"/>
              </a:rPr>
              <a:t>9:00 - 10:00amConference call with Michael to discuss the handoff of a new customer</a:t>
            </a:r>
          </a:p>
          <a:p>
            <a:r>
              <a:rPr lang="en-US" sz="1200" b="0" i="0" kern="1200" dirty="0">
                <a:solidFill>
                  <a:schemeClr val="tx1"/>
                </a:solidFill>
                <a:effectLst/>
                <a:latin typeface="+mn-lt"/>
                <a:ea typeface="+mn-ea"/>
                <a:cs typeface="+mn-cs"/>
              </a:rPr>
              <a:t>10:00 - 11:30amWork on a couple of quotations and contracts for various opportunities I am working on. I make a few phone calls to gather the right data.</a:t>
            </a:r>
          </a:p>
          <a:p>
            <a:r>
              <a:rPr lang="en-US" sz="1200" b="0" i="0" kern="1200" dirty="0">
                <a:solidFill>
                  <a:schemeClr val="tx1"/>
                </a:solidFill>
                <a:effectLst/>
                <a:latin typeface="+mn-lt"/>
                <a:ea typeface="+mn-ea"/>
                <a:cs typeface="+mn-cs"/>
              </a:rPr>
              <a:t>11:30 - 1:00pmMeet with a prospect over lunch</a:t>
            </a:r>
          </a:p>
          <a:p>
            <a:r>
              <a:rPr lang="en-US" sz="1200" b="0" i="0" kern="1200" dirty="0">
                <a:solidFill>
                  <a:schemeClr val="tx1"/>
                </a:solidFill>
                <a:effectLst/>
                <a:latin typeface="+mn-lt"/>
                <a:ea typeface="+mn-ea"/>
                <a:cs typeface="+mn-cs"/>
              </a:rPr>
              <a:t>1:00 - 4:00pmStop at various businesses to generate new leads</a:t>
            </a:r>
          </a:p>
          <a:p>
            <a:r>
              <a:rPr lang="en-US" sz="1200" b="0" i="0" kern="1200" dirty="0">
                <a:solidFill>
                  <a:schemeClr val="tx1"/>
                </a:solidFill>
                <a:effectLst/>
                <a:latin typeface="+mn-lt"/>
                <a:ea typeface="+mn-ea"/>
                <a:cs typeface="+mn-cs"/>
              </a:rPr>
              <a:t>4:00-6:30pmType up notes from meetings and gather feedback from other team members on prospects and leads</a:t>
            </a:r>
          </a:p>
          <a:p>
            <a:r>
              <a:rPr lang="en-US" sz="1200" b="0" i="0" kern="1200" dirty="0">
                <a:solidFill>
                  <a:schemeClr val="tx1"/>
                </a:solidFill>
                <a:effectLst/>
                <a:latin typeface="+mn-lt"/>
                <a:ea typeface="+mn-ea"/>
                <a:cs typeface="+mn-cs"/>
              </a:rPr>
              <a:t>6:30 - 8:00pmMeet with a prospect over dinner</a:t>
            </a:r>
          </a:p>
          <a:p>
            <a:r>
              <a:rPr lang="en-US" sz="1200" b="0" i="0" kern="1200" dirty="0">
                <a:solidFill>
                  <a:schemeClr val="tx1"/>
                </a:solidFill>
                <a:effectLst/>
                <a:latin typeface="+mn-lt"/>
                <a:ea typeface="+mn-ea"/>
                <a:cs typeface="+mn-cs"/>
              </a:rPr>
              <a:t>Rest of </a:t>
            </a:r>
            <a:r>
              <a:rPr lang="en-US" sz="1200" b="0" i="0" kern="1200" dirty="0" err="1">
                <a:solidFill>
                  <a:schemeClr val="tx1"/>
                </a:solidFill>
                <a:effectLst/>
                <a:latin typeface="+mn-lt"/>
                <a:ea typeface="+mn-ea"/>
                <a:cs typeface="+mn-cs"/>
              </a:rPr>
              <a:t>nightContinue</a:t>
            </a:r>
            <a:r>
              <a:rPr lang="en-US" sz="1200" b="0" i="0" kern="1200" dirty="0">
                <a:solidFill>
                  <a:schemeClr val="tx1"/>
                </a:solidFill>
                <a:effectLst/>
                <a:latin typeface="+mn-lt"/>
                <a:ea typeface="+mn-ea"/>
                <a:cs typeface="+mn-cs"/>
              </a:rPr>
              <a:t> to monitor email on my smartphone, so that I can quickly respond to potential customers</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Immediate Team: Works directly with internal technical staff to produce quotes, hands completed sales off to an account manager after the contract is signed.</a:t>
            </a:r>
          </a:p>
          <a:p>
            <a:r>
              <a:rPr lang="en-US" sz="1200" b="0" i="0" kern="1200" dirty="0">
                <a:solidFill>
                  <a:schemeClr val="tx1"/>
                </a:solidFill>
                <a:effectLst/>
                <a:latin typeface="+mn-lt"/>
                <a:ea typeface="+mn-ea"/>
                <a:cs typeface="+mn-cs"/>
              </a:rPr>
              <a:t>Other Co-Workers: Brainstorms with other sales people and senior staff to come up with ideas on ‘what they can do for a specific customer.’</a:t>
            </a:r>
          </a:p>
          <a:p>
            <a:r>
              <a:rPr lang="en-US" sz="1200" b="0" i="0" kern="1200" dirty="0">
                <a:solidFill>
                  <a:schemeClr val="tx1"/>
                </a:solidFill>
                <a:effectLst/>
                <a:latin typeface="+mn-lt"/>
                <a:ea typeface="+mn-ea"/>
                <a:cs typeface="+mn-cs"/>
              </a:rPr>
              <a:t>Customers: Deals mostly with leads, traveling to visit them or meeting with them in the </a:t>
            </a:r>
            <a:r>
              <a:rPr lang="en-US" sz="1200" b="0" i="0" kern="1200" dirty="0" err="1">
                <a:solidFill>
                  <a:schemeClr val="tx1"/>
                </a:solidFill>
                <a:effectLst/>
                <a:latin typeface="+mn-lt"/>
                <a:ea typeface="+mn-ea"/>
                <a:cs typeface="+mn-cs"/>
              </a:rPr>
              <a:t>Fabrikam</a:t>
            </a:r>
            <a:r>
              <a:rPr lang="en-US" sz="1200" b="0" i="0" kern="1200" dirty="0">
                <a:solidFill>
                  <a:schemeClr val="tx1"/>
                </a:solidFill>
                <a:effectLst/>
                <a:latin typeface="+mn-lt"/>
                <a:ea typeface="+mn-ea"/>
                <a:cs typeface="+mn-cs"/>
              </a:rPr>
              <a:t> offices.</a:t>
            </a:r>
          </a:p>
          <a:p>
            <a:r>
              <a:rPr lang="en-US" sz="1200" b="0" i="0" kern="1200" dirty="0">
                <a:solidFill>
                  <a:schemeClr val="tx1"/>
                </a:solidFill>
                <a:effectLst/>
                <a:latin typeface="+mn-lt"/>
                <a:ea typeface="+mn-ea"/>
                <a:cs typeface="+mn-cs"/>
              </a:rPr>
              <a:t>June (Practice Manager/Partner) – She helps finds leads. She may also meet with the potential customer with me</a:t>
            </a:r>
          </a:p>
          <a:p>
            <a:r>
              <a:rPr lang="en-US" sz="1200" b="0" i="0" kern="1200" dirty="0">
                <a:solidFill>
                  <a:schemeClr val="tx1"/>
                </a:solidFill>
                <a:effectLst/>
                <a:latin typeface="+mn-lt"/>
                <a:ea typeface="+mn-ea"/>
                <a:cs typeface="+mn-cs"/>
              </a:rPr>
              <a:t>Kevin (Sales Manager) – I report to Kevin. I need to keep him up-to-date on the status of my accounts, and he assists in sales when needed</a:t>
            </a:r>
          </a:p>
          <a:p>
            <a:r>
              <a:rPr lang="en-US" sz="1200" b="0" i="0" kern="1200" dirty="0">
                <a:solidFill>
                  <a:schemeClr val="tx1"/>
                </a:solidFill>
                <a:effectLst/>
                <a:latin typeface="+mn-lt"/>
                <a:ea typeface="+mn-ea"/>
                <a:cs typeface="+mn-cs"/>
              </a:rPr>
              <a:t>Prakash (Project Manager) and Tricia (team members) – I work closely with them to respond to requests correctly and estimate project schedules. After a sale, I check with them to see how the project is progressing.</a:t>
            </a:r>
          </a:p>
          <a:p>
            <a:r>
              <a:rPr lang="en-US" sz="1200" b="0" i="0" kern="1200" dirty="0">
                <a:solidFill>
                  <a:schemeClr val="tx1"/>
                </a:solidFill>
                <a:effectLst/>
                <a:latin typeface="+mn-lt"/>
                <a:ea typeface="+mn-ea"/>
                <a:cs typeface="+mn-cs"/>
              </a:rPr>
              <a:t>Other Sales Representatives and Account Managers - I check to see if one of my leads is already one of theirs, if they have dealt with a prospect in the past, or for advice on a sale I am working on.</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I have a Smartphone</a:t>
            </a:r>
          </a:p>
          <a:p>
            <a:r>
              <a:rPr lang="en-US" sz="1200" b="0" i="0" kern="1200" dirty="0">
                <a:solidFill>
                  <a:schemeClr val="tx1"/>
                </a:solidFill>
                <a:effectLst/>
                <a:latin typeface="+mn-lt"/>
                <a:ea typeface="+mn-ea"/>
                <a:cs typeface="+mn-cs"/>
              </a:rPr>
              <a:t>I have a Laptop, but it stays in the office most of the time. I never take it out with me on sales calls. I come in and out of the office so much and spend so much time here, that it doesn’t make sense to take it with me.</a:t>
            </a:r>
          </a:p>
          <a:p>
            <a:r>
              <a:rPr lang="en-US" sz="1200" b="0" i="0" kern="1200" dirty="0">
                <a:solidFill>
                  <a:schemeClr val="tx1"/>
                </a:solidFill>
                <a:effectLst/>
                <a:latin typeface="+mn-lt"/>
                <a:ea typeface="+mn-ea"/>
                <a:cs typeface="+mn-cs"/>
              </a:rPr>
              <a:t>I don’t even carry my laptop around the office.</a:t>
            </a:r>
          </a:p>
          <a:p>
            <a:r>
              <a:rPr lang="en-US" sz="1200" b="0" i="0" kern="1200" dirty="0">
                <a:solidFill>
                  <a:schemeClr val="tx1"/>
                </a:solidFill>
                <a:effectLst/>
                <a:latin typeface="+mn-lt"/>
                <a:ea typeface="+mn-ea"/>
                <a:cs typeface="+mn-cs"/>
              </a:rPr>
              <a:t>I use Outlook for my email.</a:t>
            </a:r>
          </a:p>
          <a:p>
            <a:r>
              <a:rPr lang="en-US" sz="1200" b="0" i="0" kern="1200" dirty="0">
                <a:solidFill>
                  <a:schemeClr val="tx1"/>
                </a:solidFill>
                <a:effectLst/>
                <a:latin typeface="+mn-lt"/>
                <a:ea typeface="+mn-ea"/>
                <a:cs typeface="+mn-cs"/>
              </a:rPr>
              <a:t>Visio, Project, PP, XL, eFax</a:t>
            </a:r>
          </a:p>
          <a:p>
            <a:r>
              <a:rPr lang="en-US" sz="1200" b="0" i="0" kern="1200" dirty="0">
                <a:solidFill>
                  <a:schemeClr val="tx1"/>
                </a:solidFill>
                <a:effectLst/>
                <a:latin typeface="+mn-lt"/>
                <a:ea typeface="+mn-ea"/>
                <a:cs typeface="+mn-cs"/>
              </a:rPr>
              <a:t>I use ACT to manage my prospects and leads Every lead goes into ACT, even if we don’t want to do business with them. It is useful to have a record of even this. I hate ACT. I don’t like the User Interface.</a:t>
            </a:r>
          </a:p>
          <a:p>
            <a:r>
              <a:rPr lang="en-US" sz="1200" b="0" i="0" kern="1200" dirty="0">
                <a:solidFill>
                  <a:schemeClr val="tx1"/>
                </a:solidFill>
                <a:effectLst/>
                <a:latin typeface="+mn-lt"/>
                <a:ea typeface="+mn-ea"/>
                <a:cs typeface="+mn-cs"/>
              </a:rPr>
              <a:t>There are some good points things about ACT:</a:t>
            </a:r>
          </a:p>
          <a:p>
            <a:r>
              <a:rPr lang="en-US" sz="1200" b="0" i="0" kern="1200" dirty="0">
                <a:solidFill>
                  <a:schemeClr val="tx1"/>
                </a:solidFill>
                <a:effectLst/>
                <a:latin typeface="+mn-lt"/>
                <a:ea typeface="+mn-ea"/>
                <a:cs typeface="+mn-cs"/>
              </a:rPr>
              <a:t>The field for estimated revenue and % probability. These are used for reports.</a:t>
            </a:r>
          </a:p>
          <a:p>
            <a:r>
              <a:rPr lang="en-US" sz="1200" b="0" i="0" kern="1200" dirty="0">
                <a:solidFill>
                  <a:schemeClr val="tx1"/>
                </a:solidFill>
                <a:effectLst/>
                <a:latin typeface="+mn-lt"/>
                <a:ea typeface="+mn-ea"/>
                <a:cs typeface="+mn-cs"/>
              </a:rPr>
              <a:t>Close integration with word for Mail merge</a:t>
            </a:r>
          </a:p>
          <a:p>
            <a:r>
              <a:rPr lang="en-US" sz="1200" b="0" i="0" kern="1200" dirty="0">
                <a:solidFill>
                  <a:schemeClr val="tx1"/>
                </a:solidFill>
                <a:effectLst/>
                <a:latin typeface="+mn-lt"/>
                <a:ea typeface="+mn-ea"/>
                <a:cs typeface="+mn-cs"/>
              </a:rPr>
              <a:t>I can manage tasks differently. Act has checkboxes at the top of the task list for Meeting, call, to do and high med or low priority. Using this I can look at all my high priority meetings. For e.g. This allows me to manage tasks into short actionable lists.</a:t>
            </a:r>
          </a:p>
          <a:p>
            <a:r>
              <a:rPr lang="en-US" sz="1200" b="0" i="0" kern="1200" dirty="0">
                <a:solidFill>
                  <a:schemeClr val="tx1"/>
                </a:solidFill>
                <a:effectLst/>
                <a:latin typeface="+mn-lt"/>
                <a:ea typeface="+mn-ea"/>
                <a:cs typeface="+mn-cs"/>
              </a:rPr>
              <a:t>I can attach tasks to a contact.</a:t>
            </a:r>
          </a:p>
          <a:p>
            <a:r>
              <a:rPr lang="en-US" sz="1200" b="0" i="0" kern="1200" dirty="0">
                <a:solidFill>
                  <a:schemeClr val="tx1"/>
                </a:solidFill>
                <a:effectLst/>
                <a:latin typeface="+mn-lt"/>
                <a:ea typeface="+mn-ea"/>
                <a:cs typeface="+mn-cs"/>
              </a:rPr>
              <a:t>I can create a series of follow up items.</a:t>
            </a:r>
          </a:p>
          <a:p>
            <a:r>
              <a:rPr lang="en-US" sz="1200" b="0" i="0" kern="1200" dirty="0">
                <a:solidFill>
                  <a:schemeClr val="tx1"/>
                </a:solidFill>
                <a:effectLst/>
                <a:latin typeface="+mn-lt"/>
                <a:ea typeface="+mn-ea"/>
                <a:cs typeface="+mn-cs"/>
              </a:rPr>
              <a:t>Slicing of contacts and data– e.g. show me all my contacts in the Lead stage.</a:t>
            </a:r>
          </a:p>
          <a:p>
            <a:r>
              <a:rPr lang="en-US" sz="1200" b="0" i="0" kern="1200" dirty="0">
                <a:solidFill>
                  <a:schemeClr val="tx1"/>
                </a:solidFill>
                <a:effectLst/>
                <a:latin typeface="+mn-lt"/>
                <a:ea typeface="+mn-ea"/>
                <a:cs typeface="+mn-cs"/>
              </a:rPr>
              <a:t>I should go in and update ACT after the phone call and enter last result, next step and next step time. In reality I am often on my cell phone, away from the desk or in a conference call. I don’t take the laptop around the office.</a:t>
            </a:r>
          </a:p>
          <a:p>
            <a:r>
              <a:rPr lang="en-US" sz="1200" b="0" i="0" kern="1200" dirty="0">
                <a:solidFill>
                  <a:schemeClr val="tx1"/>
                </a:solidFill>
                <a:effectLst/>
                <a:latin typeface="+mn-lt"/>
                <a:ea typeface="+mn-ea"/>
                <a:cs typeface="+mn-cs"/>
              </a:rPr>
              <a:t>I tried Goldmine and did not like it because:</a:t>
            </a:r>
          </a:p>
          <a:p>
            <a:r>
              <a:rPr lang="en-US" sz="1200" b="0" i="0" kern="1200" dirty="0">
                <a:solidFill>
                  <a:schemeClr val="tx1"/>
                </a:solidFill>
                <a:effectLst/>
                <a:latin typeface="+mn-lt"/>
                <a:ea typeface="+mn-ea"/>
                <a:cs typeface="+mn-cs"/>
              </a:rPr>
              <a:t>The interface is not worth the learning curve. It used to take me ½ an hour to update a contact.</a:t>
            </a:r>
          </a:p>
          <a:p>
            <a:r>
              <a:rPr lang="en-US" sz="1200" b="0" i="0" kern="1200" dirty="0">
                <a:solidFill>
                  <a:schemeClr val="tx1"/>
                </a:solidFill>
                <a:effectLst/>
                <a:latin typeface="+mn-lt"/>
                <a:ea typeface="+mn-ea"/>
                <a:cs typeface="+mn-cs"/>
              </a:rPr>
              <a:t>I tried Siebel and did not like it because:</a:t>
            </a:r>
          </a:p>
          <a:p>
            <a:r>
              <a:rPr lang="en-US" sz="1200" b="0" i="0" kern="1200" dirty="0">
                <a:solidFill>
                  <a:schemeClr val="tx1"/>
                </a:solidFill>
                <a:effectLst/>
                <a:latin typeface="+mn-lt"/>
                <a:ea typeface="+mn-ea"/>
                <a:cs typeface="+mn-cs"/>
              </a:rPr>
              <a:t>Siebel is too complicated.</a:t>
            </a:r>
          </a:p>
          <a:p>
            <a:r>
              <a:rPr lang="en-US" sz="1200" b="0" i="0" kern="1200" dirty="0">
                <a:solidFill>
                  <a:schemeClr val="tx1"/>
                </a:solidFill>
                <a:effectLst/>
                <a:latin typeface="+mn-lt"/>
                <a:ea typeface="+mn-ea"/>
                <a:cs typeface="+mn-cs"/>
              </a:rPr>
              <a:t>It was powerful, but gave you too much information. I need a balance of power for reporting and simplicity (the same with Goldmine).</a:t>
            </a:r>
          </a:p>
          <a:p>
            <a:r>
              <a:rPr lang="en-US" sz="1200" b="0" i="0" kern="1200" dirty="0">
                <a:solidFill>
                  <a:schemeClr val="tx1"/>
                </a:solidFill>
                <a:effectLst/>
                <a:latin typeface="+mn-lt"/>
                <a:ea typeface="+mn-ea"/>
                <a:cs typeface="+mn-cs"/>
              </a:rPr>
              <a:t>I use word for proposals. I find one that someone has done before me that is similar and then modify it as necessary.</a:t>
            </a:r>
          </a:p>
          <a:p>
            <a:r>
              <a:rPr lang="en-US" sz="1200" b="0" i="0" kern="1200" dirty="0">
                <a:solidFill>
                  <a:schemeClr val="tx1"/>
                </a:solidFill>
                <a:effectLst/>
                <a:latin typeface="+mn-lt"/>
                <a:ea typeface="+mn-ea"/>
                <a:cs typeface="+mn-cs"/>
              </a:rPr>
              <a:t>I am comfortable importing, so I get the admin to enter business cards for me in an XL spreadsheet and then I import it into ACT. Some of the other sales people are not comfortable importing so they manually enter the business cards/ lists directly into ACT.</a:t>
            </a:r>
          </a:p>
          <a:p>
            <a:r>
              <a:rPr lang="en-US" sz="1200" b="0" i="0" kern="1200" dirty="0">
                <a:solidFill>
                  <a:schemeClr val="tx1"/>
                </a:solidFill>
                <a:effectLst/>
                <a:latin typeface="+mn-lt"/>
                <a:ea typeface="+mn-ea"/>
                <a:cs typeface="+mn-cs"/>
              </a:rPr>
              <a:t>I currently have to schedule tasks in Outlook and ACT. The company implemented an auto sync system, but it was not effective and he ended up with multiple occurrences of the same appointment. I spent most of my time deleting duplicate appointments.</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Laptop so I can have pricing, contracts, and project information readily available</a:t>
            </a:r>
          </a:p>
          <a:p>
            <a:r>
              <a:rPr lang="en-US" sz="1200" b="0" i="0" kern="1200" dirty="0">
                <a:solidFill>
                  <a:schemeClr val="tx1"/>
                </a:solidFill>
                <a:effectLst/>
                <a:latin typeface="+mn-lt"/>
                <a:ea typeface="+mn-ea"/>
                <a:cs typeface="+mn-cs"/>
              </a:rPr>
              <a:t>Smartphone since I am out of the office a lot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Organization – Works for </a:t>
            </a:r>
            <a:r>
              <a:rPr lang="en-US" sz="1200" b="0" i="0" kern="1200" dirty="0" err="1">
                <a:solidFill>
                  <a:schemeClr val="tx1"/>
                </a:solidFill>
                <a:effectLst/>
                <a:latin typeface="+mn-lt"/>
                <a:ea typeface="+mn-ea"/>
                <a:cs typeface="+mn-cs"/>
              </a:rPr>
              <a:t>Fabrikam</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Mid sized</a:t>
            </a:r>
            <a:r>
              <a:rPr lang="en-US" sz="1200" b="0" i="0" kern="1200" dirty="0">
                <a:solidFill>
                  <a:schemeClr val="tx1"/>
                </a:solidFill>
                <a:effectLst/>
                <a:latin typeface="+mn-lt"/>
                <a:ea typeface="+mn-ea"/>
                <a:cs typeface="+mn-cs"/>
              </a:rPr>
              <a:t> company that supplies HVAC (Heating, Ventilating, Air Conditioning) systems.</a:t>
            </a:r>
          </a:p>
          <a:p>
            <a:r>
              <a:rPr lang="en-US" sz="1200" b="0" i="0" kern="1200" dirty="0">
                <a:solidFill>
                  <a:schemeClr val="tx1"/>
                </a:solidFill>
                <a:effectLst/>
                <a:latin typeface="+mn-lt"/>
                <a:ea typeface="+mn-ea"/>
                <a:cs typeface="+mn-cs"/>
              </a:rPr>
              <a:t>IT Environment – Uses a laptop at his desk and at home. They have a very small IT staff with only two IT Personnel.</a:t>
            </a:r>
          </a:p>
          <a:p>
            <a:r>
              <a:rPr lang="en-US" sz="1200" b="0" i="0" kern="1200" dirty="0">
                <a:solidFill>
                  <a:schemeClr val="tx1"/>
                </a:solidFill>
                <a:effectLst/>
                <a:latin typeface="+mn-lt"/>
                <a:ea typeface="+mn-ea"/>
                <a:cs typeface="+mn-cs"/>
              </a:rPr>
              <a:t>Mobility – Uses PDA to quickly enter information while out for the day. Details he then fills in at his desktop when he returns to the office. On longer trips he takes his laptop with him.</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Bring in new customers</a:t>
            </a:r>
          </a:p>
          <a:p>
            <a:r>
              <a:rPr lang="en-US" sz="1200" b="0" i="0" kern="1200" dirty="0">
                <a:solidFill>
                  <a:schemeClr val="tx1"/>
                </a:solidFill>
                <a:effectLst/>
                <a:latin typeface="+mn-lt"/>
                <a:ea typeface="+mn-ea"/>
                <a:cs typeface="+mn-cs"/>
              </a:rPr>
              <a:t>Maximize commissions</a:t>
            </a:r>
          </a:p>
          <a:p>
            <a:r>
              <a:rPr lang="en-US" sz="1200" b="0" i="0" kern="1200" dirty="0">
                <a:solidFill>
                  <a:schemeClr val="tx1"/>
                </a:solidFill>
                <a:effectLst/>
                <a:latin typeface="+mn-lt"/>
                <a:ea typeface="+mn-ea"/>
                <a:cs typeface="+mn-cs"/>
              </a:rPr>
              <a:t>Close sales efficiently</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Actively search for new customers/ projects to bid on</a:t>
            </a:r>
          </a:p>
          <a:p>
            <a:r>
              <a:rPr lang="en-US" sz="1200" b="0" i="0" kern="1200" dirty="0">
                <a:solidFill>
                  <a:schemeClr val="tx1"/>
                </a:solidFill>
                <a:effectLst/>
                <a:latin typeface="+mn-lt"/>
                <a:ea typeface="+mn-ea"/>
                <a:cs typeface="+mn-cs"/>
              </a:rPr>
              <a:t>Cold call potential customers</a:t>
            </a:r>
          </a:p>
          <a:p>
            <a:r>
              <a:rPr lang="en-US" sz="1200" b="0" i="0" kern="1200" dirty="0">
                <a:solidFill>
                  <a:schemeClr val="tx1"/>
                </a:solidFill>
                <a:effectLst/>
                <a:latin typeface="+mn-lt"/>
                <a:ea typeface="+mn-ea"/>
                <a:cs typeface="+mn-cs"/>
              </a:rPr>
              <a:t>Enter my customer info in a common spreadsheet to allow others to see who I am dealing with</a:t>
            </a:r>
          </a:p>
          <a:p>
            <a:r>
              <a:rPr lang="en-US" sz="1200" b="0" i="0" kern="1200" dirty="0">
                <a:solidFill>
                  <a:schemeClr val="tx1"/>
                </a:solidFill>
                <a:effectLst/>
                <a:latin typeface="+mn-lt"/>
                <a:ea typeface="+mn-ea"/>
                <a:cs typeface="+mn-cs"/>
              </a:rPr>
              <a:t>Build and maintain relationships with my customers</a:t>
            </a:r>
          </a:p>
          <a:p>
            <a:r>
              <a:rPr lang="en-US" sz="1200" b="0" i="0" kern="1200" dirty="0">
                <a:solidFill>
                  <a:schemeClr val="tx1"/>
                </a:solidFill>
                <a:effectLst/>
                <a:latin typeface="+mn-lt"/>
                <a:ea typeface="+mn-ea"/>
                <a:cs typeface="+mn-cs"/>
              </a:rPr>
              <a:t>Manage and research my leads</a:t>
            </a:r>
          </a:p>
          <a:p>
            <a:r>
              <a:rPr lang="en-US" sz="1200" b="0" i="0" kern="1200" dirty="0">
                <a:solidFill>
                  <a:schemeClr val="tx1"/>
                </a:solidFill>
                <a:effectLst/>
                <a:latin typeface="+mn-lt"/>
                <a:ea typeface="+mn-ea"/>
                <a:cs typeface="+mn-cs"/>
              </a:rPr>
              <a:t>Enter customer details in CRM system</a:t>
            </a:r>
          </a:p>
          <a:p>
            <a:r>
              <a:rPr lang="en-US" sz="1200" b="0" i="0" kern="1200" dirty="0">
                <a:solidFill>
                  <a:schemeClr val="tx1"/>
                </a:solidFill>
                <a:effectLst/>
                <a:latin typeface="+mn-lt"/>
                <a:ea typeface="+mn-ea"/>
                <a:cs typeface="+mn-cs"/>
              </a:rPr>
              <a:t>Attend conferences and other events to get new leads</a:t>
            </a:r>
          </a:p>
          <a:p>
            <a:r>
              <a:rPr lang="en-US" sz="1200" b="0" i="0" kern="1200" dirty="0">
                <a:solidFill>
                  <a:schemeClr val="tx1"/>
                </a:solidFill>
                <a:effectLst/>
                <a:latin typeface="+mn-lt"/>
                <a:ea typeface="+mn-ea"/>
                <a:cs typeface="+mn-cs"/>
              </a:rPr>
              <a:t>Be alert for opportunities even when I am not officially working</a:t>
            </a:r>
          </a:p>
          <a:p>
            <a:r>
              <a:rPr lang="en-US" sz="1200" b="0" i="0" kern="1200" dirty="0">
                <a:solidFill>
                  <a:schemeClr val="tx1"/>
                </a:solidFill>
                <a:effectLst/>
                <a:latin typeface="+mn-lt"/>
                <a:ea typeface="+mn-ea"/>
                <a:cs typeface="+mn-cs"/>
              </a:rPr>
              <a:t>Check that no one else is dealing with a lead before calling</a:t>
            </a:r>
          </a:p>
          <a:p>
            <a:r>
              <a:rPr lang="en-US" sz="1200" b="0" i="0" kern="1200" dirty="0">
                <a:solidFill>
                  <a:schemeClr val="tx1"/>
                </a:solidFill>
                <a:effectLst/>
                <a:latin typeface="+mn-lt"/>
                <a:ea typeface="+mn-ea"/>
                <a:cs typeface="+mn-cs"/>
              </a:rPr>
              <a:t>Find out background information on a potential lead</a:t>
            </a:r>
          </a:p>
          <a:p>
            <a:r>
              <a:rPr lang="en-US" sz="1200" b="0" i="0" kern="1200" dirty="0">
                <a:solidFill>
                  <a:schemeClr val="tx1"/>
                </a:solidFill>
                <a:effectLst/>
                <a:latin typeface="+mn-lt"/>
                <a:ea typeface="+mn-ea"/>
                <a:cs typeface="+mn-cs"/>
              </a:rPr>
              <a:t>Maintain list of competitors products</a:t>
            </a:r>
          </a:p>
          <a:p>
            <a:r>
              <a:rPr lang="en-US" sz="1200" b="0" i="0" kern="1200" dirty="0">
                <a:solidFill>
                  <a:schemeClr val="tx1"/>
                </a:solidFill>
                <a:effectLst/>
                <a:latin typeface="+mn-lt"/>
                <a:ea typeface="+mn-ea"/>
                <a:cs typeface="+mn-cs"/>
              </a:rPr>
              <a:t>Monitor events in my area</a:t>
            </a:r>
          </a:p>
          <a:p>
            <a:r>
              <a:rPr lang="en-US" sz="1200" b="0" i="0" kern="1200" dirty="0">
                <a:solidFill>
                  <a:schemeClr val="tx1"/>
                </a:solidFill>
                <a:effectLst/>
                <a:latin typeface="+mn-lt"/>
                <a:ea typeface="+mn-ea"/>
                <a:cs typeface="+mn-cs"/>
              </a:rPr>
              <a:t>Clear out bad leads in inbox dumped in by marketing</a:t>
            </a:r>
          </a:p>
          <a:p>
            <a:r>
              <a:rPr lang="en-US" sz="1200" b="0" i="0" kern="1200" dirty="0">
                <a:solidFill>
                  <a:schemeClr val="tx1"/>
                </a:solidFill>
                <a:effectLst/>
                <a:latin typeface="+mn-lt"/>
                <a:ea typeface="+mn-ea"/>
                <a:cs typeface="+mn-cs"/>
              </a:rPr>
              <a:t>Have an initial meeting with a lead to gather their needs</a:t>
            </a:r>
          </a:p>
          <a:p>
            <a:r>
              <a:rPr lang="en-US" sz="1200" b="0" i="0" kern="1200" dirty="0">
                <a:solidFill>
                  <a:schemeClr val="tx1"/>
                </a:solidFill>
                <a:effectLst/>
                <a:latin typeface="+mn-lt"/>
                <a:ea typeface="+mn-ea"/>
                <a:cs typeface="+mn-cs"/>
              </a:rPr>
              <a:t>Create reminders to follow up</a:t>
            </a:r>
          </a:p>
          <a:p>
            <a:r>
              <a:rPr lang="en-US" sz="1200" b="0" i="0" kern="1200" dirty="0">
                <a:solidFill>
                  <a:schemeClr val="tx1"/>
                </a:solidFill>
                <a:effectLst/>
                <a:latin typeface="+mn-lt"/>
                <a:ea typeface="+mn-ea"/>
                <a:cs typeface="+mn-cs"/>
              </a:rPr>
              <a:t>Calculate margins</a:t>
            </a:r>
          </a:p>
          <a:p>
            <a:r>
              <a:rPr lang="en-US" sz="1200" b="0" i="0" kern="1200" dirty="0">
                <a:solidFill>
                  <a:schemeClr val="tx1"/>
                </a:solidFill>
                <a:effectLst/>
                <a:latin typeface="+mn-lt"/>
                <a:ea typeface="+mn-ea"/>
                <a:cs typeface="+mn-cs"/>
              </a:rPr>
              <a:t>Present proposals to client</a:t>
            </a:r>
          </a:p>
          <a:p>
            <a:r>
              <a:rPr lang="en-US" sz="1200" b="0" i="0" kern="1200" dirty="0">
                <a:solidFill>
                  <a:schemeClr val="tx1"/>
                </a:solidFill>
                <a:effectLst/>
                <a:latin typeface="+mn-lt"/>
                <a:ea typeface="+mn-ea"/>
                <a:cs typeface="+mn-cs"/>
              </a:rPr>
              <a:t>Change prices to maximize markup</a:t>
            </a:r>
          </a:p>
          <a:p>
            <a:r>
              <a:rPr lang="en-US" sz="1200" b="0" i="0" kern="1200" dirty="0">
                <a:solidFill>
                  <a:schemeClr val="tx1"/>
                </a:solidFill>
                <a:effectLst/>
                <a:latin typeface="+mn-lt"/>
                <a:ea typeface="+mn-ea"/>
                <a:cs typeface="+mn-cs"/>
              </a:rPr>
              <a:t>Educate customers on what we can do for them</a:t>
            </a:r>
          </a:p>
          <a:p>
            <a:r>
              <a:rPr lang="en-US" sz="1200" b="0" i="0" kern="1200" dirty="0">
                <a:solidFill>
                  <a:schemeClr val="tx1"/>
                </a:solidFill>
                <a:effectLst/>
                <a:latin typeface="+mn-lt"/>
                <a:ea typeface="+mn-ea"/>
                <a:cs typeface="+mn-cs"/>
              </a:rPr>
              <a:t>Gather information for quotes from other departments</a:t>
            </a:r>
          </a:p>
          <a:p>
            <a:r>
              <a:rPr lang="en-US" sz="1200" b="0" i="0" kern="1200" dirty="0">
                <a:solidFill>
                  <a:schemeClr val="tx1"/>
                </a:solidFill>
                <a:effectLst/>
                <a:latin typeface="+mn-lt"/>
                <a:ea typeface="+mn-ea"/>
                <a:cs typeface="+mn-cs"/>
              </a:rPr>
              <a:t>Gather together estimates from other departments</a:t>
            </a:r>
          </a:p>
          <a:p>
            <a:r>
              <a:rPr lang="en-US" sz="1200" b="0" i="0" kern="1200" dirty="0">
                <a:solidFill>
                  <a:schemeClr val="tx1"/>
                </a:solidFill>
                <a:effectLst/>
                <a:latin typeface="+mn-lt"/>
                <a:ea typeface="+mn-ea"/>
                <a:cs typeface="+mn-cs"/>
              </a:rPr>
              <a:t>Brainstorm with other employees on solutions to meet customer needs</a:t>
            </a:r>
          </a:p>
          <a:p>
            <a:r>
              <a:rPr lang="en-US" sz="1200" b="0" i="0" kern="1200" dirty="0">
                <a:solidFill>
                  <a:schemeClr val="tx1"/>
                </a:solidFill>
                <a:effectLst/>
                <a:latin typeface="+mn-lt"/>
                <a:ea typeface="+mn-ea"/>
                <a:cs typeface="+mn-cs"/>
              </a:rPr>
              <a:t>Obtain the information for a quote from technical staff</a:t>
            </a:r>
          </a:p>
          <a:p>
            <a:r>
              <a:rPr lang="en-US" sz="1200" b="0" i="0" kern="1200" dirty="0">
                <a:solidFill>
                  <a:schemeClr val="tx1"/>
                </a:solidFill>
                <a:effectLst/>
                <a:latin typeface="+mn-lt"/>
                <a:ea typeface="+mn-ea"/>
                <a:cs typeface="+mn-cs"/>
              </a:rPr>
              <a:t>Calculate commission</a:t>
            </a:r>
          </a:p>
          <a:p>
            <a:r>
              <a:rPr lang="en-US" sz="1200" b="0" i="0" kern="1200" dirty="0">
                <a:solidFill>
                  <a:schemeClr val="tx1"/>
                </a:solidFill>
                <a:effectLst/>
                <a:latin typeface="+mn-lt"/>
                <a:ea typeface="+mn-ea"/>
                <a:cs typeface="+mn-cs"/>
              </a:rPr>
              <a:t>Collaborate with people who influence the buyer</a:t>
            </a:r>
          </a:p>
          <a:p>
            <a:r>
              <a:rPr lang="en-US" sz="1200" b="0" i="0" kern="1200" dirty="0">
                <a:solidFill>
                  <a:schemeClr val="tx1"/>
                </a:solidFill>
                <a:effectLst/>
                <a:latin typeface="+mn-lt"/>
                <a:ea typeface="+mn-ea"/>
                <a:cs typeface="+mn-cs"/>
              </a:rPr>
              <a:t>Follow up on quotes by phone or email</a:t>
            </a:r>
          </a:p>
          <a:p>
            <a:r>
              <a:rPr lang="en-US" sz="1200" b="0" i="0" kern="1200" dirty="0">
                <a:solidFill>
                  <a:schemeClr val="tx1"/>
                </a:solidFill>
                <a:effectLst/>
                <a:latin typeface="+mn-lt"/>
                <a:ea typeface="+mn-ea"/>
                <a:cs typeface="+mn-cs"/>
              </a:rPr>
              <a:t>Meet with internal staff (production/ account manager) to hand off an ownership of account</a:t>
            </a:r>
          </a:p>
          <a:p>
            <a:r>
              <a:rPr lang="en-US" sz="1200" b="0" i="0" kern="1200" dirty="0">
                <a:solidFill>
                  <a:schemeClr val="tx1"/>
                </a:solidFill>
                <a:effectLst/>
                <a:latin typeface="+mn-lt"/>
                <a:ea typeface="+mn-ea"/>
                <a:cs typeface="+mn-cs"/>
              </a:rPr>
              <a:t>Prioritize leads</a:t>
            </a:r>
          </a:p>
          <a:p>
            <a:r>
              <a:rPr lang="en-US" sz="1200" b="0" i="0" kern="1200" dirty="0">
                <a:solidFill>
                  <a:schemeClr val="tx1"/>
                </a:solidFill>
                <a:effectLst/>
                <a:latin typeface="+mn-lt"/>
                <a:ea typeface="+mn-ea"/>
                <a:cs typeface="+mn-cs"/>
              </a:rPr>
              <a:t>See who is getting quotes and not buying</a:t>
            </a:r>
          </a:p>
          <a:p>
            <a:r>
              <a:rPr lang="en-US" sz="1200" b="0" i="0" kern="1200" dirty="0">
                <a:solidFill>
                  <a:schemeClr val="tx1"/>
                </a:solidFill>
                <a:effectLst/>
                <a:latin typeface="+mn-lt"/>
                <a:ea typeface="+mn-ea"/>
                <a:cs typeface="+mn-cs"/>
              </a:rPr>
              <a:t>Send info to financial dept once a deal is closed</a:t>
            </a:r>
          </a:p>
          <a:p>
            <a:r>
              <a:rPr lang="en-US" sz="1200" b="0" i="0" kern="1200" dirty="0">
                <a:solidFill>
                  <a:schemeClr val="tx1"/>
                </a:solidFill>
                <a:effectLst/>
                <a:latin typeface="+mn-lt"/>
                <a:ea typeface="+mn-ea"/>
                <a:cs typeface="+mn-cs"/>
              </a:rPr>
              <a:t>See what quotes I have given this month.</a:t>
            </a:r>
          </a:p>
          <a:p>
            <a:r>
              <a:rPr lang="en-US" sz="1200" b="0" i="0" kern="1200" dirty="0">
                <a:solidFill>
                  <a:schemeClr val="tx1"/>
                </a:solidFill>
                <a:effectLst/>
                <a:latin typeface="+mn-lt"/>
                <a:ea typeface="+mn-ea"/>
                <a:cs typeface="+mn-cs"/>
              </a:rPr>
              <a:t>Visit all my existing customers in a certain area.</a:t>
            </a:r>
          </a:p>
          <a:p>
            <a:r>
              <a:rPr lang="en-US" sz="1200" b="0" i="0" kern="1200" dirty="0">
                <a:solidFill>
                  <a:schemeClr val="tx1"/>
                </a:solidFill>
                <a:effectLst/>
                <a:latin typeface="+mn-lt"/>
                <a:ea typeface="+mn-ea"/>
                <a:cs typeface="+mn-cs"/>
              </a:rPr>
              <a:t>Visit all my leads in a certain area.</a:t>
            </a:r>
          </a:p>
          <a:p>
            <a:r>
              <a:rPr lang="en-US" sz="1200" b="0" i="0" kern="1200" dirty="0">
                <a:solidFill>
                  <a:schemeClr val="tx1"/>
                </a:solidFill>
                <a:effectLst/>
                <a:latin typeface="+mn-lt"/>
                <a:ea typeface="+mn-ea"/>
                <a:cs typeface="+mn-cs"/>
              </a:rPr>
              <a:t>Monitor competitors prices and campaigns</a:t>
            </a:r>
          </a:p>
          <a:p>
            <a:r>
              <a:rPr lang="en-US" sz="1200" b="0" i="0" kern="1200" dirty="0">
                <a:solidFill>
                  <a:schemeClr val="tx1"/>
                </a:solidFill>
                <a:effectLst/>
                <a:latin typeface="+mn-lt"/>
                <a:ea typeface="+mn-ea"/>
                <a:cs typeface="+mn-cs"/>
              </a:rPr>
              <a:t>Create proposal</a:t>
            </a:r>
          </a:p>
          <a:p>
            <a:r>
              <a:rPr lang="en-US" sz="1200" b="0" i="0" kern="1200" dirty="0">
                <a:solidFill>
                  <a:schemeClr val="tx1"/>
                </a:solidFill>
                <a:effectLst/>
                <a:latin typeface="+mn-lt"/>
                <a:ea typeface="+mn-ea"/>
                <a:cs typeface="+mn-cs"/>
              </a:rPr>
              <a:t>Give quotes.</a:t>
            </a:r>
          </a:p>
          <a:p>
            <a:r>
              <a:rPr lang="en-US" sz="1200" b="0" i="0" kern="1200" dirty="0">
                <a:solidFill>
                  <a:schemeClr val="tx1"/>
                </a:solidFill>
                <a:effectLst/>
                <a:latin typeface="+mn-lt"/>
                <a:ea typeface="+mn-ea"/>
                <a:cs typeface="+mn-cs"/>
              </a:rPr>
              <a:t>Check email</a:t>
            </a:r>
          </a:p>
          <a:p>
            <a:r>
              <a:rPr lang="en-US" sz="1200" b="0" i="0" kern="1200" dirty="0">
                <a:solidFill>
                  <a:schemeClr val="tx1"/>
                </a:solidFill>
                <a:effectLst/>
                <a:latin typeface="+mn-lt"/>
                <a:ea typeface="+mn-ea"/>
                <a:cs typeface="+mn-cs"/>
              </a:rPr>
              <a:t>Prioritize tasks for the day</a:t>
            </a:r>
          </a:p>
          <a:p>
            <a:r>
              <a:rPr lang="en-US" sz="1200" b="0" i="0" kern="1200" dirty="0">
                <a:solidFill>
                  <a:schemeClr val="tx1"/>
                </a:solidFill>
                <a:effectLst/>
                <a:latin typeface="+mn-lt"/>
                <a:ea typeface="+mn-ea"/>
                <a:cs typeface="+mn-cs"/>
              </a:rPr>
              <a:t>Manage my opportunities</a:t>
            </a:r>
          </a:p>
          <a:p>
            <a:r>
              <a:rPr lang="en-US" sz="1200" b="0" i="0" kern="1200" dirty="0">
                <a:solidFill>
                  <a:schemeClr val="tx1"/>
                </a:solidFill>
                <a:effectLst/>
                <a:latin typeface="+mn-lt"/>
                <a:ea typeface="+mn-ea"/>
                <a:cs typeface="+mn-cs"/>
              </a:rPr>
              <a:t>Obtain information from team members to create a quotation</a:t>
            </a:r>
          </a:p>
          <a:p>
            <a:r>
              <a:rPr lang="en-US" sz="1200" b="0" i="0" kern="1200" dirty="0">
                <a:solidFill>
                  <a:schemeClr val="tx1"/>
                </a:solidFill>
                <a:effectLst/>
                <a:latin typeface="+mn-lt"/>
                <a:ea typeface="+mn-ea"/>
                <a:cs typeface="+mn-cs"/>
              </a:rPr>
              <a:t>Create and present contract to customer</a:t>
            </a:r>
          </a:p>
          <a:p>
            <a:r>
              <a:rPr lang="en-US" sz="1200" b="0" i="0" kern="1200" dirty="0">
                <a:solidFill>
                  <a:schemeClr val="tx1"/>
                </a:solidFill>
                <a:effectLst/>
                <a:latin typeface="+mn-lt"/>
                <a:ea typeface="+mn-ea"/>
                <a:cs typeface="+mn-cs"/>
              </a:rPr>
              <a:t>Keep an eye on the pipeline to make sure sales are progressing and not neglected</a:t>
            </a:r>
          </a:p>
          <a:p>
            <a:r>
              <a:rPr lang="en-US" sz="1200" b="0" i="0" kern="1200" dirty="0">
                <a:solidFill>
                  <a:schemeClr val="tx1"/>
                </a:solidFill>
                <a:effectLst/>
                <a:latin typeface="+mn-lt"/>
                <a:ea typeface="+mn-ea"/>
                <a:cs typeface="+mn-cs"/>
              </a:rPr>
              <a:t>Responsibilities</a:t>
            </a:r>
          </a:p>
          <a:p>
            <a:r>
              <a:rPr lang="en-US" sz="1200" b="0" i="0" kern="1200" dirty="0">
                <a:solidFill>
                  <a:schemeClr val="tx1"/>
                </a:solidFill>
                <a:effectLst/>
                <a:latin typeface="+mn-lt"/>
                <a:ea typeface="+mn-ea"/>
                <a:cs typeface="+mn-cs"/>
              </a:rPr>
              <a:t>Knowing what is going on in his geographic area/ territory</a:t>
            </a:r>
          </a:p>
          <a:p>
            <a:r>
              <a:rPr lang="en-US" sz="1200" b="0" i="0" kern="1200" dirty="0">
                <a:solidFill>
                  <a:schemeClr val="tx1"/>
                </a:solidFill>
                <a:effectLst/>
                <a:latin typeface="+mn-lt"/>
                <a:ea typeface="+mn-ea"/>
                <a:cs typeface="+mn-cs"/>
              </a:rPr>
              <a:t>Tracking the overall market</a:t>
            </a:r>
          </a:p>
          <a:p>
            <a:r>
              <a:rPr lang="en-US" sz="1200" b="0" i="0" kern="1200" dirty="0">
                <a:solidFill>
                  <a:schemeClr val="tx1"/>
                </a:solidFill>
                <a:effectLst/>
                <a:latin typeface="+mn-lt"/>
                <a:ea typeface="+mn-ea"/>
                <a:cs typeface="+mn-cs"/>
              </a:rPr>
              <a:t>Monitoring competitor prices and products</a:t>
            </a:r>
          </a:p>
          <a:p>
            <a:r>
              <a:rPr lang="en-US" sz="1200" b="0" i="0" kern="1200" dirty="0">
                <a:solidFill>
                  <a:schemeClr val="tx1"/>
                </a:solidFill>
                <a:effectLst/>
                <a:latin typeface="+mn-lt"/>
                <a:ea typeface="+mn-ea"/>
                <a:cs typeface="+mn-cs"/>
              </a:rPr>
              <a:t>Locating potential new customers</a:t>
            </a:r>
          </a:p>
          <a:p>
            <a:r>
              <a:rPr lang="en-US" sz="1200" b="0" i="0" kern="1200" dirty="0">
                <a:solidFill>
                  <a:schemeClr val="tx1"/>
                </a:solidFill>
                <a:effectLst/>
                <a:latin typeface="+mn-lt"/>
                <a:ea typeface="+mn-ea"/>
                <a:cs typeface="+mn-cs"/>
              </a:rPr>
              <a:t>Checking the background of a customer</a:t>
            </a:r>
          </a:p>
          <a:p>
            <a:r>
              <a:rPr lang="en-US" sz="1200" b="0" i="0" kern="1200" dirty="0">
                <a:solidFill>
                  <a:schemeClr val="tx1"/>
                </a:solidFill>
                <a:effectLst/>
                <a:latin typeface="+mn-lt"/>
                <a:ea typeface="+mn-ea"/>
                <a:cs typeface="+mn-cs"/>
              </a:rPr>
              <a:t>Managing incoming leads</a:t>
            </a:r>
          </a:p>
          <a:p>
            <a:r>
              <a:rPr lang="en-US" sz="1200" b="0" i="0" kern="1200" dirty="0">
                <a:solidFill>
                  <a:schemeClr val="tx1"/>
                </a:solidFill>
                <a:effectLst/>
                <a:latin typeface="+mn-lt"/>
                <a:ea typeface="+mn-ea"/>
                <a:cs typeface="+mn-cs"/>
              </a:rPr>
              <a:t>Initially contacting a lead</a:t>
            </a:r>
          </a:p>
          <a:p>
            <a:r>
              <a:rPr lang="en-US" sz="1200" b="0" i="0" kern="1200" dirty="0">
                <a:solidFill>
                  <a:schemeClr val="tx1"/>
                </a:solidFill>
                <a:effectLst/>
                <a:latin typeface="+mn-lt"/>
                <a:ea typeface="+mn-ea"/>
                <a:cs typeface="+mn-cs"/>
              </a:rPr>
              <a:t>Follow up meeting(s) with lead</a:t>
            </a:r>
          </a:p>
          <a:p>
            <a:r>
              <a:rPr lang="en-US" sz="1200" b="0" i="0" kern="1200" dirty="0">
                <a:solidFill>
                  <a:schemeClr val="tx1"/>
                </a:solidFill>
                <a:effectLst/>
                <a:latin typeface="+mn-lt"/>
                <a:ea typeface="+mn-ea"/>
                <a:cs typeface="+mn-cs"/>
              </a:rPr>
              <a:t>Building a relationship with a potential customer</a:t>
            </a:r>
          </a:p>
          <a:p>
            <a:r>
              <a:rPr lang="en-US" sz="1200" b="0" i="0" kern="1200" dirty="0">
                <a:solidFill>
                  <a:schemeClr val="tx1"/>
                </a:solidFill>
                <a:effectLst/>
                <a:latin typeface="+mn-lt"/>
                <a:ea typeface="+mn-ea"/>
                <a:cs typeface="+mn-cs"/>
              </a:rPr>
              <a:t>Creating the actual proposal</a:t>
            </a:r>
          </a:p>
          <a:p>
            <a:r>
              <a:rPr lang="en-US" sz="1200" b="0" i="0" kern="1200" dirty="0">
                <a:solidFill>
                  <a:schemeClr val="tx1"/>
                </a:solidFill>
                <a:effectLst/>
                <a:latin typeface="+mn-lt"/>
                <a:ea typeface="+mn-ea"/>
                <a:cs typeface="+mn-cs"/>
              </a:rPr>
              <a:t>Determining margins</a:t>
            </a:r>
          </a:p>
          <a:p>
            <a:r>
              <a:rPr lang="en-US" sz="1200" b="0" i="0" kern="1200" dirty="0">
                <a:solidFill>
                  <a:schemeClr val="tx1"/>
                </a:solidFill>
                <a:effectLst/>
                <a:latin typeface="+mn-lt"/>
                <a:ea typeface="+mn-ea"/>
                <a:cs typeface="+mn-cs"/>
              </a:rPr>
              <a:t>Brainstorming with colleagues on best solution to customer problem</a:t>
            </a:r>
          </a:p>
          <a:p>
            <a:r>
              <a:rPr lang="en-US" sz="1200" b="0" i="0" kern="1200" dirty="0">
                <a:solidFill>
                  <a:schemeClr val="tx1"/>
                </a:solidFill>
                <a:effectLst/>
                <a:latin typeface="+mn-lt"/>
                <a:ea typeface="+mn-ea"/>
                <a:cs typeface="+mn-cs"/>
              </a:rPr>
              <a:t>Gathering estimates from technical personnel</a:t>
            </a:r>
          </a:p>
          <a:p>
            <a:r>
              <a:rPr lang="en-US" sz="1200" b="0" i="0" kern="1200" dirty="0">
                <a:solidFill>
                  <a:schemeClr val="tx1"/>
                </a:solidFill>
                <a:effectLst/>
                <a:latin typeface="+mn-lt"/>
                <a:ea typeface="+mn-ea"/>
                <a:cs typeface="+mn-cs"/>
              </a:rPr>
              <a:t>Sending or Presenting Quote/ Proposal</a:t>
            </a:r>
          </a:p>
          <a:p>
            <a:r>
              <a:rPr lang="en-US" sz="1200" b="0" i="0" kern="1200" dirty="0">
                <a:solidFill>
                  <a:schemeClr val="tx1"/>
                </a:solidFill>
                <a:effectLst/>
                <a:latin typeface="+mn-lt"/>
                <a:ea typeface="+mn-ea"/>
                <a:cs typeface="+mn-cs"/>
              </a:rPr>
              <a:t>Clarifying issues with customer regarding quote/ proposal</a:t>
            </a:r>
          </a:p>
          <a:p>
            <a:r>
              <a:rPr lang="en-US" sz="1200" b="0" i="0" kern="1200" dirty="0">
                <a:solidFill>
                  <a:schemeClr val="tx1"/>
                </a:solidFill>
                <a:effectLst/>
                <a:latin typeface="+mn-lt"/>
                <a:ea typeface="+mn-ea"/>
                <a:cs typeface="+mn-cs"/>
              </a:rPr>
              <a:t>Getting contract signed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Sales </a:t>
            </a:r>
            <a:r>
              <a:rPr lang="en-US" sz="1200" b="0" i="0" u="none" strike="noStrike" kern="1200" dirty="0" err="1">
                <a:solidFill>
                  <a:schemeClr val="tx1"/>
                </a:solidFill>
                <a:effectLst/>
                <a:latin typeface="+mn-lt"/>
                <a:ea typeface="+mn-ea"/>
                <a:cs typeface="+mn-cs"/>
                <a:hlinkClick r:id="rId4"/>
              </a:rPr>
              <a:t>representative</a:t>
            </a:r>
            <a:r>
              <a:rPr lang="en-US" sz="1200" b="0" i="0" kern="1200" dirty="0" err="1">
                <a:solidFill>
                  <a:schemeClr val="tx1"/>
                </a:solidFill>
                <a:effectLst/>
                <a:latin typeface="+mn-lt"/>
                <a:ea typeface="+mn-ea"/>
                <a:cs typeface="+mn-cs"/>
              </a:rPr>
              <a:t>Build</a:t>
            </a:r>
            <a:r>
              <a:rPr lang="en-US" sz="1200" b="0" i="0" kern="1200" dirty="0">
                <a:solidFill>
                  <a:schemeClr val="tx1"/>
                </a:solidFill>
                <a:effectLst/>
                <a:latin typeface="+mn-lt"/>
                <a:ea typeface="+mn-ea"/>
                <a:cs typeface="+mn-cs"/>
              </a:rPr>
              <a:t> relationships through networking</a:t>
            </a:r>
          </a:p>
          <a:p>
            <a:r>
              <a:rPr lang="en-US" sz="1200" b="0" i="0" kern="1200" dirty="0">
                <a:solidFill>
                  <a:schemeClr val="tx1"/>
                </a:solidFill>
                <a:effectLst/>
                <a:latin typeface="+mn-lt"/>
                <a:ea typeface="+mn-ea"/>
                <a:cs typeface="+mn-cs"/>
              </a:rPr>
              <a:t>Research the prospect</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Collaborating</a:t>
            </a:r>
          </a:p>
          <a:p>
            <a:r>
              <a:rPr lang="en-US" sz="1200" b="0" i="0" kern="1200" dirty="0">
                <a:solidFill>
                  <a:schemeClr val="tx1"/>
                </a:solidFill>
                <a:effectLst/>
                <a:latin typeface="+mn-lt"/>
                <a:ea typeface="+mn-ea"/>
                <a:cs typeface="+mn-cs"/>
              </a:rPr>
              <a:t>Collaborating</a:t>
            </a:r>
          </a:p>
          <a:p>
            <a:r>
              <a:rPr lang="en-US" sz="1200" b="0" i="0" kern="1200" dirty="0">
                <a:solidFill>
                  <a:schemeClr val="tx1"/>
                </a:solidFill>
                <a:effectLst/>
                <a:latin typeface="+mn-lt"/>
                <a:ea typeface="+mn-ea"/>
                <a:cs typeface="+mn-cs"/>
              </a:rPr>
              <a:t>My Sales Manager or Practice Manager may accompany me on a sales visit or phone call to add their experience. I call on them as needed.</a:t>
            </a:r>
          </a:p>
          <a:p>
            <a:r>
              <a:rPr lang="en-US" sz="1200" b="0" i="0" kern="1200" dirty="0">
                <a:solidFill>
                  <a:schemeClr val="tx1"/>
                </a:solidFill>
                <a:effectLst/>
                <a:latin typeface="+mn-lt"/>
                <a:ea typeface="+mn-ea"/>
                <a:cs typeface="+mn-cs"/>
              </a:rPr>
              <a:t>It is possible for 2 sales people to be dealing with 2 different departments within a large company. We can have multiple contacts and operate independently as long as we have different contacts. We have a big problem when companies merge and they have to merge the contacts.</a:t>
            </a:r>
          </a:p>
          <a:p>
            <a:r>
              <a:rPr lang="en-US" sz="1200" b="0" i="0" kern="1200" dirty="0">
                <a:solidFill>
                  <a:schemeClr val="tx1"/>
                </a:solidFill>
                <a:effectLst/>
                <a:latin typeface="+mn-lt"/>
                <a:ea typeface="+mn-ea"/>
                <a:cs typeface="+mn-cs"/>
              </a:rPr>
              <a:t>When preparing a proposal, I need to collaborate with a number of people internally to gather information for a proposal. This involves meeting with the production manager to collect the actual numbers and possibly other technical personnel to see what is feasible and how much it will cost.,</a:t>
            </a:r>
          </a:p>
          <a:p>
            <a:r>
              <a:rPr lang="en-US" sz="1200" b="0" i="0" kern="1200" dirty="0">
                <a:solidFill>
                  <a:schemeClr val="tx1"/>
                </a:solidFill>
                <a:effectLst/>
                <a:latin typeface="+mn-lt"/>
                <a:ea typeface="+mn-ea"/>
                <a:cs typeface="+mn-cs"/>
              </a:rPr>
              <a:t>In the process of putting together a proposal, the team may have questions. There are questions from all parties involved that are tracked in a Q &amp; A word doc. These interactions are tracked via email. I compile these into a word doc and send to the client. .</a:t>
            </a:r>
          </a:p>
          <a:p>
            <a:r>
              <a:rPr lang="en-US" sz="1200" b="0" i="0" kern="1200" dirty="0">
                <a:solidFill>
                  <a:schemeClr val="tx1"/>
                </a:solidFill>
                <a:effectLst/>
                <a:latin typeface="+mn-lt"/>
                <a:ea typeface="+mn-ea"/>
                <a:cs typeface="+mn-cs"/>
              </a:rPr>
              <a:t>There are pockets of experience in the office. To get this information, I have to run around the office and ask if anyone has done something similar in the past that has worked. There is no way for me to search for this knowledge.</a:t>
            </a:r>
          </a:p>
          <a:p>
            <a:r>
              <a:rPr lang="en-US" sz="1200" b="0" i="0" kern="1200" dirty="0">
                <a:solidFill>
                  <a:schemeClr val="tx1"/>
                </a:solidFill>
                <a:effectLst/>
                <a:latin typeface="+mn-lt"/>
                <a:ea typeface="+mn-ea"/>
                <a:cs typeface="+mn-cs"/>
              </a:rPr>
              <a:t>I may also drive a brainstorming session (on larger projects) to get everyone in the company together and come up with ideas. This allows me to draw on experience of everyone in the company. Other sales people with more experience have to do less running around, because they have more strategies that they have used and know what works best for each situation.</a:t>
            </a:r>
          </a:p>
          <a:p>
            <a:r>
              <a:rPr lang="en-US" sz="1200" b="0" i="0" kern="1200" dirty="0">
                <a:solidFill>
                  <a:schemeClr val="tx1"/>
                </a:solidFill>
                <a:effectLst/>
                <a:latin typeface="+mn-lt"/>
                <a:ea typeface="+mn-ea"/>
                <a:cs typeface="+mn-cs"/>
              </a:rPr>
              <a:t>After I close the deal, I have a handoff meeting with Michael, the Account Manager, to get him up to speed on the new account. Then I organize and facilitate an introduction meeting between Michael and the customer.</a:t>
            </a:r>
          </a:p>
          <a:p>
            <a:r>
              <a:rPr lang="en-US" sz="1200" b="0" i="0" kern="1200" dirty="0">
                <a:solidFill>
                  <a:schemeClr val="tx1"/>
                </a:solidFill>
                <a:effectLst/>
                <a:latin typeface="+mn-lt"/>
                <a:ea typeface="+mn-ea"/>
                <a:cs typeface="+mn-cs"/>
              </a:rPr>
              <a:t>When preparing a quotation, I need to collaborate with a number of internal people such as Prakash, Tricia, and Reina to gather information. This involves meetings to see what is feasible and how much it will cost.</a:t>
            </a:r>
          </a:p>
        </p:txBody>
      </p:sp>
      <p:sp>
        <p:nvSpPr>
          <p:cNvPr id="4" name="Slide Number Placeholder 3"/>
          <p:cNvSpPr>
            <a:spLocks noGrp="1"/>
          </p:cNvSpPr>
          <p:nvPr>
            <p:ph type="sldNum" sz="quarter" idx="5"/>
          </p:nvPr>
        </p:nvSpPr>
        <p:spPr/>
        <p:txBody>
          <a:bodyPr/>
          <a:lstStyle/>
          <a:p>
            <a:fld id="{90C91C77-BD77-46DD-975C-A10BFBCE05E6}" type="slidenum">
              <a:rPr lang="en-US" smtClean="0"/>
              <a:t>42</a:t>
            </a:fld>
            <a:endParaRPr lang="en-US"/>
          </a:p>
        </p:txBody>
      </p:sp>
    </p:spTree>
    <p:extLst>
      <p:ext uri="{BB962C8B-B14F-4D97-AF65-F5344CB8AC3E}">
        <p14:creationId xmlns:p14="http://schemas.microsoft.com/office/powerpoint/2010/main" val="4044152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Michael - Account Manager</a:t>
            </a:r>
          </a:p>
          <a:p>
            <a:r>
              <a:rPr lang="en-US" sz="1200" b="0" i="1" kern="1200" dirty="0">
                <a:solidFill>
                  <a:schemeClr val="tx1"/>
                </a:solidFill>
                <a:effectLst/>
                <a:latin typeface="+mn-lt"/>
                <a:ea typeface="+mn-ea"/>
                <a:cs typeface="+mn-cs"/>
              </a:rPr>
              <a:t>"I look after customers."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Michael ensures existing customers are satisfied with the quality and progress of the service and products provided. He manages new opportunities and closes deals with his customers.</a:t>
            </a:r>
          </a:p>
          <a:p>
            <a:r>
              <a:rPr lang="en-US" sz="1200" b="0" i="0" kern="1200" dirty="0">
                <a:solidFill>
                  <a:schemeClr val="tx1"/>
                </a:solidFill>
                <a:effectLst/>
                <a:latin typeface="+mn-lt"/>
                <a:ea typeface="+mn-ea"/>
                <a:cs typeface="+mn-cs"/>
              </a:rPr>
              <a:t>A day in the life</a:t>
            </a:r>
          </a:p>
          <a:p>
            <a:r>
              <a:rPr lang="en-US" sz="1200" b="0" i="0" kern="1200" dirty="0">
                <a:solidFill>
                  <a:schemeClr val="tx1"/>
                </a:solidFill>
                <a:effectLst/>
                <a:latin typeface="+mn-lt"/>
                <a:ea typeface="+mn-ea"/>
                <a:cs typeface="+mn-cs"/>
              </a:rPr>
              <a:t>This is a sample day in the life of Michael. While this is a typical day, there can be variations in the activities that are done each day. A full list of activities done is given in the Work Activities section.</a:t>
            </a:r>
            <a:br>
              <a:rPr lang="en-US" dirty="0"/>
            </a:br>
            <a:br>
              <a:rPr lang="en-US" dirty="0"/>
            </a:br>
            <a:r>
              <a:rPr lang="en-US" sz="1200" b="0" i="0" kern="1200" dirty="0">
                <a:solidFill>
                  <a:schemeClr val="tx1"/>
                </a:solidFill>
                <a:effectLst/>
                <a:latin typeface="+mn-lt"/>
                <a:ea typeface="+mn-ea"/>
                <a:cs typeface="+mn-cs"/>
              </a:rPr>
              <a:t>This is a sample day in the life of Michael. While this is a typical day, there can be variations in the activities that are done each day. A full list of activities done is given in the Work Activities section.</a:t>
            </a:r>
          </a:p>
          <a:p>
            <a:r>
              <a:rPr lang="en-US" sz="1200" b="0" i="0" kern="1200" dirty="0">
                <a:solidFill>
                  <a:schemeClr val="tx1"/>
                </a:solidFill>
                <a:effectLst/>
                <a:latin typeface="+mn-lt"/>
                <a:ea typeface="+mn-ea"/>
                <a:cs typeface="+mn-cs"/>
              </a:rPr>
              <a:t>7:30 - 8:00amGet in the office. Make coffee.</a:t>
            </a:r>
          </a:p>
          <a:p>
            <a:r>
              <a:rPr lang="en-US" sz="1200" b="0" i="0" kern="1200" dirty="0">
                <a:solidFill>
                  <a:schemeClr val="tx1"/>
                </a:solidFill>
                <a:effectLst/>
                <a:latin typeface="+mn-lt"/>
                <a:ea typeface="+mn-ea"/>
                <a:cs typeface="+mn-cs"/>
              </a:rPr>
              <a:t>8:00 - 9:00amCatch up on email</a:t>
            </a:r>
          </a:p>
          <a:p>
            <a:r>
              <a:rPr lang="en-US" sz="1200" b="0" i="0" kern="1200" dirty="0">
                <a:solidFill>
                  <a:schemeClr val="tx1"/>
                </a:solidFill>
                <a:effectLst/>
                <a:latin typeface="+mn-lt"/>
                <a:ea typeface="+mn-ea"/>
                <a:cs typeface="+mn-cs"/>
              </a:rPr>
              <a:t>9:00 - 10:00amCall existing customers to check in with them to see how they are doing and take the opportunity to sell more products and services</a:t>
            </a:r>
          </a:p>
          <a:p>
            <a:r>
              <a:rPr lang="en-US" sz="1200" b="0" i="0" kern="1200" dirty="0">
                <a:solidFill>
                  <a:schemeClr val="tx1"/>
                </a:solidFill>
                <a:effectLst/>
                <a:latin typeface="+mn-lt"/>
                <a:ea typeface="+mn-ea"/>
                <a:cs typeface="+mn-cs"/>
              </a:rPr>
              <a:t>10:00 - 11:00amInternal meetings regarding existing proposal.</a:t>
            </a:r>
          </a:p>
          <a:p>
            <a:r>
              <a:rPr lang="en-US" sz="1200" b="0" i="0" kern="1200" dirty="0">
                <a:solidFill>
                  <a:schemeClr val="tx1"/>
                </a:solidFill>
                <a:effectLst/>
                <a:latin typeface="+mn-lt"/>
                <a:ea typeface="+mn-ea"/>
                <a:cs typeface="+mn-cs"/>
              </a:rPr>
              <a:t>11:00 - 12:00amMeeting. This is either:</a:t>
            </a:r>
          </a:p>
          <a:p>
            <a:r>
              <a:rPr lang="en-US" sz="1200" b="0" i="0" kern="1200" dirty="0">
                <a:solidFill>
                  <a:schemeClr val="tx1"/>
                </a:solidFill>
                <a:effectLst/>
                <a:latin typeface="+mn-lt"/>
                <a:ea typeface="+mn-ea"/>
                <a:cs typeface="+mn-cs"/>
              </a:rPr>
              <a:t> Meet Prakash and June to discuss a change order or meet with David to start the hand-off of a new customer</a:t>
            </a:r>
          </a:p>
          <a:p>
            <a:r>
              <a:rPr lang="en-US" sz="1200" b="0" i="0" kern="1200" dirty="0">
                <a:solidFill>
                  <a:schemeClr val="tx1"/>
                </a:solidFill>
                <a:effectLst/>
                <a:latin typeface="+mn-lt"/>
                <a:ea typeface="+mn-ea"/>
                <a:cs typeface="+mn-cs"/>
              </a:rPr>
              <a:t> Weekly sales meeting to review the pipeline</a:t>
            </a:r>
          </a:p>
          <a:p>
            <a:r>
              <a:rPr lang="en-US" sz="1200" b="0" i="0" kern="1200" dirty="0">
                <a:solidFill>
                  <a:schemeClr val="tx1"/>
                </a:solidFill>
                <a:effectLst/>
                <a:latin typeface="+mn-lt"/>
                <a:ea typeface="+mn-ea"/>
                <a:cs typeface="+mn-cs"/>
              </a:rPr>
              <a:t> Partner alliance meeting</a:t>
            </a:r>
          </a:p>
          <a:p>
            <a:r>
              <a:rPr lang="en-US" sz="1200" b="0" i="0" kern="1200" dirty="0">
                <a:solidFill>
                  <a:schemeClr val="tx1"/>
                </a:solidFill>
                <a:effectLst/>
                <a:latin typeface="+mn-lt"/>
                <a:ea typeface="+mn-ea"/>
                <a:cs typeface="+mn-cs"/>
              </a:rPr>
              <a:t>12:00 - 1:00pmMeet a customer for lunch</a:t>
            </a:r>
          </a:p>
          <a:p>
            <a:r>
              <a:rPr lang="en-US" sz="1200" b="0" i="0" kern="1200" dirty="0">
                <a:solidFill>
                  <a:schemeClr val="tx1"/>
                </a:solidFill>
                <a:effectLst/>
                <a:latin typeface="+mn-lt"/>
                <a:ea typeface="+mn-ea"/>
                <a:cs typeface="+mn-cs"/>
              </a:rPr>
              <a:t>1:00 - 3:00pmMeetings with new or existing client. For example, meet an existing customer on-site to discuss concerns that the quality of work delivered isn’t to par. Email notes to Prakash from the meeting. If I am not in meeting, then I do new calls and gather proposal info.</a:t>
            </a:r>
          </a:p>
          <a:p>
            <a:r>
              <a:rPr lang="en-US" sz="1200" b="0" i="0" kern="1200" dirty="0">
                <a:solidFill>
                  <a:schemeClr val="tx1"/>
                </a:solidFill>
                <a:effectLst/>
                <a:latin typeface="+mn-lt"/>
                <a:ea typeface="+mn-ea"/>
                <a:cs typeface="+mn-cs"/>
              </a:rPr>
              <a:t>3:05pmField telephone call. Anyone in the office, who is free, answers the phone. This is so that we can stand out in getting a prompt response to the customer. Try to get back to customers as soon as possible</a:t>
            </a:r>
          </a:p>
          <a:p>
            <a:r>
              <a:rPr lang="en-US" sz="1200" b="0" i="0" kern="1200" dirty="0">
                <a:solidFill>
                  <a:schemeClr val="tx1"/>
                </a:solidFill>
                <a:effectLst/>
                <a:latin typeface="+mn-lt"/>
                <a:ea typeface="+mn-ea"/>
                <a:cs typeface="+mn-cs"/>
              </a:rPr>
              <a:t>4:00 - 5:00pmKickoff meeting for me to get people up to speed on a new account. Background on group and individual, likes and dislikes, how long we have worked with them, the dynamics of the client group</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Overview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an account manager, my job is a mixture of customer service and up selling to existing accounts.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Sales representatives find leads and opportunities, and then I am responsible for fostering and maintaining relationships when they become customers.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outside rep is the one who finally closes the deal and gets the order. The customer is then handed over to me. As the account manager, I act as the CEO for the relationship with that customer.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am responsible for maintaining relationships with existing customers and customer service. Once a lead becomes a new account they get transferred to my group, The Account services group. I make sure that the clients get what they wanted and on time.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make sure customers are satisfied with the progress of their project and the final products and services delivered. I make a point to call a few customers a day; I talk to some people several times a week and others just every 6-12 months. I often visit them in person since more face-to-face interaction helps foster a strong business relationship.</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am more than an order taker; I am responsible for growth and margin of the account. I give the outside sales people with tasks to follow up. I am also a resource for the outside people to help them close the sale.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am also responsible for selling future products and services to existing customers. If I see an opportunity for more business during my dealings with them, then I pursue it without involving the sales rep that was originally involved. I also handle change orders.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go and visits customers regularly in order to maintain a close relationship.</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deal with all enquiries from existing customers that I am assigned to.</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My team works as a team to cross sell.</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get paid based on the profitability of the company, not commission.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don’t do prospecting and so don’t need to see lead information in ACT. There is a lot of information in ACT that they don’t need to see. Ideally we would be able to see the data in ACT read only so that we know the early history of a lead before they were a customer.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Goals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Keep existing customers happy</a:t>
            </a:r>
          </a:p>
          <a:p>
            <a:r>
              <a:rPr lang="en-US" sz="1200" b="0" i="0" kern="1200" dirty="0">
                <a:solidFill>
                  <a:schemeClr val="tx1"/>
                </a:solidFill>
                <a:effectLst/>
                <a:latin typeface="+mn-lt"/>
                <a:ea typeface="+mn-ea"/>
                <a:cs typeface="+mn-cs"/>
              </a:rPr>
              <a:t>Ensure that the product gets to the customers</a:t>
            </a:r>
          </a:p>
          <a:p>
            <a:r>
              <a:rPr lang="en-US" sz="1200" b="0" i="0" kern="1200" dirty="0">
                <a:solidFill>
                  <a:schemeClr val="tx1"/>
                </a:solidFill>
                <a:effectLst/>
                <a:latin typeface="+mn-lt"/>
                <a:ea typeface="+mn-ea"/>
                <a:cs typeface="+mn-cs"/>
              </a:rPr>
              <a:t>Sell to existing customers</a:t>
            </a:r>
          </a:p>
          <a:p>
            <a:r>
              <a:rPr lang="en-US" sz="1200" b="0" i="0" kern="1200" dirty="0">
                <a:solidFill>
                  <a:schemeClr val="tx1"/>
                </a:solidFill>
                <a:effectLst/>
                <a:latin typeface="+mn-lt"/>
                <a:ea typeface="+mn-ea"/>
                <a:cs typeface="+mn-cs"/>
              </a:rPr>
              <a:t>Close sales efficiently</a:t>
            </a:r>
          </a:p>
          <a:p>
            <a:r>
              <a:rPr lang="en-US" sz="1200" b="0" i="0" kern="1200" dirty="0">
                <a:solidFill>
                  <a:schemeClr val="tx1"/>
                </a:solidFill>
                <a:effectLst/>
                <a:latin typeface="+mn-lt"/>
                <a:ea typeface="+mn-ea"/>
                <a:cs typeface="+mn-cs"/>
              </a:rPr>
              <a:t>Maximize commissions</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David (Sales representative) – After he has a new customer sign a contract he transfers the account and relationship to me</a:t>
            </a:r>
          </a:p>
          <a:p>
            <a:r>
              <a:rPr lang="en-US" sz="1200" b="0" i="0" kern="1200" dirty="0">
                <a:solidFill>
                  <a:schemeClr val="tx1"/>
                </a:solidFill>
                <a:effectLst/>
                <a:latin typeface="+mn-lt"/>
                <a:ea typeface="+mn-ea"/>
                <a:cs typeface="+mn-cs"/>
              </a:rPr>
              <a:t>Prakash (Project manager) – I work closely with him to respond to requests correctly and estimate project schedules. I also check with him on the status of projects and consult on future projects.</a:t>
            </a:r>
          </a:p>
          <a:p>
            <a:r>
              <a:rPr lang="en-US" sz="1200" b="0" i="0" kern="1200" dirty="0">
                <a:solidFill>
                  <a:schemeClr val="tx1"/>
                </a:solidFill>
                <a:effectLst/>
                <a:latin typeface="+mn-lt"/>
                <a:ea typeface="+mn-ea"/>
                <a:cs typeface="+mn-cs"/>
              </a:rPr>
              <a:t>Customer</a:t>
            </a:r>
          </a:p>
          <a:p>
            <a:r>
              <a:rPr lang="en-US" sz="1200" b="0" i="0" kern="1200" dirty="0">
                <a:solidFill>
                  <a:schemeClr val="tx1"/>
                </a:solidFill>
                <a:effectLst/>
                <a:latin typeface="+mn-lt"/>
                <a:ea typeface="+mn-ea"/>
                <a:cs typeface="+mn-cs"/>
              </a:rPr>
              <a:t>Kevin (Sales manager) – I report to Kevin. I need to keep him up-to-date on the status of my accounts, and he assists in sales when needed.</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Primary</a:t>
            </a:r>
          </a:p>
          <a:p>
            <a:r>
              <a:rPr lang="en-US" sz="1200" b="0" i="0" kern="1200" dirty="0">
                <a:solidFill>
                  <a:schemeClr val="tx1"/>
                </a:solidFill>
                <a:effectLst/>
                <a:latin typeface="+mn-lt"/>
                <a:ea typeface="+mn-ea"/>
                <a:cs typeface="+mn-cs"/>
              </a:rPr>
              <a:t>Enter customer details in CRM system</a:t>
            </a:r>
          </a:p>
          <a:p>
            <a:r>
              <a:rPr lang="en-US" sz="1200" b="0" i="0" kern="1200" dirty="0">
                <a:solidFill>
                  <a:schemeClr val="tx1"/>
                </a:solidFill>
                <a:effectLst/>
                <a:latin typeface="+mn-lt"/>
                <a:ea typeface="+mn-ea"/>
                <a:cs typeface="+mn-cs"/>
              </a:rPr>
              <a:t>Find out about a current customer before visiting them</a:t>
            </a:r>
          </a:p>
          <a:p>
            <a:r>
              <a:rPr lang="en-US" sz="1200" b="0" i="0" kern="1200" dirty="0">
                <a:solidFill>
                  <a:schemeClr val="tx1"/>
                </a:solidFill>
                <a:effectLst/>
                <a:latin typeface="+mn-lt"/>
                <a:ea typeface="+mn-ea"/>
                <a:cs typeface="+mn-cs"/>
              </a:rPr>
              <a:t>Maintain list of competitors products</a:t>
            </a:r>
          </a:p>
          <a:p>
            <a:r>
              <a:rPr lang="en-US" sz="1200" b="0" i="0" kern="1200" dirty="0">
                <a:solidFill>
                  <a:schemeClr val="tx1"/>
                </a:solidFill>
                <a:effectLst/>
                <a:latin typeface="+mn-lt"/>
                <a:ea typeface="+mn-ea"/>
                <a:cs typeface="+mn-cs"/>
              </a:rPr>
              <a:t>Monitor events in my area</a:t>
            </a:r>
          </a:p>
          <a:p>
            <a:r>
              <a:rPr lang="en-US" sz="1200" b="0" i="0" kern="1200" dirty="0">
                <a:solidFill>
                  <a:schemeClr val="tx1"/>
                </a:solidFill>
                <a:effectLst/>
                <a:latin typeface="+mn-lt"/>
                <a:ea typeface="+mn-ea"/>
                <a:cs typeface="+mn-cs"/>
              </a:rPr>
              <a:t>Create reminders to follow up</a:t>
            </a:r>
          </a:p>
          <a:p>
            <a:r>
              <a:rPr lang="en-US" sz="1200" b="0" i="0" kern="1200" dirty="0">
                <a:solidFill>
                  <a:schemeClr val="tx1"/>
                </a:solidFill>
                <a:effectLst/>
                <a:latin typeface="+mn-lt"/>
                <a:ea typeface="+mn-ea"/>
                <a:cs typeface="+mn-cs"/>
              </a:rPr>
              <a:t>Calculate margins</a:t>
            </a:r>
          </a:p>
          <a:p>
            <a:r>
              <a:rPr lang="en-US" sz="1200" b="0" i="0" kern="1200" dirty="0">
                <a:solidFill>
                  <a:schemeClr val="tx1"/>
                </a:solidFill>
                <a:effectLst/>
                <a:latin typeface="+mn-lt"/>
                <a:ea typeface="+mn-ea"/>
                <a:cs typeface="+mn-cs"/>
              </a:rPr>
              <a:t>Change prices to maximize markup</a:t>
            </a:r>
          </a:p>
          <a:p>
            <a:r>
              <a:rPr lang="en-US" sz="1200" b="0" i="0" kern="1200" dirty="0">
                <a:solidFill>
                  <a:schemeClr val="tx1"/>
                </a:solidFill>
                <a:effectLst/>
                <a:latin typeface="+mn-lt"/>
                <a:ea typeface="+mn-ea"/>
                <a:cs typeface="+mn-cs"/>
              </a:rPr>
              <a:t>Meet regularly with customer to keep up good relations</a:t>
            </a:r>
          </a:p>
          <a:p>
            <a:r>
              <a:rPr lang="en-US" sz="1200" b="0" i="0" kern="1200" dirty="0">
                <a:solidFill>
                  <a:schemeClr val="tx1"/>
                </a:solidFill>
                <a:effectLst/>
                <a:latin typeface="+mn-lt"/>
                <a:ea typeface="+mn-ea"/>
                <a:cs typeface="+mn-cs"/>
              </a:rPr>
              <a:t>Obtain the information for a quote from technical staff</a:t>
            </a:r>
          </a:p>
          <a:p>
            <a:r>
              <a:rPr lang="en-US" sz="1200" b="0" i="0" kern="1200" dirty="0">
                <a:solidFill>
                  <a:schemeClr val="tx1"/>
                </a:solidFill>
                <a:effectLst/>
                <a:latin typeface="+mn-lt"/>
                <a:ea typeface="+mn-ea"/>
                <a:cs typeface="+mn-cs"/>
              </a:rPr>
              <a:t>Calculate commission</a:t>
            </a:r>
          </a:p>
          <a:p>
            <a:r>
              <a:rPr lang="en-US" sz="1200" b="0" i="0" kern="1200" dirty="0">
                <a:solidFill>
                  <a:schemeClr val="tx1"/>
                </a:solidFill>
                <a:effectLst/>
                <a:latin typeface="+mn-lt"/>
                <a:ea typeface="+mn-ea"/>
                <a:cs typeface="+mn-cs"/>
              </a:rPr>
              <a:t>Collaborate with people who influence the buyer</a:t>
            </a:r>
          </a:p>
          <a:p>
            <a:r>
              <a:rPr lang="en-US" sz="1200" b="0" i="0" kern="1200" dirty="0">
                <a:solidFill>
                  <a:schemeClr val="tx1"/>
                </a:solidFill>
                <a:effectLst/>
                <a:latin typeface="+mn-lt"/>
                <a:ea typeface="+mn-ea"/>
                <a:cs typeface="+mn-cs"/>
              </a:rPr>
              <a:t>Follow up on quotes by phone or email</a:t>
            </a:r>
          </a:p>
          <a:p>
            <a:r>
              <a:rPr lang="en-US" sz="1200" b="0" i="0" kern="1200" dirty="0">
                <a:solidFill>
                  <a:schemeClr val="tx1"/>
                </a:solidFill>
                <a:effectLst/>
                <a:latin typeface="+mn-lt"/>
                <a:ea typeface="+mn-ea"/>
                <a:cs typeface="+mn-cs"/>
              </a:rPr>
              <a:t>Meet with internal staff (production/ account manager) to hand off an ownership of account</a:t>
            </a:r>
          </a:p>
          <a:p>
            <a:r>
              <a:rPr lang="en-US" sz="1200" b="0" i="0" kern="1200" dirty="0">
                <a:solidFill>
                  <a:schemeClr val="tx1"/>
                </a:solidFill>
                <a:effectLst/>
                <a:latin typeface="+mn-lt"/>
                <a:ea typeface="+mn-ea"/>
                <a:cs typeface="+mn-cs"/>
              </a:rPr>
              <a:t>Visit all my existing customers in a certain area.</a:t>
            </a:r>
          </a:p>
          <a:p>
            <a:r>
              <a:rPr lang="en-US" sz="1200" b="0" i="0" kern="1200" dirty="0">
                <a:solidFill>
                  <a:schemeClr val="tx1"/>
                </a:solidFill>
                <a:effectLst/>
                <a:latin typeface="+mn-lt"/>
                <a:ea typeface="+mn-ea"/>
                <a:cs typeface="+mn-cs"/>
              </a:rPr>
              <a:t>Enter my customer info in a common spreadsheet to allow others to see who I am dealing with</a:t>
            </a:r>
          </a:p>
          <a:p>
            <a:r>
              <a:rPr lang="en-US" sz="1200" b="0" i="0" kern="1200" dirty="0">
                <a:solidFill>
                  <a:schemeClr val="tx1"/>
                </a:solidFill>
                <a:effectLst/>
                <a:latin typeface="+mn-lt"/>
                <a:ea typeface="+mn-ea"/>
                <a:cs typeface="+mn-cs"/>
              </a:rPr>
              <a:t>Check email</a:t>
            </a:r>
          </a:p>
          <a:p>
            <a:r>
              <a:rPr lang="en-US" sz="1200" b="0" i="0" kern="1200" dirty="0">
                <a:solidFill>
                  <a:schemeClr val="tx1"/>
                </a:solidFill>
                <a:effectLst/>
                <a:latin typeface="+mn-lt"/>
                <a:ea typeface="+mn-ea"/>
                <a:cs typeface="+mn-cs"/>
              </a:rPr>
              <a:t>Prioritize tasks for the day</a:t>
            </a:r>
          </a:p>
          <a:p>
            <a:r>
              <a:rPr lang="en-US" sz="1200" b="0" i="0" kern="1200" dirty="0">
                <a:solidFill>
                  <a:schemeClr val="tx1"/>
                </a:solidFill>
                <a:effectLst/>
                <a:latin typeface="+mn-lt"/>
                <a:ea typeface="+mn-ea"/>
                <a:cs typeface="+mn-cs"/>
              </a:rPr>
              <a:t>Work Activities</a:t>
            </a:r>
          </a:p>
          <a:p>
            <a:r>
              <a:rPr lang="en-US" sz="1200" b="0" i="0" kern="1200" dirty="0">
                <a:solidFill>
                  <a:schemeClr val="tx1"/>
                </a:solidFill>
                <a:effectLst/>
                <a:latin typeface="+mn-lt"/>
                <a:ea typeface="+mn-ea"/>
                <a:cs typeface="+mn-cs"/>
              </a:rPr>
              <a:t>These are the activities that Michael does as part of his job. He does not do all of them every day. An Account Manager must also perform some of the activities normally done by a Sales person during the course of up selling. These are secondary activities, which are done irregularly as needed.</a:t>
            </a:r>
          </a:p>
          <a:p>
            <a:r>
              <a:rPr lang="en-US" sz="1200" b="0" i="0" kern="1200" dirty="0">
                <a:solidFill>
                  <a:schemeClr val="tx1"/>
                </a:solidFill>
                <a:effectLst/>
                <a:latin typeface="+mn-lt"/>
                <a:ea typeface="+mn-ea"/>
                <a:cs typeface="+mn-cs"/>
              </a:rPr>
              <a:t>Secondary</a:t>
            </a:r>
          </a:p>
          <a:p>
            <a:r>
              <a:rPr lang="en-US" sz="1200" b="0" i="0" kern="1200" dirty="0">
                <a:solidFill>
                  <a:schemeClr val="tx1"/>
                </a:solidFill>
                <a:effectLst/>
                <a:latin typeface="+mn-lt"/>
                <a:ea typeface="+mn-ea"/>
                <a:cs typeface="+mn-cs"/>
              </a:rPr>
              <a:t>Maintain a list of my customers</a:t>
            </a:r>
          </a:p>
          <a:p>
            <a:r>
              <a:rPr lang="en-US" sz="1200" b="0" i="0" kern="1200" dirty="0">
                <a:solidFill>
                  <a:schemeClr val="tx1"/>
                </a:solidFill>
                <a:effectLst/>
                <a:latin typeface="+mn-lt"/>
                <a:ea typeface="+mn-ea"/>
                <a:cs typeface="+mn-cs"/>
              </a:rPr>
              <a:t>Monitor markups of partners</a:t>
            </a:r>
          </a:p>
          <a:p>
            <a:r>
              <a:rPr lang="en-US" sz="1200" b="0" i="0" kern="1200" dirty="0">
                <a:solidFill>
                  <a:schemeClr val="tx1"/>
                </a:solidFill>
                <a:effectLst/>
                <a:latin typeface="+mn-lt"/>
                <a:ea typeface="+mn-ea"/>
                <a:cs typeface="+mn-cs"/>
              </a:rPr>
              <a:t>Present proposals to client</a:t>
            </a:r>
          </a:p>
          <a:p>
            <a:r>
              <a:rPr lang="en-US" sz="1200" b="0" i="0" kern="1200" dirty="0">
                <a:solidFill>
                  <a:schemeClr val="tx1"/>
                </a:solidFill>
                <a:effectLst/>
                <a:latin typeface="+mn-lt"/>
                <a:ea typeface="+mn-ea"/>
                <a:cs typeface="+mn-cs"/>
              </a:rPr>
              <a:t>Educate customers on what we can do for them</a:t>
            </a:r>
          </a:p>
          <a:p>
            <a:r>
              <a:rPr lang="en-US" sz="1200" b="0" i="0" kern="1200" dirty="0">
                <a:solidFill>
                  <a:schemeClr val="tx1"/>
                </a:solidFill>
                <a:effectLst/>
                <a:latin typeface="+mn-lt"/>
                <a:ea typeface="+mn-ea"/>
                <a:cs typeface="+mn-cs"/>
              </a:rPr>
              <a:t>Gather information for quotes from other departments</a:t>
            </a:r>
          </a:p>
          <a:p>
            <a:r>
              <a:rPr lang="en-US" sz="1200" b="0" i="0" kern="1200" dirty="0">
                <a:solidFill>
                  <a:schemeClr val="tx1"/>
                </a:solidFill>
                <a:effectLst/>
                <a:latin typeface="+mn-lt"/>
                <a:ea typeface="+mn-ea"/>
                <a:cs typeface="+mn-cs"/>
              </a:rPr>
              <a:t>Gather together estimates from other departments</a:t>
            </a:r>
          </a:p>
          <a:p>
            <a:r>
              <a:rPr lang="en-US" sz="1200" b="0" i="0" kern="1200" dirty="0">
                <a:solidFill>
                  <a:schemeClr val="tx1"/>
                </a:solidFill>
                <a:effectLst/>
                <a:latin typeface="+mn-lt"/>
                <a:ea typeface="+mn-ea"/>
                <a:cs typeface="+mn-cs"/>
              </a:rPr>
              <a:t>Meet with customer to get information from customer to be able to do a quote</a:t>
            </a:r>
          </a:p>
          <a:p>
            <a:r>
              <a:rPr lang="en-US" sz="1200" b="0" i="0" kern="1200" dirty="0">
                <a:solidFill>
                  <a:schemeClr val="tx1"/>
                </a:solidFill>
                <a:effectLst/>
                <a:latin typeface="+mn-lt"/>
                <a:ea typeface="+mn-ea"/>
                <a:cs typeface="+mn-cs"/>
              </a:rPr>
              <a:t>Brainstorm with other employees on solutions to customer needs</a:t>
            </a:r>
          </a:p>
          <a:p>
            <a:r>
              <a:rPr lang="en-US" sz="1200" b="0" i="0" kern="1200" dirty="0">
                <a:solidFill>
                  <a:schemeClr val="tx1"/>
                </a:solidFill>
                <a:effectLst/>
                <a:latin typeface="+mn-lt"/>
                <a:ea typeface="+mn-ea"/>
                <a:cs typeface="+mn-cs"/>
              </a:rPr>
              <a:t>Send information to the Finance department once deals are closed</a:t>
            </a:r>
          </a:p>
          <a:p>
            <a:r>
              <a:rPr lang="en-US" sz="1200" b="0" i="0" kern="1200" dirty="0">
                <a:solidFill>
                  <a:schemeClr val="tx1"/>
                </a:solidFill>
                <a:effectLst/>
                <a:latin typeface="+mn-lt"/>
                <a:ea typeface="+mn-ea"/>
                <a:cs typeface="+mn-cs"/>
              </a:rPr>
              <a:t>Monitor competitors prices and campaigns</a:t>
            </a:r>
          </a:p>
          <a:p>
            <a:r>
              <a:rPr lang="en-US" sz="1200" b="0" i="0" kern="1200" dirty="0">
                <a:solidFill>
                  <a:schemeClr val="tx1"/>
                </a:solidFill>
                <a:effectLst/>
                <a:latin typeface="+mn-lt"/>
                <a:ea typeface="+mn-ea"/>
                <a:cs typeface="+mn-cs"/>
              </a:rPr>
              <a:t>Create proposal</a:t>
            </a:r>
          </a:p>
          <a:p>
            <a:r>
              <a:rPr lang="en-US" sz="1200" b="0" i="0" kern="1200" dirty="0">
                <a:solidFill>
                  <a:schemeClr val="tx1"/>
                </a:solidFill>
                <a:effectLst/>
                <a:latin typeface="+mn-lt"/>
                <a:ea typeface="+mn-ea"/>
                <a:cs typeface="+mn-cs"/>
              </a:rPr>
              <a:t>Give quotes.</a:t>
            </a:r>
          </a:p>
          <a:p>
            <a:r>
              <a:rPr lang="en-US" sz="1200" b="0" i="0" kern="1200" dirty="0">
                <a:solidFill>
                  <a:schemeClr val="tx1"/>
                </a:solidFill>
                <a:effectLst/>
                <a:latin typeface="+mn-lt"/>
                <a:ea typeface="+mn-ea"/>
                <a:cs typeface="+mn-cs"/>
              </a:rPr>
              <a:t>Convert proposal to contract</a:t>
            </a:r>
          </a:p>
          <a:p>
            <a:r>
              <a:rPr lang="en-US" sz="1200" b="0" i="0" kern="1200" dirty="0">
                <a:solidFill>
                  <a:schemeClr val="tx1"/>
                </a:solidFill>
                <a:effectLst/>
                <a:latin typeface="+mn-lt"/>
                <a:ea typeface="+mn-ea"/>
                <a:cs typeface="+mn-cs"/>
              </a:rPr>
              <a:t>Send contract to customer</a:t>
            </a:r>
          </a:p>
          <a:p>
            <a:r>
              <a:rPr lang="en-US" sz="1200" b="0" i="0" kern="1200" dirty="0">
                <a:solidFill>
                  <a:schemeClr val="tx1"/>
                </a:solidFill>
                <a:effectLst/>
                <a:latin typeface="+mn-lt"/>
                <a:ea typeface="+mn-ea"/>
                <a:cs typeface="+mn-cs"/>
              </a:rPr>
              <a:t>Brainstorm with other employees on solutions to customer needs</a:t>
            </a:r>
          </a:p>
          <a:p>
            <a:r>
              <a:rPr lang="en-US" sz="1200" b="0" i="0" kern="1200" dirty="0">
                <a:solidFill>
                  <a:schemeClr val="tx1"/>
                </a:solidFill>
                <a:effectLst/>
                <a:latin typeface="+mn-lt"/>
                <a:ea typeface="+mn-ea"/>
                <a:cs typeface="+mn-cs"/>
              </a:rPr>
              <a:t>Provide Prakash information to begin a project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Sales </a:t>
            </a:r>
            <a:r>
              <a:rPr lang="en-US" sz="1200" b="0" i="0" u="none" strike="noStrike" kern="1200" dirty="0" err="1">
                <a:solidFill>
                  <a:schemeClr val="tx1"/>
                </a:solidFill>
                <a:effectLst/>
                <a:latin typeface="+mn-lt"/>
                <a:ea typeface="+mn-ea"/>
                <a:cs typeface="+mn-cs"/>
                <a:hlinkClick r:id="rId4"/>
              </a:rPr>
              <a:t>representative</a:t>
            </a:r>
            <a:r>
              <a:rPr lang="en-US" sz="1200" b="0" i="0" kern="1200" dirty="0" err="1">
                <a:solidFill>
                  <a:schemeClr val="tx1"/>
                </a:solidFill>
                <a:effectLst/>
                <a:latin typeface="+mn-lt"/>
                <a:ea typeface="+mn-ea"/>
                <a:cs typeface="+mn-cs"/>
              </a:rPr>
              <a:t>Provide</a:t>
            </a:r>
            <a:r>
              <a:rPr lang="en-US" sz="1200" b="0" i="0" kern="1200" dirty="0">
                <a:solidFill>
                  <a:schemeClr val="tx1"/>
                </a:solidFill>
                <a:effectLst/>
                <a:latin typeface="+mn-lt"/>
                <a:ea typeface="+mn-ea"/>
                <a:cs typeface="+mn-cs"/>
              </a:rPr>
              <a:t> Prakash information to begin planning</a:t>
            </a:r>
          </a:p>
          <a:p>
            <a:r>
              <a:rPr lang="en-US" sz="1200" b="0" i="0" kern="1200" dirty="0">
                <a:solidFill>
                  <a:schemeClr val="tx1"/>
                </a:solidFill>
                <a:effectLst/>
                <a:latin typeface="+mn-lt"/>
                <a:ea typeface="+mn-ea"/>
                <a:cs typeface="+mn-cs"/>
              </a:rPr>
              <a:t>Meet internal people for more information</a:t>
            </a:r>
          </a:p>
          <a:p>
            <a:r>
              <a:rPr lang="en-US" sz="1200" b="0" i="0" kern="1200" dirty="0">
                <a:solidFill>
                  <a:schemeClr val="tx1"/>
                </a:solidFill>
                <a:effectLst/>
                <a:latin typeface="+mn-lt"/>
                <a:ea typeface="+mn-ea"/>
                <a:cs typeface="+mn-cs"/>
              </a:rPr>
              <a:t>Review and update tasks and project progress</a:t>
            </a:r>
          </a:p>
          <a:p>
            <a:r>
              <a:rPr lang="en-US" sz="1200" b="0" i="0" kern="1200" dirty="0">
                <a:solidFill>
                  <a:schemeClr val="tx1"/>
                </a:solidFill>
                <a:effectLst/>
                <a:latin typeface="+mn-lt"/>
                <a:ea typeface="+mn-ea"/>
                <a:cs typeface="+mn-cs"/>
              </a:rPr>
              <a:t>Mark opportunity as won</a:t>
            </a:r>
          </a:p>
          <a:p>
            <a:r>
              <a:rPr lang="en-US" sz="1200" b="0" i="0" kern="1200" dirty="0">
                <a:solidFill>
                  <a:schemeClr val="tx1"/>
                </a:solidFill>
                <a:effectLst/>
                <a:latin typeface="+mn-lt"/>
                <a:ea typeface="+mn-ea"/>
                <a:cs typeface="+mn-cs"/>
              </a:rPr>
              <a:t>Track new opportunities</a:t>
            </a:r>
          </a:p>
          <a:p>
            <a:r>
              <a:rPr lang="en-US" sz="1200" b="0" i="0" kern="1200" dirty="0">
                <a:solidFill>
                  <a:schemeClr val="tx1"/>
                </a:solidFill>
                <a:effectLst/>
                <a:latin typeface="+mn-lt"/>
                <a:ea typeface="+mn-ea"/>
                <a:cs typeface="+mn-cs"/>
              </a:rPr>
              <a:t>Conduct internal review</a:t>
            </a:r>
          </a:p>
          <a:p>
            <a:r>
              <a:rPr lang="en-US" sz="1200" b="0" i="0" kern="1200" dirty="0">
                <a:solidFill>
                  <a:schemeClr val="tx1"/>
                </a:solidFill>
                <a:effectLst/>
                <a:latin typeface="+mn-lt"/>
                <a:ea typeface="+mn-ea"/>
                <a:cs typeface="+mn-cs"/>
              </a:rPr>
              <a:t>Define WBS</a:t>
            </a:r>
          </a:p>
          <a:p>
            <a:r>
              <a:rPr lang="en-US" sz="1200" b="0" i="0" kern="1200" dirty="0">
                <a:solidFill>
                  <a:schemeClr val="tx1"/>
                </a:solidFill>
                <a:effectLst/>
                <a:latin typeface="+mn-lt"/>
                <a:ea typeface="+mn-ea"/>
                <a:cs typeface="+mn-cs"/>
              </a:rPr>
              <a:t>Create quotation</a:t>
            </a:r>
          </a:p>
          <a:p>
            <a:r>
              <a:rPr lang="en-US" sz="1200" b="0" i="0" kern="1200" dirty="0">
                <a:solidFill>
                  <a:schemeClr val="tx1"/>
                </a:solidFill>
                <a:effectLst/>
                <a:latin typeface="+mn-lt"/>
                <a:ea typeface="+mn-ea"/>
                <a:cs typeface="+mn-cs"/>
              </a:rPr>
              <a:t>Create contract</a:t>
            </a:r>
          </a:p>
          <a:p>
            <a:r>
              <a:rPr lang="en-US" sz="1200" b="0" i="0" kern="1200" dirty="0">
                <a:solidFill>
                  <a:schemeClr val="tx1"/>
                </a:solidFill>
                <a:effectLst/>
                <a:latin typeface="+mn-lt"/>
                <a:ea typeface="+mn-ea"/>
                <a:cs typeface="+mn-cs"/>
              </a:rPr>
              <a:t>Send contract for internal review</a:t>
            </a:r>
          </a:p>
          <a:p>
            <a:r>
              <a:rPr lang="en-US" sz="1200" b="0" i="0" kern="1200" dirty="0">
                <a:solidFill>
                  <a:schemeClr val="tx1"/>
                </a:solidFill>
                <a:effectLst/>
                <a:latin typeface="+mn-lt"/>
                <a:ea typeface="+mn-ea"/>
                <a:cs typeface="+mn-cs"/>
              </a:rPr>
              <a:t>Send contract to customer</a:t>
            </a:r>
          </a:p>
          <a:p>
            <a:r>
              <a:rPr lang="en-US" sz="1200" b="0" i="0" kern="1200" dirty="0">
                <a:solidFill>
                  <a:schemeClr val="tx1"/>
                </a:solidFill>
                <a:effectLst/>
                <a:latin typeface="+mn-lt"/>
                <a:ea typeface="+mn-ea"/>
                <a:cs typeface="+mn-cs"/>
              </a:rPr>
              <a:t>Negotiate with the customer</a:t>
            </a:r>
          </a:p>
          <a:p>
            <a:r>
              <a:rPr lang="en-US" sz="1200" b="0" i="0" kern="1200" dirty="0">
                <a:solidFill>
                  <a:schemeClr val="tx1"/>
                </a:solidFill>
                <a:effectLst/>
                <a:latin typeface="+mn-lt"/>
                <a:ea typeface="+mn-ea"/>
                <a:cs typeface="+mn-cs"/>
              </a:rPr>
              <a:t>Receive accepted contract from customer</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Collaborating</a:t>
            </a:r>
          </a:p>
          <a:p>
            <a:r>
              <a:rPr lang="en-US" sz="1200" b="0" i="0" kern="1200" dirty="0">
                <a:solidFill>
                  <a:schemeClr val="tx1"/>
                </a:solidFill>
                <a:effectLst/>
                <a:latin typeface="+mn-lt"/>
                <a:ea typeface="+mn-ea"/>
                <a:cs typeface="+mn-cs"/>
              </a:rPr>
              <a:t>Collaborating</a:t>
            </a:r>
          </a:p>
          <a:p>
            <a:r>
              <a:rPr lang="en-US" sz="1200" b="0" i="0" kern="1200" dirty="0">
                <a:solidFill>
                  <a:schemeClr val="tx1"/>
                </a:solidFill>
                <a:effectLst/>
                <a:latin typeface="+mn-lt"/>
                <a:ea typeface="+mn-ea"/>
                <a:cs typeface="+mn-cs"/>
              </a:rPr>
              <a:t>Once a sales person has closed a deal, then there is a handoff meeting with the sales person and myself. This is a kickoff meeting for me to get up to speed on a new account. Background on group and individual, likes and dislikes, how long we have worked with them, the dynamics of the client group ,</a:t>
            </a:r>
          </a:p>
          <a:p>
            <a:r>
              <a:rPr lang="en-US" sz="1200" b="0" i="0" kern="1200" dirty="0">
                <a:solidFill>
                  <a:schemeClr val="tx1"/>
                </a:solidFill>
                <a:effectLst/>
                <a:latin typeface="+mn-lt"/>
                <a:ea typeface="+mn-ea"/>
                <a:cs typeface="+mn-cs"/>
              </a:rPr>
              <a:t>Since I am paid based on the profitability of the group, then we share tasks.</a:t>
            </a:r>
          </a:p>
          <a:p>
            <a:r>
              <a:rPr lang="en-US" sz="1200" b="0" i="0" kern="1200" dirty="0">
                <a:solidFill>
                  <a:schemeClr val="tx1"/>
                </a:solidFill>
                <a:effectLst/>
                <a:latin typeface="+mn-lt"/>
                <a:ea typeface="+mn-ea"/>
                <a:cs typeface="+mn-cs"/>
              </a:rPr>
              <a:t>Collaboration with other account managers is usually done using email.</a:t>
            </a:r>
          </a:p>
        </p:txBody>
      </p:sp>
      <p:sp>
        <p:nvSpPr>
          <p:cNvPr id="4" name="Slide Number Placeholder 3"/>
          <p:cNvSpPr>
            <a:spLocks noGrp="1"/>
          </p:cNvSpPr>
          <p:nvPr>
            <p:ph type="sldNum" sz="quarter" idx="5"/>
          </p:nvPr>
        </p:nvSpPr>
        <p:spPr/>
        <p:txBody>
          <a:bodyPr/>
          <a:lstStyle/>
          <a:p>
            <a:fld id="{90C91C77-BD77-46DD-975C-A10BFBCE05E6}" type="slidenum">
              <a:rPr lang="en-US" smtClean="0"/>
              <a:t>43</a:t>
            </a:fld>
            <a:endParaRPr lang="en-US"/>
          </a:p>
        </p:txBody>
      </p:sp>
    </p:spTree>
    <p:extLst>
      <p:ext uri="{BB962C8B-B14F-4D97-AF65-F5344CB8AC3E}">
        <p14:creationId xmlns:p14="http://schemas.microsoft.com/office/powerpoint/2010/main" val="2855117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Susan - Order Processor</a:t>
            </a: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Susan enters orders and performs sales support tasks. She takes orders from sales reps and repeat orders directly from customers. Susan works closely with the sales reps because she may talk to the customers more often than they do.</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32 years old</a:t>
            </a:r>
          </a:p>
          <a:p>
            <a:r>
              <a:rPr lang="en-US" sz="1200" b="0" i="0" kern="1200" dirty="0">
                <a:solidFill>
                  <a:schemeClr val="tx1"/>
                </a:solidFill>
                <a:effectLst/>
                <a:latin typeface="+mn-lt"/>
                <a:ea typeface="+mn-ea"/>
                <a:cs typeface="+mn-cs"/>
              </a:rPr>
              <a:t>Mother of pre-school age twin girls.</a:t>
            </a:r>
          </a:p>
          <a:p>
            <a:r>
              <a:rPr lang="en-US" sz="1200" b="0" i="0" kern="1200" dirty="0">
                <a:solidFill>
                  <a:schemeClr val="tx1"/>
                </a:solidFill>
                <a:effectLst/>
                <a:latin typeface="+mn-lt"/>
                <a:ea typeface="+mn-ea"/>
                <a:cs typeface="+mn-cs"/>
              </a:rPr>
              <a:t>High School education.</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7:00 pm - 7:30 </a:t>
            </a:r>
            <a:r>
              <a:rPr lang="en-US" sz="1200" b="0" i="0" kern="1200" dirty="0" err="1">
                <a:solidFill>
                  <a:schemeClr val="tx1"/>
                </a:solidFill>
                <a:effectLst/>
                <a:latin typeface="+mn-lt"/>
                <a:ea typeface="+mn-ea"/>
                <a:cs typeface="+mn-cs"/>
              </a:rPr>
              <a:t>amGet</a:t>
            </a:r>
            <a:r>
              <a:rPr lang="en-US" sz="1200" b="0" i="0" kern="1200" dirty="0">
                <a:solidFill>
                  <a:schemeClr val="tx1"/>
                </a:solidFill>
                <a:effectLst/>
                <a:latin typeface="+mn-lt"/>
                <a:ea typeface="+mn-ea"/>
                <a:cs typeface="+mn-cs"/>
              </a:rPr>
              <a:t> coffee, open e-mail, and answer phones. Check to see if –e-mail is from Europe or the East Coast. Scan for RFP or Quotes information to forward to the Engineering department.</a:t>
            </a:r>
          </a:p>
          <a:p>
            <a:r>
              <a:rPr lang="en-US" sz="1200" b="0" i="0" kern="1200" dirty="0">
                <a:solidFill>
                  <a:schemeClr val="tx1"/>
                </a:solidFill>
                <a:effectLst/>
                <a:latin typeface="+mn-lt"/>
                <a:ea typeface="+mn-ea"/>
                <a:cs typeface="+mn-cs"/>
              </a:rPr>
              <a:t>7:30 am - 11:00 </a:t>
            </a:r>
            <a:r>
              <a:rPr lang="en-US" sz="1200" b="0" i="0" kern="1200" dirty="0" err="1">
                <a:solidFill>
                  <a:schemeClr val="tx1"/>
                </a:solidFill>
                <a:effectLst/>
                <a:latin typeface="+mn-lt"/>
                <a:ea typeface="+mn-ea"/>
                <a:cs typeface="+mn-cs"/>
              </a:rPr>
              <a:t>amSend</a:t>
            </a:r>
            <a:r>
              <a:rPr lang="en-US" sz="1200" b="0" i="0" kern="1200" dirty="0">
                <a:solidFill>
                  <a:schemeClr val="tx1"/>
                </a:solidFill>
                <a:effectLst/>
                <a:latin typeface="+mn-lt"/>
                <a:ea typeface="+mn-ea"/>
                <a:cs typeface="+mn-cs"/>
              </a:rPr>
              <a:t> the Daily Bookings reports to all the sales staff via e-mail. Start going through orders in earnest. Review orders for accuracy. Re-write illegible hand-written notes from Sales on order forms. Call Sales or Accounting or Warehouse or Purchasing or Ops to resolve problems with accuracy. All day long, return phone calls will cause interruption. Do any change orders that need to be processed. Start taking phone calls from the sales reps in the Midwest. Check on pricing and verify the most current prices. Flag any inventory that looks low. Walk the orders back to production. Keep processing orders. Try to get them done by early afternoon so they can be shipped. Process 200 different styles of sales order forms. Look up the prices and re-write the order form.</a:t>
            </a:r>
          </a:p>
          <a:p>
            <a:r>
              <a:rPr lang="en-US" sz="1200" b="0" i="0" kern="1200" dirty="0">
                <a:solidFill>
                  <a:schemeClr val="tx1"/>
                </a:solidFill>
                <a:effectLst/>
                <a:latin typeface="+mn-lt"/>
                <a:ea typeface="+mn-ea"/>
                <a:cs typeface="+mn-cs"/>
              </a:rPr>
              <a:t>11:00 am - </a:t>
            </a:r>
            <a:r>
              <a:rPr lang="en-US" sz="1200" b="0" i="0" kern="1200" dirty="0" err="1">
                <a:solidFill>
                  <a:schemeClr val="tx1"/>
                </a:solidFill>
                <a:effectLst/>
                <a:latin typeface="+mn-lt"/>
                <a:ea typeface="+mn-ea"/>
                <a:cs typeface="+mn-cs"/>
              </a:rPr>
              <a:t>NoonTake</a:t>
            </a:r>
            <a:r>
              <a:rPr lang="en-US" sz="1200" b="0" i="0" kern="1200" dirty="0">
                <a:solidFill>
                  <a:schemeClr val="tx1"/>
                </a:solidFill>
                <a:effectLst/>
                <a:latin typeface="+mn-lt"/>
                <a:ea typeface="+mn-ea"/>
                <a:cs typeface="+mn-cs"/>
              </a:rPr>
              <a:t> Lunch</a:t>
            </a:r>
          </a:p>
          <a:p>
            <a:r>
              <a:rPr lang="en-US" sz="1200" b="0" i="0" kern="1200" dirty="0">
                <a:solidFill>
                  <a:schemeClr val="tx1"/>
                </a:solidFill>
                <a:effectLst/>
                <a:latin typeface="+mn-lt"/>
                <a:ea typeface="+mn-ea"/>
                <a:cs typeface="+mn-cs"/>
              </a:rPr>
              <a:t>Noon - 1:00pmStart processing Purchase Orders. Input them into the system.</a:t>
            </a:r>
          </a:p>
          <a:p>
            <a:r>
              <a:rPr lang="en-US" sz="1200" b="0" i="0" kern="1200" dirty="0">
                <a:solidFill>
                  <a:schemeClr val="tx1"/>
                </a:solidFill>
                <a:effectLst/>
                <a:latin typeface="+mn-lt"/>
                <a:ea typeface="+mn-ea"/>
                <a:cs typeface="+mn-cs"/>
              </a:rPr>
              <a:t>1:00 pm - 2:00 </a:t>
            </a:r>
            <a:r>
              <a:rPr lang="en-US" sz="1200" b="0" i="0" kern="1200" dirty="0" err="1">
                <a:solidFill>
                  <a:schemeClr val="tx1"/>
                </a:solidFill>
                <a:effectLst/>
                <a:latin typeface="+mn-lt"/>
                <a:ea typeface="+mn-ea"/>
                <a:cs typeface="+mn-cs"/>
              </a:rPr>
              <a:t>pmGet</a:t>
            </a:r>
            <a:r>
              <a:rPr lang="en-US" sz="1200" b="0" i="0" kern="1200" dirty="0">
                <a:solidFill>
                  <a:schemeClr val="tx1"/>
                </a:solidFill>
                <a:effectLst/>
                <a:latin typeface="+mn-lt"/>
                <a:ea typeface="+mn-ea"/>
                <a:cs typeface="+mn-cs"/>
              </a:rPr>
              <a:t> quotes and proposals back from Engineering or Ops departments and get them ready to send to the customer. Track down the signature for who can approve it. Get a batch of invoices from Accounting, print them off, and mail them. Make sure FEDEX is called to pick up small packages.</a:t>
            </a:r>
          </a:p>
          <a:p>
            <a:r>
              <a:rPr lang="en-US" sz="1200" b="0" i="0" kern="1200" dirty="0">
                <a:solidFill>
                  <a:schemeClr val="tx1"/>
                </a:solidFill>
                <a:effectLst/>
                <a:latin typeface="+mn-lt"/>
                <a:ea typeface="+mn-ea"/>
                <a:cs typeface="+mn-cs"/>
              </a:rPr>
              <a:t>2:00 pm. - 3:00 </a:t>
            </a:r>
            <a:r>
              <a:rPr lang="en-US" sz="1200" b="0" i="0" kern="1200" dirty="0" err="1">
                <a:solidFill>
                  <a:schemeClr val="tx1"/>
                </a:solidFill>
                <a:effectLst/>
                <a:latin typeface="+mn-lt"/>
                <a:ea typeface="+mn-ea"/>
                <a:cs typeface="+mn-cs"/>
              </a:rPr>
              <a:t>pmSwitch</a:t>
            </a:r>
            <a:r>
              <a:rPr lang="en-US" sz="1200" b="0" i="0" kern="1200" dirty="0">
                <a:solidFill>
                  <a:schemeClr val="tx1"/>
                </a:solidFill>
                <a:effectLst/>
                <a:latin typeface="+mn-lt"/>
                <a:ea typeface="+mn-ea"/>
                <a:cs typeface="+mn-cs"/>
              </a:rPr>
              <a:t> attention to wrapping up orders as phones wind down. Clear the last of the orders off the desk and make sure that the invoices get mailed out to customers.</a:t>
            </a:r>
          </a:p>
          <a:p>
            <a:r>
              <a:rPr lang="en-US" sz="1200" b="0" i="0" kern="1200" dirty="0">
                <a:solidFill>
                  <a:schemeClr val="tx1"/>
                </a:solidFill>
                <a:effectLst/>
                <a:latin typeface="+mn-lt"/>
                <a:ea typeface="+mn-ea"/>
                <a:cs typeface="+mn-cs"/>
              </a:rPr>
              <a:t>3:00 </a:t>
            </a:r>
            <a:r>
              <a:rPr lang="en-US" sz="1200" b="0" i="0" kern="1200" dirty="0" err="1">
                <a:solidFill>
                  <a:schemeClr val="tx1"/>
                </a:solidFill>
                <a:effectLst/>
                <a:latin typeface="+mn-lt"/>
                <a:ea typeface="+mn-ea"/>
                <a:cs typeface="+mn-cs"/>
              </a:rPr>
              <a:t>pmClock</a:t>
            </a:r>
            <a:r>
              <a:rPr lang="en-US" sz="1200" b="0" i="0" kern="1200" dirty="0">
                <a:solidFill>
                  <a:schemeClr val="tx1"/>
                </a:solidFill>
                <a:effectLst/>
                <a:latin typeface="+mn-lt"/>
                <a:ea typeface="+mn-ea"/>
                <a:cs typeface="+mn-cs"/>
              </a:rPr>
              <a:t> out and go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I pretty much know Word and Outlook since I learned those in high school. Can’t do much with them here since I don’t have much of a need for them.</a:t>
            </a:r>
          </a:p>
          <a:p>
            <a:r>
              <a:rPr lang="en-US" sz="1200" b="0" i="0" kern="1200" dirty="0">
                <a:solidFill>
                  <a:schemeClr val="tx1"/>
                </a:solidFill>
                <a:effectLst/>
                <a:latin typeface="+mn-lt"/>
                <a:ea typeface="+mn-ea"/>
                <a:cs typeface="+mn-cs"/>
              </a:rPr>
              <a:t>We mostly get company announcements in our e-mail.</a:t>
            </a:r>
          </a:p>
          <a:p>
            <a:r>
              <a:rPr lang="en-US" sz="1200" b="0" i="0" kern="1200" dirty="0">
                <a:solidFill>
                  <a:schemeClr val="tx1"/>
                </a:solidFill>
                <a:effectLst/>
                <a:latin typeface="+mn-lt"/>
                <a:ea typeface="+mn-ea"/>
                <a:cs typeface="+mn-cs"/>
              </a:rPr>
              <a:t>But I did receive training in our accounting system and my supervisor likes the fact that I can type 80 words a minute.</a:t>
            </a:r>
          </a:p>
          <a:p>
            <a:r>
              <a:rPr lang="en-US" sz="1200" b="0" i="0" kern="1200" dirty="0">
                <a:solidFill>
                  <a:schemeClr val="tx1"/>
                </a:solidFill>
                <a:effectLst/>
                <a:latin typeface="+mn-lt"/>
                <a:ea typeface="+mn-ea"/>
                <a:cs typeface="+mn-cs"/>
              </a:rPr>
              <a:t>I work mostly with the keyboard since a mouse really slows me down. Fortunately, our system is all form fields so I can just enter the information in the fields as possible.</a:t>
            </a:r>
          </a:p>
          <a:p>
            <a:r>
              <a:rPr lang="en-US" sz="1200" b="0" i="0" kern="1200" dirty="0">
                <a:solidFill>
                  <a:schemeClr val="tx1"/>
                </a:solidFill>
                <a:effectLst/>
                <a:latin typeface="+mn-lt"/>
                <a:ea typeface="+mn-ea"/>
                <a:cs typeface="+mn-cs"/>
              </a:rPr>
              <a:t>I work with about 3 screens on our system even though I know there’s a bunch more.</a:t>
            </a:r>
          </a:p>
          <a:p>
            <a:r>
              <a:rPr lang="en-US" sz="1200" b="0" i="0" kern="1200" dirty="0">
                <a:solidFill>
                  <a:schemeClr val="tx1"/>
                </a:solidFill>
                <a:effectLst/>
                <a:latin typeface="+mn-lt"/>
                <a:ea typeface="+mn-ea"/>
                <a:cs typeface="+mn-cs"/>
              </a:rPr>
              <a:t>Technology Attitudes</a:t>
            </a:r>
          </a:p>
          <a:p>
            <a:r>
              <a:rPr lang="en-US" sz="1200" b="0" i="0" kern="1200" dirty="0">
                <a:solidFill>
                  <a:schemeClr val="tx1"/>
                </a:solidFill>
                <a:effectLst/>
                <a:latin typeface="+mn-lt"/>
                <a:ea typeface="+mn-ea"/>
                <a:cs typeface="+mn-cs"/>
              </a:rPr>
              <a:t>The worst thing is trying to find a way to include the salespersons’ notes on the sales order itself.</a:t>
            </a:r>
          </a:p>
          <a:p>
            <a:r>
              <a:rPr lang="en-US" sz="1200" b="0" i="0" kern="1200" dirty="0">
                <a:solidFill>
                  <a:schemeClr val="tx1"/>
                </a:solidFill>
                <a:effectLst/>
                <a:latin typeface="+mn-lt"/>
                <a:ea typeface="+mn-ea"/>
                <a:cs typeface="+mn-cs"/>
              </a:rPr>
              <a:t>Communication and Collaboration</a:t>
            </a:r>
          </a:p>
          <a:p>
            <a:r>
              <a:rPr lang="en-US" sz="1200" b="0" i="0" kern="1200" dirty="0">
                <a:solidFill>
                  <a:schemeClr val="tx1"/>
                </a:solidFill>
                <a:effectLst/>
                <a:latin typeface="+mn-lt"/>
                <a:ea typeface="+mn-ea"/>
                <a:cs typeface="+mn-cs"/>
              </a:rPr>
              <a:t>The most important people for me to deal with are in sales, purchasing, and the warehouse.</a:t>
            </a:r>
          </a:p>
          <a:p>
            <a:r>
              <a:rPr lang="en-US" sz="1200" b="0" i="0" kern="1200" dirty="0">
                <a:solidFill>
                  <a:schemeClr val="tx1"/>
                </a:solidFill>
                <a:effectLst/>
                <a:latin typeface="+mn-lt"/>
                <a:ea typeface="+mn-ea"/>
                <a:cs typeface="+mn-cs"/>
              </a:rPr>
              <a:t>I also work with accounting but that’s usually just checking with them to make sure that it’s okay for an order to go through.</a:t>
            </a:r>
          </a:p>
          <a:p>
            <a:r>
              <a:rPr lang="en-US" sz="1200" b="0" i="0" kern="1200" dirty="0">
                <a:solidFill>
                  <a:schemeClr val="tx1"/>
                </a:solidFill>
                <a:effectLst/>
                <a:latin typeface="+mn-lt"/>
                <a:ea typeface="+mn-ea"/>
                <a:cs typeface="+mn-cs"/>
              </a:rPr>
              <a:t>The accounting manager may want to hold an order or put it on COD if the customer isn’t doing a good job of paying.</a:t>
            </a:r>
          </a:p>
          <a:p>
            <a:r>
              <a:rPr lang="en-US" sz="1200" b="0" i="0" kern="1200" dirty="0">
                <a:solidFill>
                  <a:schemeClr val="tx1"/>
                </a:solidFill>
                <a:effectLst/>
                <a:latin typeface="+mn-lt"/>
                <a:ea typeface="+mn-ea"/>
                <a:cs typeface="+mn-cs"/>
              </a:rPr>
              <a:t>I talk to sales and customer service all the time. Our sales agents don’t like to spend time writing up orders neatly. They want to work on selling so I constantly call them to clarify the order and check and make sure that the order is correct.</a:t>
            </a:r>
          </a:p>
          <a:p>
            <a:r>
              <a:rPr lang="en-US" sz="1200" b="0" i="0" kern="1200" dirty="0">
                <a:solidFill>
                  <a:schemeClr val="tx1"/>
                </a:solidFill>
                <a:effectLst/>
                <a:latin typeface="+mn-lt"/>
                <a:ea typeface="+mn-ea"/>
                <a:cs typeface="+mn-cs"/>
              </a:rPr>
              <a:t>I’m the person who has to look closely at our inventory levels so I’ll call the sales person if the inventory looks low and they can negotiate with the customer. The purchasing agent needs to know when orders are coming in that could deplete our inventory so I’ll pop my head over the cubicle wall and let her see the order I’m working on, especially if there’s any possibility that she’s already ordered more inventory so that it’s okay for the order to go through.</a:t>
            </a:r>
          </a:p>
          <a:p>
            <a:r>
              <a:rPr lang="en-US" sz="1200" b="0" i="0" kern="1200" dirty="0">
                <a:solidFill>
                  <a:schemeClr val="tx1"/>
                </a:solidFill>
                <a:effectLst/>
                <a:latin typeface="+mn-lt"/>
                <a:ea typeface="+mn-ea"/>
                <a:cs typeface="+mn-cs"/>
              </a:rPr>
              <a:t>Even though I try to make it as clear for the pickers as possible, they’ll ask me questions if there’s anything about the order that looks off.</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my name is Susan. This is the third year I’ve been with the company and my second as an order-processor. I was the secretary my first year. This is the first company I’ve worked with since I graduated from a vocational college in business skills. It’s a pretty good place if crazy at times.</a:t>
            </a:r>
          </a:p>
          <a:p>
            <a:r>
              <a:rPr lang="en-US" sz="1200" b="0" i="0" kern="1200" dirty="0">
                <a:solidFill>
                  <a:schemeClr val="tx1"/>
                </a:solidFill>
                <a:effectLst/>
                <a:latin typeface="+mn-lt"/>
                <a:ea typeface="+mn-ea"/>
                <a:cs typeface="+mn-cs"/>
              </a:rPr>
              <a:t>I end up doing a lot of different things but I’m supposed to make getting the orders in a first priority. The guys have to have them in the shop so I like to have a batch of them ready so they can start moving items through the shop. We stock finished goods as well so I can pop out the orders for those even if the job orders take longer.</a:t>
            </a:r>
          </a:p>
          <a:p>
            <a:r>
              <a:rPr lang="en-US" sz="1200" b="0" i="0" kern="1200" dirty="0">
                <a:solidFill>
                  <a:schemeClr val="tx1"/>
                </a:solidFill>
                <a:effectLst/>
                <a:latin typeface="+mn-lt"/>
                <a:ea typeface="+mn-ea"/>
                <a:cs typeface="+mn-cs"/>
              </a:rPr>
              <a:t>I have to talk to the purchasing manager a lot which is why we’re practically sitting in the same office. I’ve learned a lot about the inventory we need to watch and every day I’m checking the inventory levels to see if there’s anything we need to re-order. It’s not as simple as “first come, first serve”. Sometimes we’ve got a really important customer and I need to find a way to at least get something shipped to them to keep them happy.</a:t>
            </a:r>
          </a:p>
          <a:p>
            <a:r>
              <a:rPr lang="en-US" sz="1200" b="0" i="0" kern="1200" dirty="0">
                <a:solidFill>
                  <a:schemeClr val="tx1"/>
                </a:solidFill>
                <a:effectLst/>
                <a:latin typeface="+mn-lt"/>
                <a:ea typeface="+mn-ea"/>
                <a:cs typeface="+mn-cs"/>
              </a:rPr>
              <a:t>Meanwhile, I can’t just put the orders through because some customers may be lagging in their payments. So I have to work with Accounting as well. Sometimes that’s a drag. Everything I do is by order number and the guys out back need everything by order number, too. But Accounting needs to approve how we ship the orders because some people they’ll want to put a hold on and others they’ll only ship COD. And they like everything in Customer ID order so all my stuff gets re-arranged and I have to pull all my files by customer number. It’s just that it adds that much more time getting the orders through to the shop.</a:t>
            </a:r>
          </a:p>
          <a:p>
            <a:r>
              <a:rPr lang="en-US" sz="1200" b="0" i="0" kern="1200" dirty="0">
                <a:solidFill>
                  <a:schemeClr val="tx1"/>
                </a:solidFill>
                <a:effectLst/>
                <a:latin typeface="+mn-lt"/>
                <a:ea typeface="+mn-ea"/>
                <a:cs typeface="+mn-cs"/>
              </a:rPr>
              <a:t>I have to get in early and actually try to have everything done by lunch. They need time in back to pick and ship the orders I’ve given them especially if they’re hot orders. Those are orders we’re rushing through. After lunch things slow a little on my end. I start working more with problem orders but I also have to help other departments with purchase orders and invoicing and filing quotes. I don’t mind staying busy with a lot of different stuff even though it doesn’t come under my “official” title. It makes the day go faster.</a:t>
            </a:r>
          </a:p>
          <a:p>
            <a:r>
              <a:rPr lang="en-US" sz="1200" b="0" i="0" kern="1200" dirty="0">
                <a:solidFill>
                  <a:schemeClr val="tx1"/>
                </a:solidFill>
                <a:effectLst/>
                <a:latin typeface="+mn-lt"/>
                <a:ea typeface="+mn-ea"/>
                <a:cs typeface="+mn-cs"/>
              </a:rPr>
              <a:t>And of course the phone calls from Sales Reps and customers have to be answered. I try to answer them if I can but beyond the status of the order, I usually have to give them over to someone else. The most important thing is making sure there are no orders on my desk when I go home so the other things I get done all depend on that. For one thing, I don’t hang around any longer than I have to. They don’t like to pay overtime.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Overview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have to get in early and actually try to have everything done by lunch. They need time in back to pick and ship the orders I’ve given them especially if they’re hot orders. Those are orders we’re rushing through.</a:t>
            </a:r>
          </a:p>
          <a:p>
            <a:r>
              <a:rPr lang="en-US" sz="1200" b="0" i="0" kern="1200" dirty="0">
                <a:solidFill>
                  <a:schemeClr val="tx1"/>
                </a:solidFill>
                <a:effectLst/>
                <a:latin typeface="+mn-lt"/>
                <a:ea typeface="+mn-ea"/>
                <a:cs typeface="+mn-cs"/>
              </a:rPr>
              <a:t>After lunch things slow a little on my end. I start working more with problem orders but I also have to help other departments with purchase orders and invoicing and filing quotes. I don’t mind staying busy with a lot of different stuff even though it doesn’t come under my “official” title. It makes my day go faster.</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Put all new orders through to production or warehouse by the end of the day to grow the company</a:t>
            </a:r>
          </a:p>
          <a:p>
            <a:r>
              <a:rPr lang="en-US" sz="1200" b="0" i="0" kern="1200" dirty="0">
                <a:solidFill>
                  <a:schemeClr val="tx1"/>
                </a:solidFill>
                <a:effectLst/>
                <a:latin typeface="+mn-lt"/>
                <a:ea typeface="+mn-ea"/>
                <a:cs typeface="+mn-cs"/>
              </a:rPr>
              <a:t>Verify and modify all information on an order so that it ships correct and complete</a:t>
            </a:r>
          </a:p>
          <a:p>
            <a:r>
              <a:rPr lang="en-US" sz="1200" b="0" i="0" kern="1200" dirty="0">
                <a:solidFill>
                  <a:schemeClr val="tx1"/>
                </a:solidFill>
                <a:effectLst/>
                <a:latin typeface="+mn-lt"/>
                <a:ea typeface="+mn-ea"/>
                <a:cs typeface="+mn-cs"/>
              </a:rPr>
              <a:t>Ensure that there is enough inventory to send an order</a:t>
            </a:r>
          </a:p>
          <a:p>
            <a:r>
              <a:rPr lang="en-US" sz="1200" b="0" i="0" kern="1200" dirty="0">
                <a:solidFill>
                  <a:schemeClr val="tx1"/>
                </a:solidFill>
                <a:effectLst/>
                <a:latin typeface="+mn-lt"/>
                <a:ea typeface="+mn-ea"/>
                <a:cs typeface="+mn-cs"/>
              </a:rPr>
              <a:t>Get resolution from other departments on any product or quantity issues or changes</a:t>
            </a:r>
          </a:p>
          <a:p>
            <a:r>
              <a:rPr lang="en-US" sz="1200" b="0" i="0" kern="1200" dirty="0">
                <a:solidFill>
                  <a:schemeClr val="tx1"/>
                </a:solidFill>
                <a:effectLst/>
                <a:latin typeface="+mn-lt"/>
                <a:ea typeface="+mn-ea"/>
                <a:cs typeface="+mn-cs"/>
              </a:rPr>
              <a:t>Complete all other assigned work to support other departments</a:t>
            </a:r>
          </a:p>
          <a:p>
            <a:r>
              <a:rPr lang="en-US" sz="1200" b="0" i="0" kern="1200" dirty="0">
                <a:solidFill>
                  <a:schemeClr val="tx1"/>
                </a:solidFill>
                <a:effectLst/>
                <a:latin typeface="+mn-lt"/>
                <a:ea typeface="+mn-ea"/>
                <a:cs typeface="+mn-cs"/>
              </a:rPr>
              <a:t>Roles</a:t>
            </a:r>
          </a:p>
          <a:p>
            <a:r>
              <a:rPr lang="en-US" sz="1200" b="0" i="0" kern="1200" dirty="0">
                <a:solidFill>
                  <a:schemeClr val="tx1"/>
                </a:solidFill>
                <a:effectLst/>
                <a:latin typeface="+mn-lt"/>
                <a:ea typeface="+mn-ea"/>
                <a:cs typeface="+mn-cs"/>
              </a:rPr>
              <a:t>Sales Order Processor</a:t>
            </a:r>
          </a:p>
          <a:p>
            <a:r>
              <a:rPr lang="en-US" sz="1200" b="0" i="0" kern="1200" dirty="0">
                <a:solidFill>
                  <a:schemeClr val="tx1"/>
                </a:solidFill>
                <a:effectLst/>
                <a:latin typeface="+mn-lt"/>
                <a:ea typeface="+mn-ea"/>
                <a:cs typeface="+mn-cs"/>
              </a:rPr>
              <a:t>Customer Service Provider</a:t>
            </a:r>
          </a:p>
          <a:p>
            <a:r>
              <a:rPr lang="en-US" sz="1200" b="0" i="0" kern="1200" dirty="0">
                <a:solidFill>
                  <a:schemeClr val="tx1"/>
                </a:solidFill>
                <a:effectLst/>
                <a:latin typeface="+mn-lt"/>
                <a:ea typeface="+mn-ea"/>
                <a:cs typeface="+mn-cs"/>
              </a:rPr>
              <a:t>Price List Quoter</a:t>
            </a:r>
          </a:p>
          <a:p>
            <a:r>
              <a:rPr lang="en-US" sz="1200" b="0" i="0" kern="1200" dirty="0">
                <a:solidFill>
                  <a:schemeClr val="tx1"/>
                </a:solidFill>
                <a:effectLst/>
                <a:latin typeface="+mn-lt"/>
                <a:ea typeface="+mn-ea"/>
                <a:cs typeface="+mn-cs"/>
              </a:rPr>
              <a:t>Sentinel</a:t>
            </a:r>
          </a:p>
          <a:p>
            <a:r>
              <a:rPr lang="en-US" sz="1200" b="0" i="0" kern="1200" dirty="0">
                <a:solidFill>
                  <a:schemeClr val="tx1"/>
                </a:solidFill>
                <a:effectLst/>
                <a:latin typeface="+mn-lt"/>
                <a:ea typeface="+mn-ea"/>
                <a:cs typeface="+mn-cs"/>
              </a:rPr>
              <a:t>Status-checker</a:t>
            </a:r>
          </a:p>
          <a:p>
            <a:r>
              <a:rPr lang="en-US" sz="1200" b="0" i="0" kern="1200" dirty="0">
                <a:solidFill>
                  <a:schemeClr val="tx1"/>
                </a:solidFill>
                <a:effectLst/>
                <a:latin typeface="+mn-lt"/>
                <a:ea typeface="+mn-ea"/>
                <a:cs typeface="+mn-cs"/>
              </a:rPr>
              <a:t>Verifier</a:t>
            </a:r>
          </a:p>
          <a:p>
            <a:r>
              <a:rPr lang="en-US" sz="1200" b="0" i="0" kern="1200" dirty="0">
                <a:solidFill>
                  <a:schemeClr val="tx1"/>
                </a:solidFill>
                <a:effectLst/>
                <a:latin typeface="+mn-lt"/>
                <a:ea typeface="+mn-ea"/>
                <a:cs typeface="+mn-cs"/>
              </a:rPr>
              <a:t>Consignment Manager</a:t>
            </a:r>
          </a:p>
          <a:p>
            <a:r>
              <a:rPr lang="en-US" sz="1200" b="0" i="0" kern="1200" dirty="0">
                <a:solidFill>
                  <a:schemeClr val="tx1"/>
                </a:solidFill>
                <a:effectLst/>
                <a:latin typeface="+mn-lt"/>
                <a:ea typeface="+mn-ea"/>
                <a:cs typeface="+mn-cs"/>
              </a:rPr>
              <a:t>Purchase Order Processor</a:t>
            </a:r>
          </a:p>
          <a:p>
            <a:r>
              <a:rPr lang="en-US" sz="1200" b="0" i="0" kern="1200" dirty="0">
                <a:solidFill>
                  <a:schemeClr val="tx1"/>
                </a:solidFill>
                <a:effectLst/>
                <a:latin typeface="+mn-lt"/>
                <a:ea typeface="+mn-ea"/>
                <a:cs typeface="+mn-cs"/>
              </a:rPr>
              <a:t>Flagger</a:t>
            </a:r>
          </a:p>
          <a:p>
            <a:r>
              <a:rPr lang="en-US" sz="1200" b="0" i="0" kern="1200" dirty="0">
                <a:solidFill>
                  <a:schemeClr val="tx1"/>
                </a:solidFill>
                <a:effectLst/>
                <a:latin typeface="+mn-lt"/>
                <a:ea typeface="+mn-ea"/>
                <a:cs typeface="+mn-cs"/>
              </a:rPr>
              <a:t>Resolution Seeker</a:t>
            </a:r>
          </a:p>
          <a:p>
            <a:r>
              <a:rPr lang="en-US" sz="1200" b="0" i="0" kern="1200" dirty="0">
                <a:solidFill>
                  <a:schemeClr val="tx1"/>
                </a:solidFill>
                <a:effectLst/>
                <a:latin typeface="+mn-lt"/>
                <a:ea typeface="+mn-ea"/>
                <a:cs typeface="+mn-cs"/>
              </a:rPr>
              <a:t>Document Distributor</a:t>
            </a:r>
          </a:p>
          <a:p>
            <a:r>
              <a:rPr lang="en-US" sz="1200" b="0" i="0" kern="1200" dirty="0">
                <a:solidFill>
                  <a:schemeClr val="tx1"/>
                </a:solidFill>
                <a:effectLst/>
                <a:latin typeface="+mn-lt"/>
                <a:ea typeface="+mn-ea"/>
                <a:cs typeface="+mn-cs"/>
              </a:rPr>
              <a:t>Report Distributor</a:t>
            </a:r>
          </a:p>
          <a:p>
            <a:r>
              <a:rPr lang="en-US" sz="1200" b="0" i="0" kern="1200" dirty="0">
                <a:solidFill>
                  <a:schemeClr val="tx1"/>
                </a:solidFill>
                <a:effectLst/>
                <a:latin typeface="+mn-lt"/>
                <a:ea typeface="+mn-ea"/>
                <a:cs typeface="+mn-cs"/>
              </a:rPr>
              <a:t>Report Generator</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Sales clerk</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Goals and Associated Roles</a:t>
            </a:r>
          </a:p>
          <a:p>
            <a:r>
              <a:rPr lang="en-US" sz="1200" b="0" i="0" kern="1200" dirty="0">
                <a:solidFill>
                  <a:schemeClr val="tx1"/>
                </a:solidFill>
                <a:effectLst/>
                <a:latin typeface="+mn-lt"/>
                <a:ea typeface="+mn-ea"/>
                <a:cs typeface="+mn-cs"/>
              </a:rPr>
              <a:t>Work Activities Observed in the Field</a:t>
            </a:r>
          </a:p>
          <a:p>
            <a:r>
              <a:rPr lang="en-US" sz="1200" b="1" i="0" kern="1200" dirty="0">
                <a:solidFill>
                  <a:schemeClr val="tx1"/>
                </a:solidFill>
                <a:effectLst/>
                <a:latin typeface="+mn-lt"/>
                <a:ea typeface="+mn-ea"/>
                <a:cs typeface="+mn-cs"/>
              </a:rPr>
              <a:t>These are the activities Susan does as part of her job. She does not do them every day, nor does every Susan do them.</a:t>
            </a:r>
          </a:p>
          <a:p>
            <a:r>
              <a:rPr lang="en-US" sz="1200" b="0" i="0" kern="1200" dirty="0">
                <a:solidFill>
                  <a:schemeClr val="tx1"/>
                </a:solidFill>
                <a:effectLst/>
                <a:latin typeface="+mn-lt"/>
                <a:ea typeface="+mn-ea"/>
                <a:cs typeface="+mn-cs"/>
              </a:rPr>
              <a:t>Answer switchboard in off-hours for the regular operator</a:t>
            </a:r>
          </a:p>
          <a:p>
            <a:r>
              <a:rPr lang="en-US" sz="1200" b="0" i="0" kern="1200" dirty="0">
                <a:solidFill>
                  <a:schemeClr val="tx1"/>
                </a:solidFill>
                <a:effectLst/>
                <a:latin typeface="+mn-lt"/>
                <a:ea typeface="+mn-ea"/>
                <a:cs typeface="+mn-cs"/>
              </a:rPr>
              <a:t>Prioritize sales calls from an earlier time zone</a:t>
            </a:r>
          </a:p>
          <a:p>
            <a:r>
              <a:rPr lang="en-US" sz="1200" b="0" i="0" kern="1200" dirty="0">
                <a:solidFill>
                  <a:schemeClr val="tx1"/>
                </a:solidFill>
                <a:effectLst/>
                <a:latin typeface="+mn-lt"/>
                <a:ea typeface="+mn-ea"/>
                <a:cs typeface="+mn-cs"/>
              </a:rPr>
              <a:t>Carry out miscellaneous tasks throughout day</a:t>
            </a:r>
          </a:p>
          <a:p>
            <a:r>
              <a:rPr lang="en-US" sz="1200" b="0" i="0" kern="1200" dirty="0">
                <a:solidFill>
                  <a:schemeClr val="tx1"/>
                </a:solidFill>
                <a:effectLst/>
                <a:latin typeface="+mn-lt"/>
                <a:ea typeface="+mn-ea"/>
                <a:cs typeface="+mn-cs"/>
              </a:rPr>
              <a:t>Provide BOM information to manager responsible for quotes</a:t>
            </a:r>
          </a:p>
          <a:p>
            <a:r>
              <a:rPr lang="en-US" sz="1200" b="0" i="0" kern="1200" dirty="0">
                <a:solidFill>
                  <a:schemeClr val="tx1"/>
                </a:solidFill>
                <a:effectLst/>
                <a:latin typeface="+mn-lt"/>
                <a:ea typeface="+mn-ea"/>
                <a:cs typeface="+mn-cs"/>
              </a:rPr>
              <a:t>Receive notification of federal RFP and check federal website for possible jobs</a:t>
            </a:r>
          </a:p>
          <a:p>
            <a:r>
              <a:rPr lang="en-US" sz="1200" b="0" i="0" kern="1200" dirty="0">
                <a:solidFill>
                  <a:schemeClr val="tx1"/>
                </a:solidFill>
                <a:effectLst/>
                <a:latin typeface="+mn-lt"/>
                <a:ea typeface="+mn-ea"/>
                <a:cs typeface="+mn-cs"/>
              </a:rPr>
              <a:t>Approve quotes</a:t>
            </a:r>
          </a:p>
          <a:p>
            <a:r>
              <a:rPr lang="en-US" sz="1200" b="0" i="0" kern="1200" dirty="0">
                <a:solidFill>
                  <a:schemeClr val="tx1"/>
                </a:solidFill>
                <a:effectLst/>
                <a:latin typeface="+mn-lt"/>
                <a:ea typeface="+mn-ea"/>
                <a:cs typeface="+mn-cs"/>
              </a:rPr>
              <a:t>Look up product prices in a price list</a:t>
            </a:r>
          </a:p>
          <a:p>
            <a:r>
              <a:rPr lang="en-US" sz="1200" b="0" i="0" kern="1200" dirty="0">
                <a:solidFill>
                  <a:schemeClr val="tx1"/>
                </a:solidFill>
                <a:effectLst/>
                <a:latin typeface="+mn-lt"/>
                <a:ea typeface="+mn-ea"/>
                <a:cs typeface="+mn-cs"/>
              </a:rPr>
              <a:t>Update product prices on incoming orders</a:t>
            </a:r>
          </a:p>
          <a:p>
            <a:r>
              <a:rPr lang="en-US" sz="1200" b="0" i="0" kern="1200" dirty="0">
                <a:solidFill>
                  <a:schemeClr val="tx1"/>
                </a:solidFill>
                <a:effectLst/>
                <a:latin typeface="+mn-lt"/>
                <a:ea typeface="+mn-ea"/>
                <a:cs typeface="+mn-cs"/>
              </a:rPr>
              <a:t>Maintain separate types of order forms for products that are manufactured differently</a:t>
            </a:r>
          </a:p>
          <a:p>
            <a:r>
              <a:rPr lang="en-US" sz="1200" b="0" i="0" kern="1200" dirty="0">
                <a:solidFill>
                  <a:schemeClr val="tx1"/>
                </a:solidFill>
                <a:effectLst/>
                <a:latin typeface="+mn-lt"/>
                <a:ea typeface="+mn-ea"/>
                <a:cs typeface="+mn-cs"/>
              </a:rPr>
              <a:t>Process orders received directly from customers</a:t>
            </a:r>
          </a:p>
          <a:p>
            <a:r>
              <a:rPr lang="en-US" sz="1200" b="0" i="0" kern="1200" dirty="0">
                <a:solidFill>
                  <a:schemeClr val="tx1"/>
                </a:solidFill>
                <a:effectLst/>
                <a:latin typeface="+mn-lt"/>
                <a:ea typeface="+mn-ea"/>
                <a:cs typeface="+mn-cs"/>
              </a:rPr>
              <a:t>Prioritize orders that need to be done first and process them</a:t>
            </a:r>
          </a:p>
          <a:p>
            <a:r>
              <a:rPr lang="en-US" sz="1200" b="0" i="0" kern="1200" dirty="0">
                <a:solidFill>
                  <a:schemeClr val="tx1"/>
                </a:solidFill>
                <a:effectLst/>
                <a:latin typeface="+mn-lt"/>
                <a:ea typeface="+mn-ea"/>
                <a:cs typeface="+mn-cs"/>
              </a:rPr>
              <a:t>Enter order data into computer system</a:t>
            </a:r>
          </a:p>
          <a:p>
            <a:r>
              <a:rPr lang="en-US" sz="1200" b="0" i="0" kern="1200" dirty="0">
                <a:solidFill>
                  <a:schemeClr val="tx1"/>
                </a:solidFill>
                <a:effectLst/>
                <a:latin typeface="+mn-lt"/>
                <a:ea typeface="+mn-ea"/>
                <a:cs typeface="+mn-cs"/>
              </a:rPr>
              <a:t>Communicate inventory shortages to purchasing</a:t>
            </a:r>
          </a:p>
          <a:p>
            <a:r>
              <a:rPr lang="en-US" sz="1200" b="0" i="0" kern="1200" dirty="0">
                <a:solidFill>
                  <a:schemeClr val="tx1"/>
                </a:solidFill>
                <a:effectLst/>
                <a:latin typeface="+mn-lt"/>
                <a:ea typeface="+mn-ea"/>
                <a:cs typeface="+mn-cs"/>
              </a:rPr>
              <a:t>Check the accuracy of an order for production or warehouse employees</a:t>
            </a:r>
          </a:p>
          <a:p>
            <a:r>
              <a:rPr lang="en-US" sz="1200" b="0" i="0" kern="1200" dirty="0">
                <a:solidFill>
                  <a:schemeClr val="tx1"/>
                </a:solidFill>
                <a:effectLst/>
                <a:latin typeface="+mn-lt"/>
                <a:ea typeface="+mn-ea"/>
                <a:cs typeface="+mn-cs"/>
              </a:rPr>
              <a:t>Communicate with production or management to resolve order issues</a:t>
            </a:r>
          </a:p>
          <a:p>
            <a:r>
              <a:rPr lang="en-US" sz="1200" b="0" i="0" kern="1200" dirty="0">
                <a:solidFill>
                  <a:schemeClr val="tx1"/>
                </a:solidFill>
                <a:effectLst/>
                <a:latin typeface="+mn-lt"/>
                <a:ea typeface="+mn-ea"/>
                <a:cs typeface="+mn-cs"/>
              </a:rPr>
              <a:t>Flag any major orders that need to be Monitored</a:t>
            </a:r>
          </a:p>
          <a:p>
            <a:r>
              <a:rPr lang="en-US" sz="1200" b="0" i="0" kern="1200" dirty="0">
                <a:solidFill>
                  <a:schemeClr val="tx1"/>
                </a:solidFill>
                <a:effectLst/>
                <a:latin typeface="+mn-lt"/>
                <a:ea typeface="+mn-ea"/>
                <a:cs typeface="+mn-cs"/>
              </a:rPr>
              <a:t>Resolve discrepancies between quotes and orders</a:t>
            </a:r>
          </a:p>
          <a:p>
            <a:r>
              <a:rPr lang="en-US" sz="1200" b="0" i="0" kern="1200" dirty="0">
                <a:solidFill>
                  <a:schemeClr val="tx1"/>
                </a:solidFill>
                <a:effectLst/>
                <a:latin typeface="+mn-lt"/>
                <a:ea typeface="+mn-ea"/>
                <a:cs typeface="+mn-cs"/>
              </a:rPr>
              <a:t>Modify an order with correct or complete information</a:t>
            </a:r>
          </a:p>
          <a:p>
            <a:r>
              <a:rPr lang="en-US" sz="1200" b="0" i="0" kern="1200" dirty="0">
                <a:solidFill>
                  <a:schemeClr val="tx1"/>
                </a:solidFill>
                <a:effectLst/>
                <a:latin typeface="+mn-lt"/>
                <a:ea typeface="+mn-ea"/>
                <a:cs typeface="+mn-cs"/>
              </a:rPr>
              <a:t>Add notes to ensure customer can match their PO number to their order after it was modified</a:t>
            </a:r>
          </a:p>
          <a:p>
            <a:r>
              <a:rPr lang="en-US" sz="1200" b="0" i="0" kern="1200" dirty="0">
                <a:solidFill>
                  <a:schemeClr val="tx1"/>
                </a:solidFill>
                <a:effectLst/>
                <a:latin typeface="+mn-lt"/>
                <a:ea typeface="+mn-ea"/>
                <a:cs typeface="+mn-cs"/>
              </a:rPr>
              <a:t>Complete product information on an order for accuracy</a:t>
            </a:r>
          </a:p>
          <a:p>
            <a:r>
              <a:rPr lang="en-US" sz="1200" b="0" i="0" kern="1200" dirty="0">
                <a:solidFill>
                  <a:schemeClr val="tx1"/>
                </a:solidFill>
                <a:effectLst/>
                <a:latin typeface="+mn-lt"/>
                <a:ea typeface="+mn-ea"/>
                <a:cs typeface="+mn-cs"/>
              </a:rPr>
              <a:t>Process orders according to customer preferences</a:t>
            </a:r>
          </a:p>
          <a:p>
            <a:r>
              <a:rPr lang="en-US" sz="1200" b="0" i="0" kern="1200" dirty="0">
                <a:solidFill>
                  <a:schemeClr val="tx1"/>
                </a:solidFill>
                <a:effectLst/>
                <a:latin typeface="+mn-lt"/>
                <a:ea typeface="+mn-ea"/>
                <a:cs typeface="+mn-cs"/>
              </a:rPr>
              <a:t>Receive orders from federal and/or commercial clients</a:t>
            </a:r>
          </a:p>
          <a:p>
            <a:r>
              <a:rPr lang="en-US" sz="1200" b="0" i="0" kern="1200" dirty="0">
                <a:solidFill>
                  <a:schemeClr val="tx1"/>
                </a:solidFill>
                <a:effectLst/>
                <a:latin typeface="+mn-lt"/>
                <a:ea typeface="+mn-ea"/>
                <a:cs typeface="+mn-cs"/>
              </a:rPr>
              <a:t>Process orders manually</a:t>
            </a:r>
          </a:p>
          <a:p>
            <a:r>
              <a:rPr lang="en-US" sz="1200" b="0" i="0" kern="1200" dirty="0">
                <a:solidFill>
                  <a:schemeClr val="tx1"/>
                </a:solidFill>
                <a:effectLst/>
                <a:latin typeface="+mn-lt"/>
                <a:ea typeface="+mn-ea"/>
                <a:cs typeface="+mn-cs"/>
              </a:rPr>
              <a:t>Process Build-To-Order documentation after Quality Control has cleared product</a:t>
            </a:r>
          </a:p>
          <a:p>
            <a:r>
              <a:rPr lang="en-US" sz="1200" b="0" i="0" kern="1200" dirty="0">
                <a:solidFill>
                  <a:schemeClr val="tx1"/>
                </a:solidFill>
                <a:effectLst/>
                <a:latin typeface="+mn-lt"/>
                <a:ea typeface="+mn-ea"/>
                <a:cs typeface="+mn-cs"/>
              </a:rPr>
              <a:t>Manually enter updates on products shipped from ship tickets onto orders</a:t>
            </a:r>
          </a:p>
          <a:p>
            <a:r>
              <a:rPr lang="en-US" sz="1200" b="0" i="0" kern="1200" dirty="0">
                <a:solidFill>
                  <a:schemeClr val="tx1"/>
                </a:solidFill>
                <a:effectLst/>
                <a:latin typeface="+mn-lt"/>
                <a:ea typeface="+mn-ea"/>
                <a:cs typeface="+mn-cs"/>
              </a:rPr>
              <a:t>Research the reason why an order is being shipped late</a:t>
            </a:r>
          </a:p>
          <a:p>
            <a:r>
              <a:rPr lang="en-US" sz="1200" b="0" i="0" kern="1200" dirty="0">
                <a:solidFill>
                  <a:schemeClr val="tx1"/>
                </a:solidFill>
                <a:effectLst/>
                <a:latin typeface="+mn-lt"/>
                <a:ea typeface="+mn-ea"/>
                <a:cs typeface="+mn-cs"/>
              </a:rPr>
              <a:t>Send complete documentation to shipping</a:t>
            </a:r>
          </a:p>
          <a:p>
            <a:r>
              <a:rPr lang="en-US" sz="1200" b="0" i="0" kern="1200" dirty="0">
                <a:solidFill>
                  <a:schemeClr val="tx1"/>
                </a:solidFill>
                <a:effectLst/>
                <a:latin typeface="+mn-lt"/>
                <a:ea typeface="+mn-ea"/>
                <a:cs typeface="+mn-cs"/>
              </a:rPr>
              <a:t>Create invoice, print and mail</a:t>
            </a:r>
          </a:p>
          <a:p>
            <a:r>
              <a:rPr lang="en-US" sz="1200" b="0" i="0" kern="1200" dirty="0">
                <a:solidFill>
                  <a:schemeClr val="tx1"/>
                </a:solidFill>
                <a:effectLst/>
                <a:latin typeface="+mn-lt"/>
                <a:ea typeface="+mn-ea"/>
                <a:cs typeface="+mn-cs"/>
              </a:rPr>
              <a:t>Process credit card payments from small customers</a:t>
            </a:r>
          </a:p>
          <a:p>
            <a:r>
              <a:rPr lang="en-US" sz="1200" b="0" i="0" kern="1200" dirty="0">
                <a:solidFill>
                  <a:schemeClr val="tx1"/>
                </a:solidFill>
                <a:effectLst/>
                <a:latin typeface="+mn-lt"/>
                <a:ea typeface="+mn-ea"/>
                <a:cs typeface="+mn-cs"/>
              </a:rPr>
              <a:t>Add shipping charges to invoices</a:t>
            </a:r>
          </a:p>
          <a:p>
            <a:r>
              <a:rPr lang="en-US" sz="1200" b="0" i="0" kern="1200" dirty="0">
                <a:solidFill>
                  <a:schemeClr val="tx1"/>
                </a:solidFill>
                <a:effectLst/>
                <a:latin typeface="+mn-lt"/>
                <a:ea typeface="+mn-ea"/>
                <a:cs typeface="+mn-cs"/>
              </a:rPr>
              <a:t>Arrange FEDEX </a:t>
            </a:r>
            <a:r>
              <a:rPr lang="en-US" sz="1200" b="0" i="0" kern="1200" dirty="0" err="1">
                <a:solidFill>
                  <a:schemeClr val="tx1"/>
                </a:solidFill>
                <a:effectLst/>
                <a:latin typeface="+mn-lt"/>
                <a:ea typeface="+mn-ea"/>
                <a:cs typeface="+mn-cs"/>
              </a:rPr>
              <a:t>pick ups</a:t>
            </a:r>
            <a:r>
              <a:rPr lang="en-US" sz="1200" b="0" i="0" kern="1200" dirty="0">
                <a:solidFill>
                  <a:schemeClr val="tx1"/>
                </a:solidFill>
                <a:effectLst/>
                <a:latin typeface="+mn-lt"/>
                <a:ea typeface="+mn-ea"/>
                <a:cs typeface="+mn-cs"/>
              </a:rPr>
              <a:t> of shipments</a:t>
            </a:r>
          </a:p>
          <a:p>
            <a:r>
              <a:rPr lang="en-US" sz="1200" b="0" i="0" kern="1200" dirty="0">
                <a:solidFill>
                  <a:schemeClr val="tx1"/>
                </a:solidFill>
                <a:effectLst/>
                <a:latin typeface="+mn-lt"/>
                <a:ea typeface="+mn-ea"/>
                <a:cs typeface="+mn-cs"/>
              </a:rPr>
              <a:t>Forward hardcopies of orders to the appropriate manager</a:t>
            </a:r>
          </a:p>
          <a:p>
            <a:r>
              <a:rPr lang="en-US" sz="1200" b="0" i="0" kern="1200" dirty="0">
                <a:solidFill>
                  <a:schemeClr val="tx1"/>
                </a:solidFill>
                <a:effectLst/>
                <a:latin typeface="+mn-lt"/>
                <a:ea typeface="+mn-ea"/>
                <a:cs typeface="+mn-cs"/>
              </a:rPr>
              <a:t>Distribute daily report on Sales Orders booked to appropriate managers</a:t>
            </a:r>
          </a:p>
          <a:p>
            <a:r>
              <a:rPr lang="en-US" sz="1200" b="0" i="0" kern="1200" dirty="0">
                <a:solidFill>
                  <a:schemeClr val="tx1"/>
                </a:solidFill>
                <a:effectLst/>
                <a:latin typeface="+mn-lt"/>
                <a:ea typeface="+mn-ea"/>
                <a:cs typeface="+mn-cs"/>
              </a:rPr>
              <a:t>Produce monthly Open Orders report</a:t>
            </a:r>
          </a:p>
          <a:p>
            <a:r>
              <a:rPr lang="en-US" sz="1200" b="0" i="0" kern="1200" dirty="0">
                <a:solidFill>
                  <a:schemeClr val="tx1"/>
                </a:solidFill>
                <a:effectLst/>
                <a:latin typeface="+mn-lt"/>
                <a:ea typeface="+mn-ea"/>
                <a:cs typeface="+mn-cs"/>
              </a:rPr>
              <a:t>Explain correct procedures related to order-processing to co-workers</a:t>
            </a:r>
          </a:p>
          <a:p>
            <a:r>
              <a:rPr lang="en-US" sz="1200" b="0" i="0" kern="1200" dirty="0">
                <a:solidFill>
                  <a:schemeClr val="tx1"/>
                </a:solidFill>
                <a:effectLst/>
                <a:latin typeface="+mn-lt"/>
                <a:ea typeface="+mn-ea"/>
                <a:cs typeface="+mn-cs"/>
              </a:rPr>
              <a:t>Process purchase orders in addition to sales orders</a:t>
            </a:r>
          </a:p>
          <a:p>
            <a:r>
              <a:rPr lang="en-US" sz="1200" b="0" i="0" kern="1200" dirty="0">
                <a:solidFill>
                  <a:schemeClr val="tx1"/>
                </a:solidFill>
                <a:effectLst/>
                <a:latin typeface="+mn-lt"/>
                <a:ea typeface="+mn-ea"/>
                <a:cs typeface="+mn-cs"/>
              </a:rPr>
              <a:t>Communicate with sales and purchasing about sales orders and purchase orders</a:t>
            </a:r>
          </a:p>
          <a:p>
            <a:r>
              <a:rPr lang="en-US" sz="1200" b="0" i="0" kern="1200" dirty="0">
                <a:solidFill>
                  <a:schemeClr val="tx1"/>
                </a:solidFill>
                <a:effectLst/>
                <a:latin typeface="+mn-lt"/>
                <a:ea typeface="+mn-ea"/>
                <a:cs typeface="+mn-cs"/>
              </a:rPr>
              <a:t>Print out purchase orders plus copies</a:t>
            </a:r>
          </a:p>
          <a:p>
            <a:r>
              <a:rPr lang="en-US" sz="1200" b="0" i="0" kern="1200" dirty="0">
                <a:solidFill>
                  <a:schemeClr val="tx1"/>
                </a:solidFill>
                <a:effectLst/>
                <a:latin typeface="+mn-lt"/>
                <a:ea typeface="+mn-ea"/>
                <a:cs typeface="+mn-cs"/>
              </a:rPr>
              <a:t>Process Return Materials Authorizations for purchase orders</a:t>
            </a:r>
          </a:p>
          <a:p>
            <a:r>
              <a:rPr lang="en-US" sz="1200" b="0" i="0" kern="1200" dirty="0">
                <a:solidFill>
                  <a:schemeClr val="tx1"/>
                </a:solidFill>
                <a:effectLst/>
                <a:latin typeface="+mn-lt"/>
                <a:ea typeface="+mn-ea"/>
                <a:cs typeface="+mn-cs"/>
              </a:rPr>
              <a:t>EDI</a:t>
            </a:r>
          </a:p>
          <a:p>
            <a:r>
              <a:rPr lang="en-US" sz="1200" b="0" i="0" kern="1200" dirty="0">
                <a:solidFill>
                  <a:schemeClr val="tx1"/>
                </a:solidFill>
                <a:effectLst/>
                <a:latin typeface="+mn-lt"/>
                <a:ea typeface="+mn-ea"/>
                <a:cs typeface="+mn-cs"/>
              </a:rPr>
              <a:t>Receive EDI orders that are automatically processed by the accounting application</a:t>
            </a:r>
          </a:p>
          <a:p>
            <a:r>
              <a:rPr lang="en-US" sz="1200" b="0" i="0" kern="1200" dirty="0">
                <a:solidFill>
                  <a:schemeClr val="tx1"/>
                </a:solidFill>
                <a:effectLst/>
                <a:latin typeface="+mn-lt"/>
                <a:ea typeface="+mn-ea"/>
                <a:cs typeface="+mn-cs"/>
              </a:rPr>
              <a:t>Preview orders that arrive through EDI to determine whether any have information that cannot be populated in the accounting application form fields</a:t>
            </a:r>
          </a:p>
          <a:p>
            <a:r>
              <a:rPr lang="en-US" sz="1200" b="0" i="0" kern="1200" dirty="0">
                <a:solidFill>
                  <a:schemeClr val="tx1"/>
                </a:solidFill>
                <a:effectLst/>
                <a:latin typeface="+mn-lt"/>
                <a:ea typeface="+mn-ea"/>
                <a:cs typeface="+mn-cs"/>
              </a:rPr>
              <a:t>Print out and check hardcopies of sales orders with information that could not be entered into accounting application before invoicing</a:t>
            </a:r>
          </a:p>
          <a:p>
            <a:r>
              <a:rPr lang="en-US" sz="1200" b="0" i="0" kern="1200" dirty="0">
                <a:solidFill>
                  <a:schemeClr val="tx1"/>
                </a:solidFill>
                <a:effectLst/>
                <a:latin typeface="+mn-lt"/>
                <a:ea typeface="+mn-ea"/>
                <a:cs typeface="+mn-cs"/>
              </a:rPr>
              <a:t>Invoice an "assigned" batch of orders after receive e-mail from shipping that the batch is ready</a:t>
            </a:r>
          </a:p>
          <a:p>
            <a:r>
              <a:rPr lang="en-US" sz="1200" b="0" i="0" kern="1200" dirty="0">
                <a:solidFill>
                  <a:schemeClr val="tx1"/>
                </a:solidFill>
                <a:effectLst/>
                <a:latin typeface="+mn-lt"/>
                <a:ea typeface="+mn-ea"/>
                <a:cs typeface="+mn-cs"/>
              </a:rPr>
              <a:t>Re-map EDI fields for orders that were returned or “bounced back” and re-submit</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#1: Put all new orders through to production by the end of the day to grow the company</a:t>
            </a:r>
          </a:p>
          <a:p>
            <a:r>
              <a:rPr lang="en-US" sz="1200" b="1" i="0" kern="1200" dirty="0">
                <a:solidFill>
                  <a:schemeClr val="tx1"/>
                </a:solidFill>
                <a:effectLst/>
                <a:latin typeface="+mn-lt"/>
                <a:ea typeface="+mn-ea"/>
                <a:cs typeface="+mn-cs"/>
              </a:rPr>
              <a:t>Order Processor</a:t>
            </a:r>
          </a:p>
          <a:p>
            <a:r>
              <a:rPr lang="en-US" sz="1200" b="0" i="0" kern="1200" dirty="0">
                <a:solidFill>
                  <a:schemeClr val="tx1"/>
                </a:solidFill>
                <a:effectLst/>
                <a:latin typeface="+mn-lt"/>
                <a:ea typeface="+mn-ea"/>
                <a:cs typeface="+mn-cs"/>
              </a:rPr>
              <a:t>I add shipping charges to invoices</a:t>
            </a:r>
          </a:p>
          <a:p>
            <a:r>
              <a:rPr lang="en-US" sz="1200" b="0" i="0" kern="1200" dirty="0">
                <a:solidFill>
                  <a:schemeClr val="tx1"/>
                </a:solidFill>
                <a:effectLst/>
                <a:latin typeface="+mn-lt"/>
                <a:ea typeface="+mn-ea"/>
                <a:cs typeface="+mn-cs"/>
              </a:rPr>
              <a:t>I enter order data into computer system</a:t>
            </a:r>
          </a:p>
          <a:p>
            <a:r>
              <a:rPr lang="en-US" sz="1200" b="0" i="0" kern="1200" dirty="0">
                <a:solidFill>
                  <a:schemeClr val="tx1"/>
                </a:solidFill>
                <a:effectLst/>
                <a:latin typeface="+mn-lt"/>
                <a:ea typeface="+mn-ea"/>
                <a:cs typeface="+mn-cs"/>
              </a:rPr>
              <a:t>I maintain separate types of order forms for products that are manufactured differently</a:t>
            </a:r>
          </a:p>
          <a:p>
            <a:r>
              <a:rPr lang="en-US" sz="1200" b="0" i="0" kern="1200" dirty="0">
                <a:solidFill>
                  <a:schemeClr val="tx1"/>
                </a:solidFill>
                <a:effectLst/>
                <a:latin typeface="+mn-lt"/>
                <a:ea typeface="+mn-ea"/>
                <a:cs typeface="+mn-cs"/>
              </a:rPr>
              <a:t>I process orders manually</a:t>
            </a:r>
          </a:p>
          <a:p>
            <a:r>
              <a:rPr lang="en-US" sz="1200" b="0" i="0" kern="1200" dirty="0">
                <a:solidFill>
                  <a:schemeClr val="tx1"/>
                </a:solidFill>
                <a:effectLst/>
                <a:latin typeface="+mn-lt"/>
                <a:ea typeface="+mn-ea"/>
                <a:cs typeface="+mn-cs"/>
              </a:rPr>
              <a:t>I process orders received directly from customers</a:t>
            </a:r>
          </a:p>
          <a:p>
            <a:r>
              <a:rPr lang="en-US" sz="1200" b="0" i="0" kern="1200" dirty="0">
                <a:solidFill>
                  <a:schemeClr val="tx1"/>
                </a:solidFill>
                <a:effectLst/>
                <a:latin typeface="+mn-lt"/>
                <a:ea typeface="+mn-ea"/>
                <a:cs typeface="+mn-cs"/>
              </a:rPr>
              <a:t>I receive orders from federal and/or commercial clients</a:t>
            </a:r>
          </a:p>
          <a:p>
            <a:r>
              <a:rPr lang="en-US" sz="1200" b="0" i="0" kern="1200" dirty="0">
                <a:solidFill>
                  <a:schemeClr val="tx1"/>
                </a:solidFill>
                <a:effectLst/>
                <a:latin typeface="+mn-lt"/>
                <a:ea typeface="+mn-ea"/>
                <a:cs typeface="+mn-cs"/>
              </a:rPr>
              <a:t>I review e-mail accepting order transmissions or acknowledging transmissions</a:t>
            </a:r>
          </a:p>
          <a:p>
            <a:r>
              <a:rPr lang="en-US" sz="1200" b="0" i="0" kern="1200" dirty="0">
                <a:solidFill>
                  <a:schemeClr val="tx1"/>
                </a:solidFill>
                <a:effectLst/>
                <a:latin typeface="+mn-lt"/>
                <a:ea typeface="+mn-ea"/>
                <a:cs typeface="+mn-cs"/>
              </a:rPr>
              <a:t>I separate faxed orders from junk fax, shipping information, faxed quotes, etc.</a:t>
            </a:r>
          </a:p>
          <a:p>
            <a:r>
              <a:rPr lang="en-US" sz="1200" b="0" i="0" kern="1200" dirty="0">
                <a:solidFill>
                  <a:schemeClr val="tx1"/>
                </a:solidFill>
                <a:effectLst/>
                <a:latin typeface="+mn-lt"/>
                <a:ea typeface="+mn-ea"/>
                <a:cs typeface="+mn-cs"/>
              </a:rPr>
              <a:t>I process faxed orders as soon as they arrive</a:t>
            </a:r>
          </a:p>
          <a:p>
            <a:r>
              <a:rPr lang="en-US" sz="1200" b="0" i="0" kern="1200" dirty="0">
                <a:solidFill>
                  <a:schemeClr val="tx1"/>
                </a:solidFill>
                <a:effectLst/>
                <a:latin typeface="+mn-lt"/>
                <a:ea typeface="+mn-ea"/>
                <a:cs typeface="+mn-cs"/>
              </a:rPr>
              <a:t>I manually input faxed orders directly into the accounting application</a:t>
            </a:r>
          </a:p>
          <a:p>
            <a:r>
              <a:rPr lang="en-US" sz="1200" b="1" i="0" kern="1200" dirty="0">
                <a:solidFill>
                  <a:schemeClr val="tx1"/>
                </a:solidFill>
                <a:effectLst/>
                <a:latin typeface="+mn-lt"/>
                <a:ea typeface="+mn-ea"/>
                <a:cs typeface="+mn-cs"/>
              </a:rPr>
              <a:t>Customer Service Provider</a:t>
            </a:r>
          </a:p>
          <a:p>
            <a:r>
              <a:rPr lang="en-US" sz="1200" b="0" i="0" kern="1200" dirty="0">
                <a:solidFill>
                  <a:schemeClr val="tx1"/>
                </a:solidFill>
                <a:effectLst/>
                <a:latin typeface="+mn-lt"/>
                <a:ea typeface="+mn-ea"/>
                <a:cs typeface="+mn-cs"/>
              </a:rPr>
              <a:t>I process orders according to customer preferences</a:t>
            </a:r>
          </a:p>
          <a:p>
            <a:r>
              <a:rPr lang="en-US" sz="1200" b="0" i="0" kern="1200" dirty="0">
                <a:solidFill>
                  <a:schemeClr val="tx1"/>
                </a:solidFill>
                <a:effectLst/>
                <a:latin typeface="+mn-lt"/>
                <a:ea typeface="+mn-ea"/>
                <a:cs typeface="+mn-cs"/>
              </a:rPr>
              <a:t>I respond to e-mail requesting information about order status or order details</a:t>
            </a:r>
          </a:p>
          <a:p>
            <a:r>
              <a:rPr lang="en-US" sz="1200" b="0" i="0" kern="1200" dirty="0">
                <a:solidFill>
                  <a:schemeClr val="tx1"/>
                </a:solidFill>
                <a:effectLst/>
                <a:latin typeface="+mn-lt"/>
                <a:ea typeface="+mn-ea"/>
                <a:cs typeface="+mn-cs"/>
              </a:rPr>
              <a:t>I process voice-mail requesting information about orders</a:t>
            </a:r>
          </a:p>
          <a:p>
            <a:r>
              <a:rPr lang="en-US" sz="1200" b="0" i="0" kern="1200" dirty="0">
                <a:solidFill>
                  <a:schemeClr val="tx1"/>
                </a:solidFill>
                <a:effectLst/>
                <a:latin typeface="+mn-lt"/>
                <a:ea typeface="+mn-ea"/>
                <a:cs typeface="+mn-cs"/>
              </a:rPr>
              <a:t>I respond to customer inquiries with phone, e-mail, or fax</a:t>
            </a:r>
          </a:p>
          <a:p>
            <a:r>
              <a:rPr lang="en-US" sz="1200" b="0" i="0" kern="1200" dirty="0">
                <a:solidFill>
                  <a:schemeClr val="tx1"/>
                </a:solidFill>
                <a:effectLst/>
                <a:latin typeface="+mn-lt"/>
                <a:ea typeface="+mn-ea"/>
                <a:cs typeface="+mn-cs"/>
              </a:rPr>
              <a:t>I get customers information on the status of their order - when it was shipped, whether it can be shipped sooner, etc.</a:t>
            </a:r>
          </a:p>
          <a:p>
            <a:r>
              <a:rPr lang="en-US" sz="1200" b="0" i="0" kern="1200" dirty="0">
                <a:solidFill>
                  <a:schemeClr val="tx1"/>
                </a:solidFill>
                <a:effectLst/>
                <a:latin typeface="+mn-lt"/>
                <a:ea typeface="+mn-ea"/>
                <a:cs typeface="+mn-cs"/>
              </a:rPr>
              <a:t>I manage VAR/resellers' program</a:t>
            </a:r>
          </a:p>
          <a:p>
            <a:r>
              <a:rPr lang="en-US" sz="1200" b="0" i="0" kern="1200" dirty="0">
                <a:solidFill>
                  <a:schemeClr val="tx1"/>
                </a:solidFill>
                <a:effectLst/>
                <a:latin typeface="+mn-lt"/>
                <a:ea typeface="+mn-ea"/>
                <a:cs typeface="+mn-cs"/>
              </a:rPr>
              <a:t>I manage repairs to obsolete products and older products sold 10 years prior</a:t>
            </a:r>
          </a:p>
          <a:p>
            <a:r>
              <a:rPr lang="en-US" sz="1200" b="0" i="0" kern="1200" dirty="0">
                <a:solidFill>
                  <a:schemeClr val="tx1"/>
                </a:solidFill>
                <a:effectLst/>
                <a:latin typeface="+mn-lt"/>
                <a:ea typeface="+mn-ea"/>
                <a:cs typeface="+mn-cs"/>
              </a:rPr>
              <a:t>I receive feedback from the field rep as to whether equipment out on consignment is in working order</a:t>
            </a:r>
          </a:p>
          <a:p>
            <a:r>
              <a:rPr lang="en-US" sz="1200" b="0" i="0" kern="1200" dirty="0">
                <a:solidFill>
                  <a:schemeClr val="tx1"/>
                </a:solidFill>
                <a:effectLst/>
                <a:latin typeface="+mn-lt"/>
                <a:ea typeface="+mn-ea"/>
                <a:cs typeface="+mn-cs"/>
              </a:rPr>
              <a:t>I manage repairs on customers' purchased equipment</a:t>
            </a:r>
          </a:p>
          <a:p>
            <a:r>
              <a:rPr lang="en-US" sz="1200" b="1" i="0" kern="1200" dirty="0">
                <a:solidFill>
                  <a:schemeClr val="tx1"/>
                </a:solidFill>
                <a:effectLst/>
                <a:latin typeface="+mn-lt"/>
                <a:ea typeface="+mn-ea"/>
                <a:cs typeface="+mn-cs"/>
              </a:rPr>
              <a:t>Contracts Manager</a:t>
            </a:r>
          </a:p>
          <a:p>
            <a:r>
              <a:rPr lang="en-US" sz="1200" b="0" i="0" kern="1200" dirty="0">
                <a:solidFill>
                  <a:schemeClr val="tx1"/>
                </a:solidFill>
                <a:effectLst/>
                <a:latin typeface="+mn-lt"/>
                <a:ea typeface="+mn-ea"/>
                <a:cs typeface="+mn-cs"/>
              </a:rPr>
              <a:t>I reimburse resellers for advertising costs, trade shows, and other selling expenses using co-op accrual funds</a:t>
            </a:r>
          </a:p>
          <a:p>
            <a:r>
              <a:rPr lang="en-US" sz="1200" b="0" i="0" kern="1200" dirty="0">
                <a:solidFill>
                  <a:schemeClr val="tx1"/>
                </a:solidFill>
                <a:effectLst/>
                <a:latin typeface="+mn-lt"/>
                <a:ea typeface="+mn-ea"/>
                <a:cs typeface="+mn-cs"/>
              </a:rPr>
              <a:t>I manage resellers on government contracts with special price</a:t>
            </a:r>
          </a:p>
          <a:p>
            <a:r>
              <a:rPr lang="en-US" sz="1200" b="0" i="0" kern="1200" dirty="0">
                <a:solidFill>
                  <a:schemeClr val="tx1"/>
                </a:solidFill>
                <a:effectLst/>
                <a:latin typeface="+mn-lt"/>
                <a:ea typeface="+mn-ea"/>
                <a:cs typeface="+mn-cs"/>
              </a:rPr>
              <a:t>I sign resellers to contract to provide they with larger discounts</a:t>
            </a:r>
          </a:p>
          <a:p>
            <a:r>
              <a:rPr lang="en-US" sz="1200" b="1" i="0" kern="1200" dirty="0">
                <a:solidFill>
                  <a:schemeClr val="tx1"/>
                </a:solidFill>
                <a:effectLst/>
                <a:latin typeface="+mn-lt"/>
                <a:ea typeface="+mn-ea"/>
                <a:cs typeface="+mn-cs"/>
              </a:rPr>
              <a:t>Price List Quoter</a:t>
            </a:r>
          </a:p>
          <a:p>
            <a:r>
              <a:rPr lang="en-US" sz="1200" b="0" i="0" kern="1200" dirty="0">
                <a:solidFill>
                  <a:schemeClr val="tx1"/>
                </a:solidFill>
                <a:effectLst/>
                <a:latin typeface="+mn-lt"/>
                <a:ea typeface="+mn-ea"/>
                <a:cs typeface="+mn-cs"/>
              </a:rPr>
              <a:t>I look up product prices in a price list</a:t>
            </a:r>
          </a:p>
          <a:p>
            <a:r>
              <a:rPr lang="en-US" sz="1200" b="0" i="0" kern="1200" dirty="0">
                <a:solidFill>
                  <a:schemeClr val="tx1"/>
                </a:solidFill>
                <a:effectLst/>
                <a:latin typeface="+mn-lt"/>
                <a:ea typeface="+mn-ea"/>
                <a:cs typeface="+mn-cs"/>
              </a:rPr>
              <a:t>I provide resellers with information on the availability of product or items in stock</a:t>
            </a:r>
          </a:p>
          <a:p>
            <a:r>
              <a:rPr lang="en-US" sz="1200" b="0" i="0" kern="1200" dirty="0">
                <a:solidFill>
                  <a:schemeClr val="tx1"/>
                </a:solidFill>
                <a:effectLst/>
                <a:latin typeface="+mn-lt"/>
                <a:ea typeface="+mn-ea"/>
                <a:cs typeface="+mn-cs"/>
              </a:rPr>
              <a:t>I provide resellers with price books and information on most current pricing</a:t>
            </a:r>
          </a:p>
          <a:p>
            <a:r>
              <a:rPr lang="en-US" sz="1200" b="0" i="0" kern="1200" dirty="0">
                <a:solidFill>
                  <a:schemeClr val="tx1"/>
                </a:solidFill>
                <a:effectLst/>
                <a:latin typeface="+mn-lt"/>
                <a:ea typeface="+mn-ea"/>
                <a:cs typeface="+mn-cs"/>
              </a:rPr>
              <a:t>I send resellers Excel sheet price books with updated prices</a:t>
            </a:r>
          </a:p>
          <a:p>
            <a:r>
              <a:rPr lang="en-US" sz="1200" b="0" i="0" kern="1200" dirty="0">
                <a:solidFill>
                  <a:schemeClr val="tx1"/>
                </a:solidFill>
                <a:effectLst/>
                <a:latin typeface="+mn-lt"/>
                <a:ea typeface="+mn-ea"/>
                <a:cs typeface="+mn-cs"/>
              </a:rPr>
              <a:t>I receive notification of federal RFP and check federal website for possible jobs</a:t>
            </a:r>
          </a:p>
          <a:p>
            <a:r>
              <a:rPr lang="en-US" sz="1200" b="0" i="0" kern="1200" dirty="0">
                <a:solidFill>
                  <a:schemeClr val="tx1"/>
                </a:solidFill>
                <a:effectLst/>
                <a:latin typeface="+mn-lt"/>
                <a:ea typeface="+mn-ea"/>
                <a:cs typeface="+mn-cs"/>
              </a:rPr>
              <a:t>I approve quotes</a:t>
            </a:r>
          </a:p>
          <a:p>
            <a:r>
              <a:rPr lang="en-US" sz="1200" b="1" i="0" kern="1200" dirty="0" err="1">
                <a:solidFill>
                  <a:schemeClr val="tx1"/>
                </a:solidFill>
                <a:effectLst/>
                <a:latin typeface="+mn-lt"/>
                <a:ea typeface="+mn-ea"/>
                <a:cs typeface="+mn-cs"/>
              </a:rPr>
              <a:t>Upseller</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travel to visit key customers</a:t>
            </a:r>
          </a:p>
          <a:p>
            <a:r>
              <a:rPr lang="en-US" sz="1200" b="0" i="0" kern="1200" dirty="0">
                <a:solidFill>
                  <a:schemeClr val="tx1"/>
                </a:solidFill>
                <a:effectLst/>
                <a:latin typeface="+mn-lt"/>
                <a:ea typeface="+mn-ea"/>
                <a:cs typeface="+mn-cs"/>
              </a:rPr>
              <a:t>I send equipment to customers for evaluation purposes</a:t>
            </a:r>
          </a:p>
          <a:p>
            <a:r>
              <a:rPr lang="en-US" sz="1200" b="1" i="0" kern="1200" dirty="0">
                <a:solidFill>
                  <a:schemeClr val="tx1"/>
                </a:solidFill>
                <a:effectLst/>
                <a:latin typeface="+mn-lt"/>
                <a:ea typeface="+mn-ea"/>
                <a:cs typeface="+mn-cs"/>
              </a:rPr>
              <a:t>Efficiency Strategist</a:t>
            </a:r>
          </a:p>
          <a:p>
            <a:r>
              <a:rPr lang="en-US" sz="1200" b="0" i="0" kern="1200" dirty="0">
                <a:solidFill>
                  <a:schemeClr val="tx1"/>
                </a:solidFill>
                <a:effectLst/>
                <a:latin typeface="+mn-lt"/>
                <a:ea typeface="+mn-ea"/>
                <a:cs typeface="+mn-cs"/>
              </a:rPr>
              <a:t>I prioritize orders that need to be processed first</a:t>
            </a:r>
          </a:p>
          <a:p>
            <a:r>
              <a:rPr lang="en-US" sz="1200" b="0" i="0" kern="1200" dirty="0">
                <a:solidFill>
                  <a:schemeClr val="tx1"/>
                </a:solidFill>
                <a:effectLst/>
                <a:latin typeface="+mn-lt"/>
                <a:ea typeface="+mn-ea"/>
                <a:cs typeface="+mn-cs"/>
              </a:rPr>
              <a:t>I prioritize sales calls from an earlier time zone</a:t>
            </a:r>
          </a:p>
          <a:p>
            <a:r>
              <a:rPr lang="en-US" sz="1200" b="0" i="0" kern="1200" dirty="0">
                <a:solidFill>
                  <a:schemeClr val="tx1"/>
                </a:solidFill>
                <a:effectLst/>
                <a:latin typeface="+mn-lt"/>
                <a:ea typeface="+mn-ea"/>
                <a:cs typeface="+mn-cs"/>
              </a:rPr>
              <a:t>I process prioritized orders first</a:t>
            </a:r>
          </a:p>
          <a:p>
            <a:r>
              <a:rPr lang="en-US" sz="1200" b="1" i="0" kern="1200" dirty="0" err="1">
                <a:solidFill>
                  <a:schemeClr val="tx1"/>
                </a:solidFill>
                <a:effectLst/>
                <a:latin typeface="+mn-lt"/>
                <a:ea typeface="+mn-ea"/>
                <a:cs typeface="+mn-cs"/>
              </a:rPr>
              <a:t>Invoicer</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create invoice, print and mail</a:t>
            </a:r>
          </a:p>
          <a:p>
            <a:r>
              <a:rPr lang="en-US" sz="1200" b="0" i="0" kern="1200" dirty="0">
                <a:solidFill>
                  <a:schemeClr val="tx1"/>
                </a:solidFill>
                <a:effectLst/>
                <a:latin typeface="+mn-lt"/>
                <a:ea typeface="+mn-ea"/>
                <a:cs typeface="+mn-cs"/>
              </a:rPr>
              <a:t>I process credit card payments from small customers</a:t>
            </a:r>
          </a:p>
          <a:p>
            <a:r>
              <a:rPr lang="en-US" sz="1200" b="0" i="0" kern="1200" dirty="0">
                <a:solidFill>
                  <a:schemeClr val="tx1"/>
                </a:solidFill>
                <a:effectLst/>
                <a:latin typeface="+mn-lt"/>
                <a:ea typeface="+mn-ea"/>
                <a:cs typeface="+mn-cs"/>
              </a:rPr>
              <a:t>I invoice when shipping e-mails me that an "assigned" batch of orders has been processed</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 2: Verify and modify all information on an order so that it ships correct and complete</a:t>
            </a:r>
          </a:p>
          <a:p>
            <a:r>
              <a:rPr lang="en-US" sz="1200" b="1" i="0" kern="1200" dirty="0">
                <a:solidFill>
                  <a:schemeClr val="tx1"/>
                </a:solidFill>
                <a:effectLst/>
                <a:latin typeface="+mn-lt"/>
                <a:ea typeface="+mn-ea"/>
                <a:cs typeface="+mn-cs"/>
              </a:rPr>
              <a:t>Sentinel</a:t>
            </a:r>
          </a:p>
          <a:p>
            <a:r>
              <a:rPr lang="en-US" sz="1200" b="0" i="0" kern="1200" dirty="0">
                <a:solidFill>
                  <a:schemeClr val="tx1"/>
                </a:solidFill>
                <a:effectLst/>
                <a:latin typeface="+mn-lt"/>
                <a:ea typeface="+mn-ea"/>
                <a:cs typeface="+mn-cs"/>
              </a:rPr>
              <a:t>I communicate inventory shortages frequently to purchasing</a:t>
            </a:r>
          </a:p>
          <a:p>
            <a:r>
              <a:rPr lang="en-US" sz="1200" b="0" i="0" kern="1200" dirty="0">
                <a:solidFill>
                  <a:schemeClr val="tx1"/>
                </a:solidFill>
                <a:effectLst/>
                <a:latin typeface="+mn-lt"/>
                <a:ea typeface="+mn-ea"/>
                <a:cs typeface="+mn-cs"/>
              </a:rPr>
              <a:t>I print our hardcopies of EDI orders that have information on them that cannot be entered into the accounting application</a:t>
            </a:r>
          </a:p>
          <a:p>
            <a:r>
              <a:rPr lang="en-US" sz="1200" b="1" i="0" kern="1200" dirty="0">
                <a:solidFill>
                  <a:schemeClr val="tx1"/>
                </a:solidFill>
                <a:effectLst/>
                <a:latin typeface="+mn-lt"/>
                <a:ea typeface="+mn-ea"/>
                <a:cs typeface="+mn-cs"/>
              </a:rPr>
              <a:t>Status Checker</a:t>
            </a:r>
          </a:p>
          <a:p>
            <a:r>
              <a:rPr lang="en-US" sz="1200" b="0" i="0" kern="1200" dirty="0">
                <a:solidFill>
                  <a:schemeClr val="tx1"/>
                </a:solidFill>
                <a:effectLst/>
                <a:latin typeface="+mn-lt"/>
                <a:ea typeface="+mn-ea"/>
                <a:cs typeface="+mn-cs"/>
              </a:rPr>
              <a:t>I look up order status in system to provide resellers and customers with answers to their questions</a:t>
            </a:r>
          </a:p>
          <a:p>
            <a:r>
              <a:rPr lang="en-US" sz="1200" b="1" i="0" kern="1200" dirty="0">
                <a:solidFill>
                  <a:schemeClr val="tx1"/>
                </a:solidFill>
                <a:effectLst/>
                <a:latin typeface="+mn-lt"/>
                <a:ea typeface="+mn-ea"/>
                <a:cs typeface="+mn-cs"/>
              </a:rPr>
              <a:t>Verifier</a:t>
            </a:r>
          </a:p>
          <a:p>
            <a:r>
              <a:rPr lang="en-US" sz="1200" b="0" i="0" kern="1200" dirty="0">
                <a:solidFill>
                  <a:schemeClr val="tx1"/>
                </a:solidFill>
                <a:effectLst/>
                <a:latin typeface="+mn-lt"/>
                <a:ea typeface="+mn-ea"/>
                <a:cs typeface="+mn-cs"/>
              </a:rPr>
              <a:t>I add notes to ensure customer can match their PO number to their order after it was modified</a:t>
            </a:r>
          </a:p>
          <a:p>
            <a:r>
              <a:rPr lang="en-US" sz="1200" b="0" i="0" kern="1200" dirty="0">
                <a:solidFill>
                  <a:schemeClr val="tx1"/>
                </a:solidFill>
                <a:effectLst/>
                <a:latin typeface="+mn-lt"/>
                <a:ea typeface="+mn-ea"/>
                <a:cs typeface="+mn-cs"/>
              </a:rPr>
              <a:t>I check the accuracy of an order and modify if necessary</a:t>
            </a:r>
          </a:p>
          <a:p>
            <a:r>
              <a:rPr lang="en-US" sz="1200" b="0" i="0" kern="1200" dirty="0">
                <a:solidFill>
                  <a:schemeClr val="tx1"/>
                </a:solidFill>
                <a:effectLst/>
                <a:latin typeface="+mn-lt"/>
                <a:ea typeface="+mn-ea"/>
                <a:cs typeface="+mn-cs"/>
              </a:rPr>
              <a:t>I check the accuracy of an order for production or warehouse employees</a:t>
            </a:r>
          </a:p>
          <a:p>
            <a:r>
              <a:rPr lang="en-US" sz="1200" b="0" i="0" kern="1200" dirty="0">
                <a:solidFill>
                  <a:schemeClr val="tx1"/>
                </a:solidFill>
                <a:effectLst/>
                <a:latin typeface="+mn-lt"/>
                <a:ea typeface="+mn-ea"/>
                <a:cs typeface="+mn-cs"/>
              </a:rPr>
              <a:t>I communicate with sales and purchasing about sales orders and purchase orders</a:t>
            </a:r>
          </a:p>
          <a:p>
            <a:r>
              <a:rPr lang="en-US" sz="1200" b="0" i="0" kern="1200" dirty="0">
                <a:solidFill>
                  <a:schemeClr val="tx1"/>
                </a:solidFill>
                <a:effectLst/>
                <a:latin typeface="+mn-lt"/>
                <a:ea typeface="+mn-ea"/>
                <a:cs typeface="+mn-cs"/>
              </a:rPr>
              <a:t>I complete product information on order for accuracy</a:t>
            </a:r>
          </a:p>
          <a:p>
            <a:r>
              <a:rPr lang="en-US" sz="1200" b="0" i="0" kern="1200" dirty="0">
                <a:solidFill>
                  <a:schemeClr val="tx1"/>
                </a:solidFill>
                <a:effectLst/>
                <a:latin typeface="+mn-lt"/>
                <a:ea typeface="+mn-ea"/>
                <a:cs typeface="+mn-cs"/>
              </a:rPr>
              <a:t>I manually enter updates on products shipped from ship tickets on to orders</a:t>
            </a:r>
          </a:p>
          <a:p>
            <a:r>
              <a:rPr lang="en-US" sz="1200" b="0" i="0" kern="1200" dirty="0">
                <a:solidFill>
                  <a:schemeClr val="tx1"/>
                </a:solidFill>
                <a:effectLst/>
                <a:latin typeface="+mn-lt"/>
                <a:ea typeface="+mn-ea"/>
                <a:cs typeface="+mn-cs"/>
              </a:rPr>
              <a:t>I resolve discrepancies between quotes and orders</a:t>
            </a:r>
          </a:p>
          <a:p>
            <a:r>
              <a:rPr lang="en-US" sz="1200" b="0" i="0" kern="1200" dirty="0">
                <a:solidFill>
                  <a:schemeClr val="tx1"/>
                </a:solidFill>
                <a:effectLst/>
                <a:latin typeface="+mn-lt"/>
                <a:ea typeface="+mn-ea"/>
                <a:cs typeface="+mn-cs"/>
              </a:rPr>
              <a:t>I update product prices on incoming orders</a:t>
            </a:r>
          </a:p>
          <a:p>
            <a:r>
              <a:rPr lang="en-US" sz="1200" b="0" i="0" kern="1200" dirty="0">
                <a:solidFill>
                  <a:schemeClr val="tx1"/>
                </a:solidFill>
                <a:effectLst/>
                <a:latin typeface="+mn-lt"/>
                <a:ea typeface="+mn-ea"/>
                <a:cs typeface="+mn-cs"/>
              </a:rPr>
              <a:t>I double-check to make sure that EDI performs based on the customer's requirements</a:t>
            </a:r>
          </a:p>
          <a:p>
            <a:r>
              <a:rPr lang="en-US" sz="1200" b="0" i="0" kern="1200" dirty="0">
                <a:solidFill>
                  <a:schemeClr val="tx1"/>
                </a:solidFill>
                <a:effectLst/>
                <a:latin typeface="+mn-lt"/>
                <a:ea typeface="+mn-ea"/>
                <a:cs typeface="+mn-cs"/>
              </a:rPr>
              <a:t>I double-check hardcopies of orders that have information that can't be entered into the accounting application</a:t>
            </a:r>
          </a:p>
          <a:p>
            <a:r>
              <a:rPr lang="en-US" sz="1200" b="0" i="0" kern="1200" dirty="0">
                <a:solidFill>
                  <a:schemeClr val="tx1"/>
                </a:solidFill>
                <a:effectLst/>
                <a:latin typeface="+mn-lt"/>
                <a:ea typeface="+mn-ea"/>
                <a:cs typeface="+mn-cs"/>
              </a:rPr>
              <a:t>I receive EDI acknowledgements and invoices that indicate everything has been processed successfully</a:t>
            </a:r>
          </a:p>
          <a:p>
            <a:r>
              <a:rPr lang="en-US" sz="1200" b="0" i="0" kern="1200" dirty="0">
                <a:solidFill>
                  <a:schemeClr val="tx1"/>
                </a:solidFill>
                <a:effectLst/>
                <a:latin typeface="+mn-lt"/>
                <a:ea typeface="+mn-ea"/>
                <a:cs typeface="+mn-cs"/>
              </a:rPr>
              <a:t>I verify commissions calculations are correct for each group of sales representatives</a:t>
            </a:r>
          </a:p>
          <a:p>
            <a:r>
              <a:rPr lang="en-US" sz="1200" b="0" i="0" kern="1200" dirty="0">
                <a:solidFill>
                  <a:schemeClr val="tx1"/>
                </a:solidFill>
                <a:effectLst/>
                <a:latin typeface="+mn-lt"/>
                <a:ea typeface="+mn-ea"/>
                <a:cs typeface="+mn-cs"/>
              </a:rPr>
              <a:t>I make any necessary corrections to commissions and forward to marketing manager for approval</a:t>
            </a:r>
          </a:p>
          <a:p>
            <a:r>
              <a:rPr lang="en-US" sz="1200" b="1" i="0" kern="1200" dirty="0">
                <a:solidFill>
                  <a:schemeClr val="tx1"/>
                </a:solidFill>
                <a:effectLst/>
                <a:latin typeface="+mn-lt"/>
                <a:ea typeface="+mn-ea"/>
                <a:cs typeface="+mn-cs"/>
              </a:rPr>
              <a:t>Tracker</a:t>
            </a:r>
          </a:p>
          <a:p>
            <a:r>
              <a:rPr lang="en-US" sz="1200" b="0" i="0" kern="1200" dirty="0">
                <a:solidFill>
                  <a:schemeClr val="tx1"/>
                </a:solidFill>
                <a:effectLst/>
                <a:latin typeface="+mn-lt"/>
                <a:ea typeface="+mn-ea"/>
                <a:cs typeface="+mn-cs"/>
              </a:rPr>
              <a:t>I receive EDI orders that are automatically processed by the accounting application</a:t>
            </a:r>
          </a:p>
          <a:p>
            <a:r>
              <a:rPr lang="en-US" sz="1200" b="0" i="0" kern="1200" dirty="0">
                <a:solidFill>
                  <a:schemeClr val="tx1"/>
                </a:solidFill>
                <a:effectLst/>
                <a:latin typeface="+mn-lt"/>
                <a:ea typeface="+mn-ea"/>
                <a:cs typeface="+mn-cs"/>
              </a:rPr>
              <a:t>I preview orders that arrive through EDI to determine whether any have information that cannot be populated in the accounting application form fields</a:t>
            </a:r>
          </a:p>
          <a:p>
            <a:r>
              <a:rPr lang="en-US" sz="1200" b="0" i="0" kern="1200" dirty="0">
                <a:solidFill>
                  <a:schemeClr val="tx1"/>
                </a:solidFill>
                <a:effectLst/>
                <a:latin typeface="+mn-lt"/>
                <a:ea typeface="+mn-ea"/>
                <a:cs typeface="+mn-cs"/>
              </a:rPr>
              <a:t>I monitor consignment sales orders</a:t>
            </a:r>
          </a:p>
          <a:p>
            <a:r>
              <a:rPr lang="en-US" sz="1200" b="1" i="0" kern="1200" dirty="0">
                <a:solidFill>
                  <a:schemeClr val="tx1"/>
                </a:solidFill>
                <a:effectLst/>
                <a:latin typeface="+mn-lt"/>
                <a:ea typeface="+mn-ea"/>
                <a:cs typeface="+mn-cs"/>
              </a:rPr>
              <a:t>Synchronizer</a:t>
            </a:r>
          </a:p>
          <a:p>
            <a:r>
              <a:rPr lang="en-US" sz="1200" b="0" i="0" kern="1200" dirty="0">
                <a:solidFill>
                  <a:schemeClr val="tx1"/>
                </a:solidFill>
                <a:effectLst/>
                <a:latin typeface="+mn-lt"/>
                <a:ea typeface="+mn-ea"/>
                <a:cs typeface="+mn-cs"/>
              </a:rPr>
              <a:t>I process Build-To-Order documentation after Quality Control has cleared product</a:t>
            </a:r>
          </a:p>
          <a:p>
            <a:r>
              <a:rPr lang="en-US" sz="1200" b="0" i="0" kern="1200" dirty="0">
                <a:solidFill>
                  <a:schemeClr val="tx1"/>
                </a:solidFill>
                <a:effectLst/>
                <a:latin typeface="+mn-lt"/>
                <a:ea typeface="+mn-ea"/>
                <a:cs typeface="+mn-cs"/>
              </a:rPr>
              <a:t>I re-process orders returned because the batch does not match EDI data ("they bounced back")</a:t>
            </a:r>
          </a:p>
          <a:p>
            <a:r>
              <a:rPr lang="en-US" sz="1200" b="0" i="0" kern="1200" dirty="0">
                <a:solidFill>
                  <a:schemeClr val="tx1"/>
                </a:solidFill>
                <a:effectLst/>
                <a:latin typeface="+mn-lt"/>
                <a:ea typeface="+mn-ea"/>
                <a:cs typeface="+mn-cs"/>
              </a:rPr>
              <a:t>I re-map EDI fields for orders that were returned and re-submit</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 3: Ensure that there is enough inventory to send an order</a:t>
            </a:r>
          </a:p>
          <a:p>
            <a:r>
              <a:rPr lang="en-US" sz="1200" b="1" i="0" kern="1200" dirty="0">
                <a:solidFill>
                  <a:schemeClr val="tx1"/>
                </a:solidFill>
                <a:effectLst/>
                <a:latin typeface="+mn-lt"/>
                <a:ea typeface="+mn-ea"/>
                <a:cs typeface="+mn-cs"/>
              </a:rPr>
              <a:t>Consignment Manager</a:t>
            </a:r>
          </a:p>
          <a:p>
            <a:r>
              <a:rPr lang="en-US" sz="1200" b="0" i="0" kern="1200" dirty="0">
                <a:solidFill>
                  <a:schemeClr val="tx1"/>
                </a:solidFill>
                <a:effectLst/>
                <a:latin typeface="+mn-lt"/>
                <a:ea typeface="+mn-ea"/>
                <a:cs typeface="+mn-cs"/>
              </a:rPr>
              <a:t>I determine whether product is still in Warranty period by looking up serial and model numbers on Return Material Authorization goods in the computer system</a:t>
            </a:r>
          </a:p>
          <a:p>
            <a:r>
              <a:rPr lang="en-US" sz="1200" b="0" i="0" kern="1200" dirty="0">
                <a:solidFill>
                  <a:schemeClr val="tx1"/>
                </a:solidFill>
                <a:effectLst/>
                <a:latin typeface="+mn-lt"/>
                <a:ea typeface="+mn-ea"/>
                <a:cs typeface="+mn-cs"/>
              </a:rPr>
              <a:t>I receive Return Material Authorization and move consigned equipment out of consignment inventory and back into stock</a:t>
            </a:r>
          </a:p>
          <a:p>
            <a:r>
              <a:rPr lang="en-US" sz="1200" b="0" i="0" kern="1200" dirty="0">
                <a:solidFill>
                  <a:schemeClr val="tx1"/>
                </a:solidFill>
                <a:effectLst/>
                <a:latin typeface="+mn-lt"/>
                <a:ea typeface="+mn-ea"/>
                <a:cs typeface="+mn-cs"/>
              </a:rPr>
              <a:t>If customer decides to purchase consignment equipment, generate an invoice to be put against the purchase order because system will not generate an invoice automatically</a:t>
            </a:r>
          </a:p>
          <a:p>
            <a:r>
              <a:rPr lang="en-US" sz="1200" b="1" i="0" kern="1200" dirty="0">
                <a:solidFill>
                  <a:schemeClr val="tx1"/>
                </a:solidFill>
                <a:effectLst/>
                <a:latin typeface="+mn-lt"/>
                <a:ea typeface="+mn-ea"/>
                <a:cs typeface="+mn-cs"/>
              </a:rPr>
              <a:t>Purchase Order Processor</a:t>
            </a:r>
          </a:p>
          <a:p>
            <a:r>
              <a:rPr lang="en-US" sz="1200" b="0" i="0" kern="1200" dirty="0">
                <a:solidFill>
                  <a:schemeClr val="tx1"/>
                </a:solidFill>
                <a:effectLst/>
                <a:latin typeface="+mn-lt"/>
                <a:ea typeface="+mn-ea"/>
                <a:cs typeface="+mn-cs"/>
              </a:rPr>
              <a:t>I process purchase orders in addition to sales orders</a:t>
            </a:r>
          </a:p>
          <a:p>
            <a:r>
              <a:rPr lang="en-US" sz="1200" b="0" i="0" kern="1200" dirty="0">
                <a:solidFill>
                  <a:schemeClr val="tx1"/>
                </a:solidFill>
                <a:effectLst/>
                <a:latin typeface="+mn-lt"/>
                <a:ea typeface="+mn-ea"/>
                <a:cs typeface="+mn-cs"/>
              </a:rPr>
              <a:t>I print out purchase orders plus copies</a:t>
            </a:r>
          </a:p>
          <a:p>
            <a:r>
              <a:rPr lang="en-US" sz="1200" b="1" i="0" kern="1200" dirty="0">
                <a:solidFill>
                  <a:schemeClr val="tx1"/>
                </a:solidFill>
                <a:effectLst/>
                <a:latin typeface="+mn-lt"/>
                <a:ea typeface="+mn-ea"/>
                <a:cs typeface="+mn-cs"/>
              </a:rPr>
              <a:t>RMA Processor</a:t>
            </a:r>
          </a:p>
          <a:p>
            <a:r>
              <a:rPr lang="en-US" sz="1200" b="0" i="0" kern="1200" dirty="0">
                <a:solidFill>
                  <a:schemeClr val="tx1"/>
                </a:solidFill>
                <a:effectLst/>
                <a:latin typeface="+mn-lt"/>
                <a:ea typeface="+mn-ea"/>
                <a:cs typeface="+mn-cs"/>
              </a:rPr>
              <a:t>I process Return Materials Authorizations for purchase/ sales orders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#4: Get resolution from other departments on any product or quantity issues or changes</a:t>
            </a:r>
          </a:p>
          <a:p>
            <a:r>
              <a:rPr lang="en-US" sz="1200" b="1" i="0" kern="1200" dirty="0">
                <a:solidFill>
                  <a:schemeClr val="tx1"/>
                </a:solidFill>
                <a:effectLst/>
                <a:latin typeface="+mn-lt"/>
                <a:ea typeface="+mn-ea"/>
                <a:cs typeface="+mn-cs"/>
              </a:rPr>
              <a:t>Flagger</a:t>
            </a:r>
          </a:p>
          <a:p>
            <a:r>
              <a:rPr lang="en-US" sz="1200" b="0" i="0" kern="1200" dirty="0">
                <a:solidFill>
                  <a:schemeClr val="tx1"/>
                </a:solidFill>
                <a:effectLst/>
                <a:latin typeface="+mn-lt"/>
                <a:ea typeface="+mn-ea"/>
                <a:cs typeface="+mn-cs"/>
              </a:rPr>
              <a:t>I manually highlight key information on the orders</a:t>
            </a:r>
          </a:p>
          <a:p>
            <a:r>
              <a:rPr lang="en-US" sz="1200" b="1" i="0" kern="1200" dirty="0">
                <a:solidFill>
                  <a:schemeClr val="tx1"/>
                </a:solidFill>
                <a:effectLst/>
                <a:latin typeface="+mn-lt"/>
                <a:ea typeface="+mn-ea"/>
                <a:cs typeface="+mn-cs"/>
              </a:rPr>
              <a:t>Educator</a:t>
            </a:r>
          </a:p>
          <a:p>
            <a:r>
              <a:rPr lang="en-US" sz="1200" b="0" i="0" kern="1200" dirty="0">
                <a:solidFill>
                  <a:schemeClr val="tx1"/>
                </a:solidFill>
                <a:effectLst/>
                <a:latin typeface="+mn-lt"/>
                <a:ea typeface="+mn-ea"/>
                <a:cs typeface="+mn-cs"/>
              </a:rPr>
              <a:t>Can be found: Explaining to others procedures</a:t>
            </a:r>
          </a:p>
          <a:p>
            <a:r>
              <a:rPr lang="en-US" sz="1200" b="0" i="0" kern="1200" dirty="0">
                <a:solidFill>
                  <a:schemeClr val="tx1"/>
                </a:solidFill>
                <a:effectLst/>
                <a:latin typeface="+mn-lt"/>
                <a:ea typeface="+mn-ea"/>
                <a:cs typeface="+mn-cs"/>
              </a:rPr>
              <a:t>I explain correct procedures related to order-processing to co-workers</a:t>
            </a:r>
          </a:p>
          <a:p>
            <a:r>
              <a:rPr lang="en-US" sz="1200" b="1" i="0" kern="1200" dirty="0">
                <a:solidFill>
                  <a:schemeClr val="tx1"/>
                </a:solidFill>
                <a:effectLst/>
                <a:latin typeface="+mn-lt"/>
                <a:ea typeface="+mn-ea"/>
                <a:cs typeface="+mn-cs"/>
              </a:rPr>
              <a:t>Resolution Seeker</a:t>
            </a:r>
          </a:p>
          <a:p>
            <a:r>
              <a:rPr lang="en-US" sz="1200" b="0" i="0" kern="1200" dirty="0">
                <a:solidFill>
                  <a:schemeClr val="tx1"/>
                </a:solidFill>
                <a:effectLst/>
                <a:latin typeface="+mn-lt"/>
                <a:ea typeface="+mn-ea"/>
                <a:cs typeface="+mn-cs"/>
              </a:rPr>
              <a:t>I communicate with management to resolve issues about orders</a:t>
            </a:r>
          </a:p>
          <a:p>
            <a:r>
              <a:rPr lang="en-US" sz="1200" b="0" i="0" kern="1200" dirty="0">
                <a:solidFill>
                  <a:schemeClr val="tx1"/>
                </a:solidFill>
                <a:effectLst/>
                <a:latin typeface="+mn-lt"/>
                <a:ea typeface="+mn-ea"/>
                <a:cs typeface="+mn-cs"/>
              </a:rPr>
              <a:t>I communicate with production to resolve order issues</a:t>
            </a:r>
          </a:p>
          <a:p>
            <a:r>
              <a:rPr lang="en-US" sz="1200" b="0" i="0" kern="1200" dirty="0">
                <a:solidFill>
                  <a:schemeClr val="tx1"/>
                </a:solidFill>
                <a:effectLst/>
                <a:latin typeface="+mn-lt"/>
                <a:ea typeface="+mn-ea"/>
                <a:cs typeface="+mn-cs"/>
              </a:rPr>
              <a:t>I research the reason why an order is being shipped late</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Business Goal # 5: Complete all other assigned work to support other departments</a:t>
            </a:r>
          </a:p>
          <a:p>
            <a:r>
              <a:rPr lang="en-US" sz="1200" b="1" i="0" kern="1200" dirty="0">
                <a:solidFill>
                  <a:schemeClr val="tx1"/>
                </a:solidFill>
                <a:effectLst/>
                <a:latin typeface="+mn-lt"/>
                <a:ea typeface="+mn-ea"/>
                <a:cs typeface="+mn-cs"/>
              </a:rPr>
              <a:t>Filler</a:t>
            </a:r>
          </a:p>
          <a:p>
            <a:r>
              <a:rPr lang="en-US" sz="1200" b="0" i="0" kern="1200" dirty="0">
                <a:solidFill>
                  <a:schemeClr val="tx1"/>
                </a:solidFill>
                <a:effectLst/>
                <a:latin typeface="+mn-lt"/>
                <a:ea typeface="+mn-ea"/>
                <a:cs typeface="+mn-cs"/>
              </a:rPr>
              <a:t>I answer switchboard in off-hours for the regular operator</a:t>
            </a:r>
          </a:p>
          <a:p>
            <a:r>
              <a:rPr lang="en-US" sz="1200" b="1" i="0" kern="1200" dirty="0">
                <a:solidFill>
                  <a:schemeClr val="tx1"/>
                </a:solidFill>
                <a:effectLst/>
                <a:latin typeface="+mn-lt"/>
                <a:ea typeface="+mn-ea"/>
                <a:cs typeface="+mn-cs"/>
              </a:rPr>
              <a:t>Contributor</a:t>
            </a:r>
          </a:p>
          <a:p>
            <a:r>
              <a:rPr lang="en-US" sz="1200" b="0" i="0" kern="1200" dirty="0">
                <a:solidFill>
                  <a:schemeClr val="tx1"/>
                </a:solidFill>
                <a:effectLst/>
                <a:latin typeface="+mn-lt"/>
                <a:ea typeface="+mn-ea"/>
                <a:cs typeface="+mn-cs"/>
              </a:rPr>
              <a:t>I carry out miscellaneous tasks throughout day</a:t>
            </a:r>
          </a:p>
          <a:p>
            <a:r>
              <a:rPr lang="en-US" sz="1200" b="0" i="0" kern="1200" dirty="0">
                <a:solidFill>
                  <a:schemeClr val="tx1"/>
                </a:solidFill>
                <a:effectLst/>
                <a:latin typeface="+mn-lt"/>
                <a:ea typeface="+mn-ea"/>
                <a:cs typeface="+mn-cs"/>
              </a:rPr>
              <a:t>I provide BOM information to manager responsible for quotes</a:t>
            </a:r>
          </a:p>
          <a:p>
            <a:r>
              <a:rPr lang="en-US" sz="1200" b="0" i="0" kern="1200" dirty="0">
                <a:solidFill>
                  <a:schemeClr val="tx1"/>
                </a:solidFill>
                <a:effectLst/>
                <a:latin typeface="+mn-lt"/>
                <a:ea typeface="+mn-ea"/>
                <a:cs typeface="+mn-cs"/>
              </a:rPr>
              <a:t>I submit requests for Sales Department funds</a:t>
            </a:r>
          </a:p>
          <a:p>
            <a:r>
              <a:rPr lang="en-US" sz="1200" b="1" i="0" kern="1200" dirty="0">
                <a:solidFill>
                  <a:schemeClr val="tx1"/>
                </a:solidFill>
                <a:effectLst/>
                <a:latin typeface="+mn-lt"/>
                <a:ea typeface="+mn-ea"/>
                <a:cs typeface="+mn-cs"/>
              </a:rPr>
              <a:t>Document Distributor</a:t>
            </a:r>
          </a:p>
          <a:p>
            <a:r>
              <a:rPr lang="en-US" sz="1200" b="0" i="0" kern="1200" dirty="0">
                <a:solidFill>
                  <a:schemeClr val="tx1"/>
                </a:solidFill>
                <a:effectLst/>
                <a:latin typeface="+mn-lt"/>
                <a:ea typeface="+mn-ea"/>
                <a:cs typeface="+mn-cs"/>
              </a:rPr>
              <a:t>I received faxed orders from non-contracted resellers who have smaller discounts and give to Order Processor Can be found: Checking, correcting, and finalizing order preparation</a:t>
            </a:r>
          </a:p>
          <a:p>
            <a:r>
              <a:rPr lang="en-US" sz="1200" b="0" i="0" kern="1200" dirty="0">
                <a:solidFill>
                  <a:schemeClr val="tx1"/>
                </a:solidFill>
                <a:effectLst/>
                <a:latin typeface="+mn-lt"/>
                <a:ea typeface="+mn-ea"/>
                <a:cs typeface="+mn-cs"/>
              </a:rPr>
              <a:t>I forward hardcopies of orders to the appropriate manager</a:t>
            </a:r>
          </a:p>
          <a:p>
            <a:r>
              <a:rPr lang="en-US" sz="1200" b="0" i="0" kern="1200" dirty="0">
                <a:solidFill>
                  <a:schemeClr val="tx1"/>
                </a:solidFill>
                <a:effectLst/>
                <a:latin typeface="+mn-lt"/>
                <a:ea typeface="+mn-ea"/>
                <a:cs typeface="+mn-cs"/>
              </a:rPr>
              <a:t>I send complete documentation to shipping</a:t>
            </a:r>
          </a:p>
          <a:p>
            <a:r>
              <a:rPr lang="en-US" sz="1200" b="0" i="0" kern="1200" dirty="0">
                <a:solidFill>
                  <a:schemeClr val="tx1"/>
                </a:solidFill>
                <a:effectLst/>
                <a:latin typeface="+mn-lt"/>
                <a:ea typeface="+mn-ea"/>
                <a:cs typeface="+mn-cs"/>
              </a:rPr>
              <a:t>I sort faxed orders into domestic, international and military orders to be forwarded to the appropriate person</a:t>
            </a:r>
          </a:p>
          <a:p>
            <a:r>
              <a:rPr lang="en-US" sz="1200" b="1" i="0" kern="1200" dirty="0">
                <a:solidFill>
                  <a:schemeClr val="tx1"/>
                </a:solidFill>
                <a:effectLst/>
                <a:latin typeface="+mn-lt"/>
                <a:ea typeface="+mn-ea"/>
                <a:cs typeface="+mn-cs"/>
              </a:rPr>
              <a:t>Report Generator</a:t>
            </a:r>
          </a:p>
          <a:p>
            <a:r>
              <a:rPr lang="en-US" sz="1200" b="0" i="0" kern="1200" dirty="0">
                <a:solidFill>
                  <a:schemeClr val="tx1"/>
                </a:solidFill>
                <a:effectLst/>
                <a:latin typeface="+mn-lt"/>
                <a:ea typeface="+mn-ea"/>
                <a:cs typeface="+mn-cs"/>
              </a:rPr>
              <a:t>I produce a report that focuses management on major orders that need to be monitored</a:t>
            </a:r>
          </a:p>
          <a:p>
            <a:r>
              <a:rPr lang="en-US" sz="1200" b="0" i="0" kern="1200" dirty="0">
                <a:solidFill>
                  <a:schemeClr val="tx1"/>
                </a:solidFill>
                <a:effectLst/>
                <a:latin typeface="+mn-lt"/>
                <a:ea typeface="+mn-ea"/>
                <a:cs typeface="+mn-cs"/>
              </a:rPr>
              <a:t>I produce daily sales orders reports manually in Excel format</a:t>
            </a:r>
          </a:p>
          <a:p>
            <a:r>
              <a:rPr lang="en-US" sz="1200" b="0" i="0" kern="1200" dirty="0">
                <a:solidFill>
                  <a:schemeClr val="tx1"/>
                </a:solidFill>
                <a:effectLst/>
                <a:latin typeface="+mn-lt"/>
                <a:ea typeface="+mn-ea"/>
                <a:cs typeface="+mn-cs"/>
              </a:rPr>
              <a:t>I produce monthly Open Orders report</a:t>
            </a:r>
          </a:p>
          <a:p>
            <a:r>
              <a:rPr lang="en-US" sz="1200" b="0" i="0" kern="1200" dirty="0">
                <a:solidFill>
                  <a:schemeClr val="tx1"/>
                </a:solidFill>
                <a:effectLst/>
                <a:latin typeface="+mn-lt"/>
                <a:ea typeface="+mn-ea"/>
                <a:cs typeface="+mn-cs"/>
              </a:rPr>
              <a:t>I distribute Summary Report in Excel format to Sales Director, CEO, and Accounting using e-mail</a:t>
            </a:r>
          </a:p>
          <a:p>
            <a:r>
              <a:rPr lang="en-US" sz="1200" b="0" i="0" kern="1200" dirty="0">
                <a:solidFill>
                  <a:schemeClr val="tx1"/>
                </a:solidFill>
                <a:effectLst/>
                <a:latin typeface="+mn-lt"/>
                <a:ea typeface="+mn-ea"/>
                <a:cs typeface="+mn-cs"/>
              </a:rPr>
              <a:t>I run reports on product out on consignment from consignment inventory tracking in system and send to sales</a:t>
            </a:r>
          </a:p>
          <a:p>
            <a:r>
              <a:rPr lang="en-US" sz="1200" b="0" i="0" kern="1200" dirty="0">
                <a:solidFill>
                  <a:schemeClr val="tx1"/>
                </a:solidFill>
                <a:effectLst/>
                <a:latin typeface="+mn-lt"/>
                <a:ea typeface="+mn-ea"/>
                <a:cs typeface="+mn-cs"/>
              </a:rPr>
              <a:t>I prepare repair reports on </a:t>
            </a:r>
            <a:r>
              <a:rPr lang="en-US" sz="1200" b="0" i="0" kern="1200" dirty="0" err="1">
                <a:solidFill>
                  <a:schemeClr val="tx1"/>
                </a:solidFill>
                <a:effectLst/>
                <a:latin typeface="+mn-lt"/>
                <a:ea typeface="+mn-ea"/>
                <a:cs typeface="+mn-cs"/>
              </a:rPr>
              <a:t>turn around</a:t>
            </a:r>
            <a:r>
              <a:rPr lang="en-US" sz="1200" b="0" i="0" kern="1200" dirty="0">
                <a:solidFill>
                  <a:schemeClr val="tx1"/>
                </a:solidFill>
                <a:effectLst/>
                <a:latin typeface="+mn-lt"/>
                <a:ea typeface="+mn-ea"/>
                <a:cs typeface="+mn-cs"/>
              </a:rPr>
              <a:t> time, reason for repair, and any component problems from system data and transcribe data manually into Excel datasheet</a:t>
            </a:r>
          </a:p>
          <a:p>
            <a:r>
              <a:rPr lang="en-US" sz="1200" b="1" i="0" kern="1200" dirty="0">
                <a:solidFill>
                  <a:schemeClr val="tx1"/>
                </a:solidFill>
                <a:effectLst/>
                <a:latin typeface="+mn-lt"/>
                <a:ea typeface="+mn-ea"/>
                <a:cs typeface="+mn-cs"/>
              </a:rPr>
              <a:t>Scrutineer</a:t>
            </a:r>
          </a:p>
          <a:p>
            <a:r>
              <a:rPr lang="en-US" sz="1200" b="0" i="0" kern="1200" dirty="0">
                <a:solidFill>
                  <a:schemeClr val="tx1"/>
                </a:solidFill>
                <a:effectLst/>
                <a:latin typeface="+mn-lt"/>
                <a:ea typeface="+mn-ea"/>
                <a:cs typeface="+mn-cs"/>
              </a:rPr>
              <a:t>I review computer-generated commission reports personalized to each sales representative</a:t>
            </a:r>
          </a:p>
          <a:p>
            <a:r>
              <a:rPr lang="en-US" sz="1200" b="0" i="0" kern="1200" dirty="0">
                <a:solidFill>
                  <a:schemeClr val="tx1"/>
                </a:solidFill>
                <a:effectLst/>
                <a:latin typeface="+mn-lt"/>
                <a:ea typeface="+mn-ea"/>
                <a:cs typeface="+mn-cs"/>
              </a:rPr>
              <a:t>I receive Point of Sale reports from resellers</a:t>
            </a:r>
          </a:p>
        </p:txBody>
      </p:sp>
      <p:sp>
        <p:nvSpPr>
          <p:cNvPr id="4" name="Slide Number Placeholder 3"/>
          <p:cNvSpPr>
            <a:spLocks noGrp="1"/>
          </p:cNvSpPr>
          <p:nvPr>
            <p:ph type="sldNum" sz="quarter" idx="5"/>
          </p:nvPr>
        </p:nvSpPr>
        <p:spPr/>
        <p:txBody>
          <a:bodyPr/>
          <a:lstStyle/>
          <a:p>
            <a:fld id="{90C91C77-BD77-46DD-975C-A10BFBCE05E6}" type="slidenum">
              <a:rPr lang="en-US" smtClean="0"/>
              <a:t>44</a:t>
            </a:fld>
            <a:endParaRPr lang="en-US"/>
          </a:p>
        </p:txBody>
      </p:sp>
    </p:spTree>
    <p:extLst>
      <p:ext uri="{BB962C8B-B14F-4D97-AF65-F5344CB8AC3E}">
        <p14:creationId xmlns:p14="http://schemas.microsoft.com/office/powerpoint/2010/main" val="256619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Ken - Controller</a:t>
            </a:r>
          </a:p>
          <a:p>
            <a:r>
              <a:rPr lang="en-US" sz="1200" b="0" i="1" kern="1200" dirty="0">
                <a:solidFill>
                  <a:schemeClr val="tx1"/>
                </a:solidFill>
                <a:effectLst/>
                <a:latin typeface="+mn-lt"/>
                <a:ea typeface="+mn-ea"/>
                <a:cs typeface="+mn-cs"/>
              </a:rPr>
              <a:t>"I ensure that departments are meeting or exceeding company financial goals."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Ken tracks the departments' financial goals and continually improves processes to achieve financial goals. He proposes and helps implement changes to optimize performance. He may approve documents and payments.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48 years old</a:t>
            </a:r>
          </a:p>
          <a:p>
            <a:r>
              <a:rPr lang="en-US" sz="1200" b="0" i="0" kern="1200" dirty="0">
                <a:solidFill>
                  <a:schemeClr val="tx1"/>
                </a:solidFill>
                <a:effectLst/>
                <a:latin typeface="+mn-lt"/>
                <a:ea typeface="+mn-ea"/>
                <a:cs typeface="+mn-cs"/>
              </a:rPr>
              <a:t>2 years with the company, 16 years in financial field</a:t>
            </a:r>
          </a:p>
          <a:p>
            <a:r>
              <a:rPr lang="en-US" sz="1200" b="0" i="0" kern="1200" dirty="0">
                <a:solidFill>
                  <a:schemeClr val="tx1"/>
                </a:solidFill>
                <a:effectLst/>
                <a:latin typeface="+mn-lt"/>
                <a:ea typeface="+mn-ea"/>
                <a:cs typeface="+mn-cs"/>
              </a:rPr>
              <a:t>Undergraduate degree in Finance, MBA</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You usually will find Ken in a complex finance department..</a:t>
            </a:r>
          </a:p>
          <a:p>
            <a:r>
              <a:rPr lang="en-US" sz="1200" b="0" i="0" kern="1200" dirty="0">
                <a:solidFill>
                  <a:schemeClr val="tx1"/>
                </a:solidFill>
                <a:effectLst/>
                <a:latin typeface="+mn-lt"/>
                <a:ea typeface="+mn-ea"/>
                <a:cs typeface="+mn-cs"/>
              </a:rPr>
              <a:t>When buying a new ERP system, Ken is very involved in the decision-making process. Sometimes, Ken will lead the project to research new systems. During implementation, Ken often determines the security rights.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8:00 </a:t>
            </a:r>
            <a:r>
              <a:rPr lang="en-US" sz="1200" b="0" i="0" kern="1200" dirty="0" err="1">
                <a:solidFill>
                  <a:schemeClr val="tx1"/>
                </a:solidFill>
                <a:effectLst/>
                <a:latin typeface="+mn-lt"/>
                <a:ea typeface="+mn-ea"/>
                <a:cs typeface="+mn-cs"/>
              </a:rPr>
              <a:t>amCheck</a:t>
            </a:r>
            <a:r>
              <a:rPr lang="en-US" sz="1200" b="0" i="0" kern="1200" dirty="0">
                <a:solidFill>
                  <a:schemeClr val="tx1"/>
                </a:solidFill>
                <a:effectLst/>
                <a:latin typeface="+mn-lt"/>
                <a:ea typeface="+mn-ea"/>
                <a:cs typeface="+mn-cs"/>
              </a:rPr>
              <a:t> e-mail and voice mail</a:t>
            </a:r>
          </a:p>
          <a:p>
            <a:r>
              <a:rPr lang="en-US" sz="1200" b="0" i="0" kern="1200" dirty="0">
                <a:solidFill>
                  <a:schemeClr val="tx1"/>
                </a:solidFill>
                <a:effectLst/>
                <a:latin typeface="+mn-lt"/>
                <a:ea typeface="+mn-ea"/>
                <a:cs typeface="+mn-cs"/>
              </a:rPr>
              <a:t>9:00 </a:t>
            </a:r>
            <a:r>
              <a:rPr lang="en-US" sz="1200" b="0" i="0" kern="1200" dirty="0" err="1">
                <a:solidFill>
                  <a:schemeClr val="tx1"/>
                </a:solidFill>
                <a:effectLst/>
                <a:latin typeface="+mn-lt"/>
                <a:ea typeface="+mn-ea"/>
                <a:cs typeface="+mn-cs"/>
              </a:rPr>
              <a:t>amCheck</a:t>
            </a:r>
            <a:r>
              <a:rPr lang="en-US" sz="1200" b="0" i="0" kern="1200" dirty="0">
                <a:solidFill>
                  <a:schemeClr val="tx1"/>
                </a:solidFill>
                <a:effectLst/>
                <a:latin typeface="+mn-lt"/>
                <a:ea typeface="+mn-ea"/>
                <a:cs typeface="+mn-cs"/>
              </a:rPr>
              <a:t> cash on hand and bank balances</a:t>
            </a:r>
          </a:p>
          <a:p>
            <a:r>
              <a:rPr lang="en-US" sz="1200" b="0" i="0" kern="1200" dirty="0">
                <a:solidFill>
                  <a:schemeClr val="tx1"/>
                </a:solidFill>
                <a:effectLst/>
                <a:latin typeface="+mn-lt"/>
                <a:ea typeface="+mn-ea"/>
                <a:cs typeface="+mn-cs"/>
              </a:rPr>
              <a:t>10:00 </a:t>
            </a:r>
            <a:r>
              <a:rPr lang="en-US" sz="1200" b="0" i="0" kern="1200" dirty="0" err="1">
                <a:solidFill>
                  <a:schemeClr val="tx1"/>
                </a:solidFill>
                <a:effectLst/>
                <a:latin typeface="+mn-lt"/>
                <a:ea typeface="+mn-ea"/>
                <a:cs typeface="+mn-cs"/>
              </a:rPr>
              <a:t>amMeetings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12:00 </a:t>
            </a:r>
            <a:r>
              <a:rPr lang="en-US" sz="1200" b="0" i="0" kern="1200" dirty="0" err="1">
                <a:solidFill>
                  <a:schemeClr val="tx1"/>
                </a:solidFill>
                <a:effectLst/>
                <a:latin typeface="+mn-lt"/>
                <a:ea typeface="+mn-ea"/>
                <a:cs typeface="+mn-cs"/>
              </a:rPr>
              <a:t>pmLunch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1:00 </a:t>
            </a:r>
            <a:r>
              <a:rPr lang="en-US" sz="1200" b="0" i="0" kern="1200" dirty="0" err="1">
                <a:solidFill>
                  <a:schemeClr val="tx1"/>
                </a:solidFill>
                <a:effectLst/>
                <a:latin typeface="+mn-lt"/>
                <a:ea typeface="+mn-ea"/>
                <a:cs typeface="+mn-cs"/>
              </a:rPr>
              <a:t>pmMeet</a:t>
            </a:r>
            <a:r>
              <a:rPr lang="en-US" sz="1200" b="0" i="0" kern="1200" dirty="0">
                <a:solidFill>
                  <a:schemeClr val="tx1"/>
                </a:solidFill>
                <a:effectLst/>
                <a:latin typeface="+mn-lt"/>
                <a:ea typeface="+mn-ea"/>
                <a:cs typeface="+mn-cs"/>
              </a:rPr>
              <a:t> with accounting staff</a:t>
            </a:r>
          </a:p>
          <a:p>
            <a:r>
              <a:rPr lang="en-US" sz="1200" b="0" i="0" kern="1200" dirty="0">
                <a:solidFill>
                  <a:schemeClr val="tx1"/>
                </a:solidFill>
                <a:effectLst/>
                <a:latin typeface="+mn-lt"/>
                <a:ea typeface="+mn-ea"/>
                <a:cs typeface="+mn-cs"/>
              </a:rPr>
              <a:t>2:00 </a:t>
            </a:r>
            <a:r>
              <a:rPr lang="en-US" sz="1200" b="0" i="0" kern="1200" dirty="0" err="1">
                <a:solidFill>
                  <a:schemeClr val="tx1"/>
                </a:solidFill>
                <a:effectLst/>
                <a:latin typeface="+mn-lt"/>
                <a:ea typeface="+mn-ea"/>
                <a:cs typeface="+mn-cs"/>
              </a:rPr>
              <a:t>pmReview</a:t>
            </a:r>
            <a:r>
              <a:rPr lang="en-US" sz="1200" b="0" i="0" kern="1200" dirty="0">
                <a:solidFill>
                  <a:schemeClr val="tx1"/>
                </a:solidFill>
                <a:effectLst/>
                <a:latin typeface="+mn-lt"/>
                <a:ea typeface="+mn-ea"/>
                <a:cs typeface="+mn-cs"/>
              </a:rPr>
              <a:t> finances and prepare reports</a:t>
            </a:r>
          </a:p>
          <a:p>
            <a:r>
              <a:rPr lang="en-US" sz="1200" b="0" i="0" kern="1200" dirty="0">
                <a:solidFill>
                  <a:schemeClr val="tx1"/>
                </a:solidFill>
                <a:effectLst/>
                <a:latin typeface="+mn-lt"/>
                <a:ea typeface="+mn-ea"/>
                <a:cs typeface="+mn-cs"/>
              </a:rPr>
              <a:t>3:30 </a:t>
            </a:r>
            <a:r>
              <a:rPr lang="en-US" sz="1200" b="0" i="0" kern="1200" dirty="0" err="1">
                <a:solidFill>
                  <a:schemeClr val="tx1"/>
                </a:solidFill>
                <a:effectLst/>
                <a:latin typeface="+mn-lt"/>
                <a:ea typeface="+mn-ea"/>
                <a:cs typeface="+mn-cs"/>
              </a:rPr>
              <a:t>pmWork</a:t>
            </a:r>
            <a:r>
              <a:rPr lang="en-US" sz="1200" b="0" i="0" kern="1200" dirty="0">
                <a:solidFill>
                  <a:schemeClr val="tx1"/>
                </a:solidFill>
                <a:effectLst/>
                <a:latin typeface="+mn-lt"/>
                <a:ea typeface="+mn-ea"/>
                <a:cs typeface="+mn-cs"/>
              </a:rPr>
              <a:t> on projects or To DO list from the day's meetings</a:t>
            </a:r>
          </a:p>
          <a:p>
            <a:r>
              <a:rPr lang="en-US" sz="1200" b="0" i="0" kern="1200" dirty="0">
                <a:solidFill>
                  <a:schemeClr val="tx1"/>
                </a:solidFill>
                <a:effectLst/>
                <a:latin typeface="+mn-lt"/>
                <a:ea typeface="+mn-ea"/>
                <a:cs typeface="+mn-cs"/>
              </a:rPr>
              <a:t>5:00 </a:t>
            </a:r>
            <a:r>
              <a:rPr lang="en-US" sz="1200" b="0" i="0" kern="1200" dirty="0" err="1">
                <a:solidFill>
                  <a:schemeClr val="tx1"/>
                </a:solidFill>
                <a:effectLst/>
                <a:latin typeface="+mn-lt"/>
                <a:ea typeface="+mn-ea"/>
                <a:cs typeface="+mn-cs"/>
              </a:rPr>
              <a:t>pmWork</a:t>
            </a:r>
            <a:r>
              <a:rPr lang="en-US" sz="1200" b="0" i="0" kern="1200" dirty="0">
                <a:solidFill>
                  <a:schemeClr val="tx1"/>
                </a:solidFill>
                <a:effectLst/>
                <a:latin typeface="+mn-lt"/>
                <a:ea typeface="+mn-ea"/>
                <a:cs typeface="+mn-cs"/>
              </a:rPr>
              <a:t> on e-mail</a:t>
            </a:r>
          </a:p>
          <a:p>
            <a:r>
              <a:rPr lang="en-US" sz="1200" b="0" i="0" kern="1200" dirty="0">
                <a:solidFill>
                  <a:schemeClr val="tx1"/>
                </a:solidFill>
                <a:effectLst/>
                <a:latin typeface="+mn-lt"/>
                <a:ea typeface="+mn-ea"/>
                <a:cs typeface="+mn-cs"/>
              </a:rPr>
              <a:t>6:00 </a:t>
            </a:r>
            <a:r>
              <a:rPr lang="en-US" sz="1200" b="0" i="0" kern="1200" dirty="0" err="1">
                <a:solidFill>
                  <a:schemeClr val="tx1"/>
                </a:solidFill>
                <a:effectLst/>
                <a:latin typeface="+mn-lt"/>
                <a:ea typeface="+mn-ea"/>
                <a:cs typeface="+mn-cs"/>
              </a:rPr>
              <a:t>pmFollow</a:t>
            </a:r>
            <a:r>
              <a:rPr lang="en-US" sz="1200" b="0" i="0" kern="1200" dirty="0">
                <a:solidFill>
                  <a:schemeClr val="tx1"/>
                </a:solidFill>
                <a:effectLst/>
                <a:latin typeface="+mn-lt"/>
                <a:ea typeface="+mn-ea"/>
                <a:cs typeface="+mn-cs"/>
              </a:rPr>
              <a:t> up with facility issues</a:t>
            </a:r>
          </a:p>
          <a:p>
            <a:r>
              <a:rPr lang="en-US" sz="1200" b="0" i="0" kern="1200" dirty="0">
                <a:solidFill>
                  <a:schemeClr val="tx1"/>
                </a:solidFill>
                <a:effectLst/>
                <a:latin typeface="+mn-lt"/>
                <a:ea typeface="+mn-ea"/>
                <a:cs typeface="+mn-cs"/>
              </a:rPr>
              <a:t>7:00 </a:t>
            </a:r>
            <a:r>
              <a:rPr lang="en-US" sz="1200" b="0" i="0" kern="1200" dirty="0" err="1">
                <a:solidFill>
                  <a:schemeClr val="tx1"/>
                </a:solidFill>
                <a:effectLst/>
                <a:latin typeface="+mn-lt"/>
                <a:ea typeface="+mn-ea"/>
                <a:cs typeface="+mn-cs"/>
              </a:rPr>
              <a:t>pmGo</a:t>
            </a:r>
            <a:r>
              <a:rPr lang="en-US" sz="1200" b="0" i="0" kern="1200" dirty="0">
                <a:solidFill>
                  <a:schemeClr val="tx1"/>
                </a:solidFill>
                <a:effectLst/>
                <a:latin typeface="+mn-lt"/>
                <a:ea typeface="+mn-ea"/>
                <a:cs typeface="+mn-cs"/>
              </a:rPr>
              <a:t>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I have routine meetings with the CFO and CEO, as well as impromptu meetings as necessary.</a:t>
            </a:r>
          </a:p>
          <a:p>
            <a:r>
              <a:rPr lang="en-US" sz="1200" b="0" i="0" kern="1200" dirty="0">
                <a:solidFill>
                  <a:schemeClr val="tx1"/>
                </a:solidFill>
                <a:effectLst/>
                <a:latin typeface="+mn-lt"/>
                <a:ea typeface="+mn-ea"/>
                <a:cs typeface="+mn-cs"/>
              </a:rPr>
              <a:t>In a project based company, Ken collects the project cost information from Prakash to determine project profitability.</a:t>
            </a:r>
          </a:p>
          <a:p>
            <a:r>
              <a:rPr lang="en-US" sz="1200" b="0" i="0" kern="1200" dirty="0">
                <a:solidFill>
                  <a:schemeClr val="tx1"/>
                </a:solidFill>
                <a:effectLst/>
                <a:latin typeface="+mn-lt"/>
                <a:ea typeface="+mn-ea"/>
                <a:cs typeface="+mn-cs"/>
              </a:rPr>
              <a:t>I support the owner. "Our owner never picked up a computer. If you give him too much information, it can cause a problem." (Finance Concept Test)</a:t>
            </a:r>
          </a:p>
          <a:p>
            <a:r>
              <a:rPr lang="en-US" sz="1200" b="0" i="0" kern="1200" dirty="0">
                <a:solidFill>
                  <a:schemeClr val="tx1"/>
                </a:solidFill>
                <a:effectLst/>
                <a:latin typeface="+mn-lt"/>
                <a:ea typeface="+mn-ea"/>
                <a:cs typeface="+mn-cs"/>
              </a:rPr>
              <a:t>I often have an Accounting Manager (Phyllis) who reports to me, and sometimes a Credit Manager (Connie), and one or more internal accountants (Cassie).</a:t>
            </a:r>
          </a:p>
          <a:p>
            <a:r>
              <a:rPr lang="en-US" sz="1200" b="0" i="0" kern="1200" dirty="0">
                <a:solidFill>
                  <a:schemeClr val="tx1"/>
                </a:solidFill>
                <a:effectLst/>
                <a:latin typeface="+mn-lt"/>
                <a:ea typeface="+mn-ea"/>
                <a:cs typeface="+mn-cs"/>
              </a:rPr>
              <a:t>I have an open door policy with my staff, but they also have access to my calendar if they need to schedule more time with me.</a:t>
            </a:r>
          </a:p>
          <a:p>
            <a:r>
              <a:rPr lang="en-US" sz="1200" b="0" i="0" kern="1200" dirty="0">
                <a:solidFill>
                  <a:schemeClr val="tx1"/>
                </a:solidFill>
                <a:effectLst/>
                <a:latin typeface="+mn-lt"/>
                <a:ea typeface="+mn-ea"/>
                <a:cs typeface="+mn-cs"/>
              </a:rPr>
              <a:t>Most people outside my department contact me via e-mail or leave me a voice message. I often need data/information from other departments (such as sales) when I work on the budget and do forecasting.</a:t>
            </a:r>
          </a:p>
          <a:p>
            <a:r>
              <a:rPr lang="en-US" sz="1200" b="0" i="0" kern="1200" dirty="0">
                <a:solidFill>
                  <a:schemeClr val="tx1"/>
                </a:solidFill>
                <a:effectLst/>
                <a:latin typeface="+mn-lt"/>
                <a:ea typeface="+mn-ea"/>
                <a:cs typeface="+mn-cs"/>
              </a:rPr>
              <a:t>I also interact with and need information from other departments during the close. For example, I'll interact with Operations to get accurate inventory counts and Sales to make sure all sales and POs are in.</a:t>
            </a:r>
          </a:p>
          <a:p>
            <a:r>
              <a:rPr lang="en-US" sz="1200" b="0" i="0" kern="1200" dirty="0">
                <a:solidFill>
                  <a:schemeClr val="tx1"/>
                </a:solidFill>
                <a:effectLst/>
                <a:latin typeface="+mn-lt"/>
                <a:ea typeface="+mn-ea"/>
                <a:cs typeface="+mn-cs"/>
              </a:rPr>
              <a:t>I often interact with the IT guy, asking him to help me get better data out of the system. If we don't have an IT person on staff, then I contact our VAR.</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Values, fears, and career aspirations</a:t>
            </a:r>
          </a:p>
          <a:p>
            <a:r>
              <a:rPr lang="en-US" sz="1200" b="0" i="0" kern="1200" dirty="0">
                <a:solidFill>
                  <a:schemeClr val="tx1"/>
                </a:solidFill>
                <a:effectLst/>
                <a:latin typeface="+mn-lt"/>
                <a:ea typeface="+mn-ea"/>
                <a:cs typeface="+mn-cs"/>
              </a:rPr>
              <a:t>I am happy with my current position in the company and like the balance between the day to day activities and the managerial role. (Visit 32 Visit 33)</a:t>
            </a:r>
          </a:p>
          <a:p>
            <a:r>
              <a:rPr lang="en-US" sz="1200" b="0" i="0" kern="1200" dirty="0">
                <a:solidFill>
                  <a:schemeClr val="tx1"/>
                </a:solidFill>
                <a:effectLst/>
                <a:latin typeface="+mn-lt"/>
                <a:ea typeface="+mn-ea"/>
                <a:cs typeface="+mn-cs"/>
              </a:rPr>
              <a:t>I am constantly reviewing data for meetings that may only last a short time, but if I don’t have the answers to all the questions that could come up in those meetings then it just causes more concern for others. (Visit 30 and Visit 32)</a:t>
            </a:r>
          </a:p>
          <a:p>
            <a:r>
              <a:rPr lang="en-US" sz="1200" b="0" i="0" kern="1200" dirty="0">
                <a:solidFill>
                  <a:schemeClr val="tx1"/>
                </a:solidFill>
                <a:effectLst/>
                <a:latin typeface="+mn-lt"/>
                <a:ea typeface="+mn-ea"/>
                <a:cs typeface="+mn-cs"/>
              </a:rPr>
              <a:t>I value accurate and timely data.</a:t>
            </a: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I have to do so much manipulation of data I typically export everything into Excel and then import information back into the ERP system if I need to. (Visit 31)</a:t>
            </a:r>
          </a:p>
          <a:p>
            <a:r>
              <a:rPr lang="en-US" sz="1200" b="0" i="0" kern="1200" dirty="0">
                <a:solidFill>
                  <a:schemeClr val="tx1"/>
                </a:solidFill>
                <a:effectLst/>
                <a:latin typeface="+mn-lt"/>
                <a:ea typeface="+mn-ea"/>
                <a:cs typeface="+mn-cs"/>
              </a:rPr>
              <a:t>I know how our ERP system works.</a:t>
            </a:r>
          </a:p>
          <a:p>
            <a:r>
              <a:rPr lang="en-US" sz="1200" b="0" i="0" kern="1200" dirty="0">
                <a:solidFill>
                  <a:schemeClr val="tx1"/>
                </a:solidFill>
                <a:effectLst/>
                <a:latin typeface="+mn-lt"/>
                <a:ea typeface="+mn-ea"/>
                <a:cs typeface="+mn-cs"/>
              </a:rPr>
              <a:t>If we don't have an IT person in-house, then I'm the technology man.</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Excel -- "I use Excel quite a bit, but it's not because the system won't give us what we need. I just like it." (Atlanta Belting Company); "In the course of a year, I'll probably set up a couple hundred [spreadsheets]. Some I use on a monthly basis. Some, for instance, I customize to whatever...everybody wants. I set it up to meet their needs, and they just update the data for me." (Nye Lubricants)</a:t>
            </a:r>
          </a:p>
          <a:p>
            <a:r>
              <a:rPr lang="en-US" sz="1200" b="0" i="0" kern="1200" dirty="0">
                <a:solidFill>
                  <a:schemeClr val="tx1"/>
                </a:solidFill>
                <a:effectLst/>
                <a:latin typeface="+mn-lt"/>
                <a:ea typeface="+mn-ea"/>
                <a:cs typeface="+mn-cs"/>
              </a:rPr>
              <a:t>Access</a:t>
            </a:r>
          </a:p>
          <a:p>
            <a:r>
              <a:rPr lang="en-US" sz="1200" b="0" i="0" kern="1200" dirty="0">
                <a:solidFill>
                  <a:schemeClr val="tx1"/>
                </a:solidFill>
                <a:effectLst/>
                <a:latin typeface="+mn-lt"/>
                <a:ea typeface="+mn-ea"/>
                <a:cs typeface="+mn-cs"/>
              </a:rPr>
              <a:t>Work styles</a:t>
            </a:r>
          </a:p>
          <a:p>
            <a:r>
              <a:rPr lang="en-US" sz="1200" b="0" i="0" kern="1200" dirty="0">
                <a:solidFill>
                  <a:schemeClr val="tx1"/>
                </a:solidFill>
                <a:effectLst/>
                <a:latin typeface="+mn-lt"/>
                <a:ea typeface="+mn-ea"/>
                <a:cs typeface="+mn-cs"/>
              </a:rPr>
              <a:t>I don’t get stressed out but there are times when I have to work long hours to get everything done, especially at the end of the month, quarter, and year. (Visit 29 and Visit 33)</a:t>
            </a:r>
          </a:p>
          <a:p>
            <a:r>
              <a:rPr lang="en-US" sz="1200" b="0" i="0" kern="1200" dirty="0">
                <a:solidFill>
                  <a:schemeClr val="tx1"/>
                </a:solidFill>
                <a:effectLst/>
                <a:latin typeface="+mn-lt"/>
                <a:ea typeface="+mn-ea"/>
                <a:cs typeface="+mn-cs"/>
              </a:rPr>
              <a:t>I like completing everything before I go home (Visit 33), but I have learned to prioritize what needs to be done so that I can go home and be with my family (Visit 30).</a:t>
            </a:r>
          </a:p>
          <a:p>
            <a:r>
              <a:rPr lang="en-US" sz="1200" b="0" i="0" kern="1200" dirty="0">
                <a:solidFill>
                  <a:schemeClr val="tx1"/>
                </a:solidFill>
                <a:effectLst/>
                <a:latin typeface="+mn-lt"/>
                <a:ea typeface="+mn-ea"/>
                <a:cs typeface="+mn-cs"/>
              </a:rPr>
              <a:t>Technology Attitudes</a:t>
            </a:r>
          </a:p>
          <a:p>
            <a:r>
              <a:rPr lang="en-US" sz="1200" b="0" i="0" kern="1200" dirty="0">
                <a:solidFill>
                  <a:schemeClr val="tx1"/>
                </a:solidFill>
                <a:effectLst/>
                <a:latin typeface="+mn-lt"/>
                <a:ea typeface="+mn-ea"/>
                <a:cs typeface="+mn-cs"/>
              </a:rPr>
              <a:t>My IT person is very good with "pulling things out of the software in different formats...the standard financial reports I do myself." (Atlanta Belting Company)</a:t>
            </a:r>
          </a:p>
          <a:p>
            <a:r>
              <a:rPr lang="en-US" sz="1200" b="0" i="0" kern="1200" dirty="0">
                <a:solidFill>
                  <a:schemeClr val="tx1"/>
                </a:solidFill>
                <a:effectLst/>
                <a:latin typeface="+mn-lt"/>
                <a:ea typeface="+mn-ea"/>
                <a:cs typeface="+mn-cs"/>
              </a:rPr>
              <a:t>I have learned how to manipulate a few flags in the system which has helped me a lot with reporting, and I really like being able to do that. (Visit 29)</a:t>
            </a:r>
          </a:p>
          <a:p>
            <a:r>
              <a:rPr lang="en-US" sz="1200" b="0" i="0" kern="1200" dirty="0">
                <a:solidFill>
                  <a:schemeClr val="tx1"/>
                </a:solidFill>
                <a:effectLst/>
                <a:latin typeface="+mn-lt"/>
                <a:ea typeface="+mn-ea"/>
                <a:cs typeface="+mn-cs"/>
              </a:rPr>
              <a:t>I have a bad day when the internet goes down, when the sales department has computer problems, and when our live connection to other branches goes down. (Atlanta Belting Company)</a:t>
            </a:r>
          </a:p>
          <a:p>
            <a:r>
              <a:rPr lang="en-US" sz="1200" b="0" i="0" kern="1200" dirty="0">
                <a:solidFill>
                  <a:schemeClr val="tx1"/>
                </a:solidFill>
                <a:effectLst/>
                <a:latin typeface="+mn-lt"/>
                <a:ea typeface="+mn-ea"/>
                <a:cs typeface="+mn-cs"/>
              </a:rPr>
              <a:t>Nevertheless, I embrace technology. "In fact, I would probably just give all my salespeople their own computers and dial them through an Intranet. Put in your own orders, and we'll check them here."</a:t>
            </a:r>
          </a:p>
          <a:p>
            <a:r>
              <a:rPr lang="en-US" sz="1200" b="0" i="0" kern="1200" dirty="0">
                <a:solidFill>
                  <a:schemeClr val="tx1"/>
                </a:solidFill>
                <a:effectLst/>
                <a:latin typeface="+mn-lt"/>
                <a:ea typeface="+mn-ea"/>
                <a:cs typeface="+mn-cs"/>
              </a:rPr>
              <a:t>"Everyone makes a financial package. You have to look at what runs your business." (Finance Concept Test)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Private office positioned near the CFO and CEO</a:t>
            </a:r>
          </a:p>
          <a:p>
            <a:r>
              <a:rPr lang="en-US" sz="1200" b="0" i="0" kern="1200" dirty="0">
                <a:solidFill>
                  <a:schemeClr val="tx1"/>
                </a:solidFill>
                <a:effectLst/>
                <a:latin typeface="+mn-lt"/>
                <a:ea typeface="+mn-ea"/>
                <a:cs typeface="+mn-cs"/>
              </a:rPr>
              <a:t>A few binders on a credenza next to a small pile of ‘to do’ items and a picture of his wife and kids</a:t>
            </a:r>
          </a:p>
          <a:p>
            <a:r>
              <a:rPr lang="en-US" sz="1200" b="0" i="0" kern="1200" dirty="0">
                <a:solidFill>
                  <a:schemeClr val="tx1"/>
                </a:solidFill>
                <a:effectLst/>
                <a:latin typeface="+mn-lt"/>
                <a:ea typeface="+mn-ea"/>
                <a:cs typeface="+mn-cs"/>
              </a:rPr>
              <a:t>A window to the outside</a:t>
            </a:r>
          </a:p>
          <a:p>
            <a:r>
              <a:rPr lang="en-US" sz="1200" b="0" i="0" kern="1200" dirty="0">
                <a:solidFill>
                  <a:schemeClr val="tx1"/>
                </a:solidFill>
                <a:effectLst/>
                <a:latin typeface="+mn-lt"/>
                <a:ea typeface="+mn-ea"/>
                <a:cs typeface="+mn-cs"/>
              </a:rPr>
              <a:t>Large organized desk with several chairs for meetings in his office</a:t>
            </a:r>
          </a:p>
          <a:p>
            <a:r>
              <a:rPr lang="en-US" sz="1200" b="0" i="0" kern="1200" dirty="0">
                <a:solidFill>
                  <a:schemeClr val="tx1"/>
                </a:solidFill>
                <a:effectLst/>
                <a:latin typeface="+mn-lt"/>
                <a:ea typeface="+mn-ea"/>
                <a:cs typeface="+mn-cs"/>
              </a:rPr>
              <a:t>A few, well-framed lithographs on the walls</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I want to get the budget completed on time</a:t>
            </a:r>
          </a:p>
          <a:p>
            <a:r>
              <a:rPr lang="en-US" sz="1200" b="0" i="0" kern="1200" dirty="0">
                <a:solidFill>
                  <a:schemeClr val="tx1"/>
                </a:solidFill>
                <a:effectLst/>
                <a:latin typeface="+mn-lt"/>
                <a:ea typeface="+mn-ea"/>
                <a:cs typeface="+mn-cs"/>
              </a:rPr>
              <a:t>I would like to get a better forecasting system in place. (Visit 30)</a:t>
            </a:r>
          </a:p>
          <a:p>
            <a:r>
              <a:rPr lang="en-US" sz="1200" b="0" i="0" kern="1200" dirty="0">
                <a:solidFill>
                  <a:schemeClr val="tx1"/>
                </a:solidFill>
                <a:effectLst/>
                <a:latin typeface="+mn-lt"/>
                <a:ea typeface="+mn-ea"/>
                <a:cs typeface="+mn-cs"/>
              </a:rPr>
              <a:t>I want to create intelligent, knowledgeable information for my executives so that they can better manage the business. (Finance Concept Test)</a:t>
            </a:r>
          </a:p>
          <a:p>
            <a:r>
              <a:rPr lang="en-US" sz="1200" b="0" i="0" kern="1200" dirty="0">
                <a:solidFill>
                  <a:schemeClr val="tx1"/>
                </a:solidFill>
                <a:effectLst/>
                <a:latin typeface="+mn-lt"/>
                <a:ea typeface="+mn-ea"/>
                <a:cs typeface="+mn-cs"/>
              </a:rPr>
              <a:t>I want my accounting staff to make fewer mistakes, especially after we modify the chart of accounts.</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Oversee Accounting Staff</a:t>
            </a:r>
          </a:p>
          <a:p>
            <a:r>
              <a:rPr lang="en-US" sz="1200" b="0" i="0" kern="1200" dirty="0">
                <a:solidFill>
                  <a:schemeClr val="tx1"/>
                </a:solidFill>
                <a:effectLst/>
                <a:latin typeface="+mn-lt"/>
                <a:ea typeface="+mn-ea"/>
                <a:cs typeface="+mn-cs"/>
              </a:rPr>
              <a:t>Closing Books</a:t>
            </a:r>
          </a:p>
          <a:p>
            <a:r>
              <a:rPr lang="en-US" sz="1200" b="0" i="0" kern="1200" dirty="0">
                <a:solidFill>
                  <a:schemeClr val="tx1"/>
                </a:solidFill>
                <a:effectLst/>
                <a:latin typeface="+mn-lt"/>
                <a:ea typeface="+mn-ea"/>
                <a:cs typeface="+mn-cs"/>
              </a:rPr>
              <a:t>Oversee Audits</a:t>
            </a:r>
          </a:p>
          <a:p>
            <a:r>
              <a:rPr lang="en-US" sz="1200" b="0" i="0" kern="1200" dirty="0">
                <a:solidFill>
                  <a:schemeClr val="tx1"/>
                </a:solidFill>
                <a:effectLst/>
                <a:latin typeface="+mn-lt"/>
                <a:ea typeface="+mn-ea"/>
                <a:cs typeface="+mn-cs"/>
              </a:rPr>
              <a:t>Budgeting and Forecasting</a:t>
            </a:r>
          </a:p>
          <a:p>
            <a:r>
              <a:rPr lang="en-US" sz="1200" b="0" i="0" kern="1200" dirty="0">
                <a:solidFill>
                  <a:schemeClr val="tx1"/>
                </a:solidFill>
                <a:effectLst/>
                <a:latin typeface="+mn-lt"/>
                <a:ea typeface="+mn-ea"/>
                <a:cs typeface="+mn-cs"/>
              </a:rPr>
              <a:t>Financial Reporting</a:t>
            </a:r>
          </a:p>
          <a:p>
            <a:r>
              <a:rPr lang="en-US" sz="1200" b="0" i="0" kern="1200" dirty="0">
                <a:solidFill>
                  <a:schemeClr val="tx1"/>
                </a:solidFill>
                <a:effectLst/>
                <a:latin typeface="+mn-lt"/>
                <a:ea typeface="+mn-ea"/>
                <a:cs typeface="+mn-cs"/>
              </a:rPr>
              <a:t>Project Accounting Manager</a:t>
            </a:r>
          </a:p>
          <a:p>
            <a:r>
              <a:rPr lang="en-US" sz="1200" b="0" i="0" kern="1200" dirty="0">
                <a:solidFill>
                  <a:schemeClr val="tx1"/>
                </a:solidFill>
                <a:effectLst/>
                <a:latin typeface="+mn-lt"/>
                <a:ea typeface="+mn-ea"/>
                <a:cs typeface="+mn-cs"/>
              </a:rPr>
              <a:t>Investment Portfolio Manager</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Acquisition Management</a:t>
            </a:r>
          </a:p>
          <a:p>
            <a:r>
              <a:rPr lang="en-US" sz="1200" b="0" i="0" kern="1200" dirty="0">
                <a:solidFill>
                  <a:schemeClr val="tx1"/>
                </a:solidFill>
                <a:effectLst/>
                <a:latin typeface="+mn-lt"/>
                <a:ea typeface="+mn-ea"/>
                <a:cs typeface="+mn-cs"/>
              </a:rPr>
              <a:t>Human Resources</a:t>
            </a:r>
          </a:p>
          <a:p>
            <a:r>
              <a:rPr lang="en-US" sz="1200" b="0" i="0" kern="1200" dirty="0">
                <a:solidFill>
                  <a:schemeClr val="tx1"/>
                </a:solidFill>
                <a:effectLst/>
                <a:latin typeface="+mn-lt"/>
                <a:ea typeface="+mn-ea"/>
                <a:cs typeface="+mn-cs"/>
              </a:rPr>
              <a:t>Budget Preparation Assistant</a:t>
            </a:r>
          </a:p>
          <a:p>
            <a:r>
              <a:rPr lang="en-US" sz="1200" b="0" i="0" kern="1200" dirty="0">
                <a:solidFill>
                  <a:schemeClr val="tx1"/>
                </a:solidFill>
                <a:effectLst/>
                <a:latin typeface="+mn-lt"/>
                <a:ea typeface="+mn-ea"/>
                <a:cs typeface="+mn-cs"/>
              </a:rPr>
              <a:t>Comprehensive Annual Financial Report (CAFR) Preparation Assistant</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I support the CFO and CEO by overseeing the day-to-day details of running the business and reporting the monthly summaries.</a:t>
            </a:r>
          </a:p>
          <a:p>
            <a:r>
              <a:rPr lang="en-US" sz="1200" b="0" i="0" kern="1200" dirty="0">
                <a:solidFill>
                  <a:schemeClr val="tx1"/>
                </a:solidFill>
                <a:effectLst/>
                <a:latin typeface="+mn-lt"/>
                <a:ea typeface="+mn-ea"/>
                <a:cs typeface="+mn-cs"/>
              </a:rPr>
              <a:t>I research specific aspects of the company to provide the necessary financial data for the CFO and CEO to make strategic decisions for the business.</a:t>
            </a:r>
          </a:p>
          <a:p>
            <a:r>
              <a:rPr lang="en-US" sz="1200" b="0" i="0" kern="1200" dirty="0">
                <a:solidFill>
                  <a:schemeClr val="tx1"/>
                </a:solidFill>
                <a:effectLst/>
                <a:latin typeface="+mn-lt"/>
                <a:ea typeface="+mn-ea"/>
                <a:cs typeface="+mn-cs"/>
              </a:rPr>
              <a:t>I am expected to know the details behind the monthly numbers and often have to look into the details to accurately understand the financial </a:t>
            </a:r>
            <a:r>
              <a:rPr lang="en-US" sz="1200" b="0" i="0" kern="1200" dirty="0" err="1">
                <a:solidFill>
                  <a:schemeClr val="tx1"/>
                </a:solidFill>
                <a:effectLst/>
                <a:latin typeface="+mn-lt"/>
                <a:ea typeface="+mn-ea"/>
                <a:cs typeface="+mn-cs"/>
              </a:rPr>
              <a:t>well being</a:t>
            </a:r>
            <a:r>
              <a:rPr lang="en-US" sz="1200" b="0" i="0" kern="1200" dirty="0">
                <a:solidFill>
                  <a:schemeClr val="tx1"/>
                </a:solidFill>
                <a:effectLst/>
                <a:latin typeface="+mn-lt"/>
                <a:ea typeface="+mn-ea"/>
                <a:cs typeface="+mn-cs"/>
              </a:rPr>
              <a:t> of the company.</a:t>
            </a:r>
          </a:p>
          <a:p>
            <a:r>
              <a:rPr lang="en-US" sz="1200" b="0" i="0" kern="1200" dirty="0">
                <a:solidFill>
                  <a:schemeClr val="tx1"/>
                </a:solidFill>
                <a:effectLst/>
                <a:latin typeface="+mn-lt"/>
                <a:ea typeface="+mn-ea"/>
                <a:cs typeface="+mn-cs"/>
              </a:rPr>
              <a:t>I manage how we account for our various business expenses and insure that we are reporting financial information accurately. I often manage or define the chart of accounts.</a:t>
            </a:r>
          </a:p>
          <a:p>
            <a:r>
              <a:rPr lang="en-US" sz="1200" b="0" i="0" kern="1200" dirty="0">
                <a:solidFill>
                  <a:schemeClr val="tx1"/>
                </a:solidFill>
                <a:effectLst/>
                <a:latin typeface="+mn-lt"/>
                <a:ea typeface="+mn-ea"/>
                <a:cs typeface="+mn-cs"/>
              </a:rPr>
              <a:t>I assess the daily financial health of the company to ensure we have enough resources to keep the business running. I'm involved in budgeting.</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The biggest obstacle is being able to parse the data in the system the way I need it. It is a problem when I am doing financial modeling and when someone wants information from us. They always need it right away, and often it takes a long time to get the information they need. (Visit 29, Visit 30, Visit 31, Visit 33)</a:t>
            </a:r>
          </a:p>
          <a:p>
            <a:r>
              <a:rPr lang="en-US" sz="1200" b="0" i="0" kern="1200" dirty="0">
                <a:solidFill>
                  <a:schemeClr val="tx1"/>
                </a:solidFill>
                <a:effectLst/>
                <a:latin typeface="+mn-lt"/>
                <a:ea typeface="+mn-ea"/>
                <a:cs typeface="+mn-cs"/>
              </a:rPr>
              <a:t>For cash positions, I need what has gone through but also what is pending. (Visit 30)</a:t>
            </a:r>
          </a:p>
          <a:p>
            <a:r>
              <a:rPr lang="en-US" sz="1200" b="0" i="0" kern="1200" dirty="0">
                <a:solidFill>
                  <a:schemeClr val="tx1"/>
                </a:solidFill>
                <a:effectLst/>
                <a:latin typeface="+mn-lt"/>
                <a:ea typeface="+mn-ea"/>
                <a:cs typeface="+mn-cs"/>
              </a:rPr>
              <a:t>From my perspective, not being able to get cash information because the internet is down makes for a bad day. (Atlanta Belting Company)</a:t>
            </a:r>
          </a:p>
          <a:p>
            <a:r>
              <a:rPr lang="en-US" sz="1200" b="0" i="0" kern="1200" dirty="0">
                <a:solidFill>
                  <a:schemeClr val="tx1"/>
                </a:solidFill>
                <a:effectLst/>
                <a:latin typeface="+mn-lt"/>
                <a:ea typeface="+mn-ea"/>
                <a:cs typeface="+mn-cs"/>
              </a:rPr>
              <a:t>Our ERP software looks at the company as whole, and I often need to look at it as several smaller units of a larger company. (Visit 33)</a:t>
            </a:r>
          </a:p>
          <a:p>
            <a:r>
              <a:rPr lang="en-US" sz="1200" b="0" i="0" kern="1200" dirty="0">
                <a:solidFill>
                  <a:schemeClr val="tx1"/>
                </a:solidFill>
                <a:effectLst/>
                <a:latin typeface="+mn-lt"/>
                <a:ea typeface="+mn-ea"/>
                <a:cs typeface="+mn-cs"/>
              </a:rPr>
              <a:t>I have to have a simpler report writing program. I should be able to easily create some of the reports that I need, but I can’t and I constantly need to look at the data in different ways. (Visit 29 and </a:t>
            </a:r>
            <a:r>
              <a:rPr lang="en-US" sz="1200" b="0" i="0" kern="1200" dirty="0" err="1">
                <a:solidFill>
                  <a:schemeClr val="tx1"/>
                </a:solidFill>
                <a:effectLst/>
                <a:latin typeface="+mn-lt"/>
                <a:ea typeface="+mn-ea"/>
                <a:cs typeface="+mn-cs"/>
              </a:rPr>
              <a:t>HealtheTech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spend much of my time answering questions over and over (Visit 32), which means that I don’t have time to do as much forecasting as I would like. (Visit 30)</a:t>
            </a:r>
          </a:p>
          <a:p>
            <a:r>
              <a:rPr lang="en-US" sz="1200" b="0" i="0" kern="1200" dirty="0">
                <a:solidFill>
                  <a:schemeClr val="tx1"/>
                </a:solidFill>
                <a:effectLst/>
                <a:latin typeface="+mn-lt"/>
                <a:ea typeface="+mn-ea"/>
                <a:cs typeface="+mn-cs"/>
              </a:rPr>
              <a:t>If people are not here, that puts a monkey wrench in my day. (Atlanta Belting Company)</a:t>
            </a:r>
          </a:p>
          <a:p>
            <a:r>
              <a:rPr lang="en-US" sz="1200" b="0" i="0" kern="1200" dirty="0">
                <a:solidFill>
                  <a:schemeClr val="tx1"/>
                </a:solidFill>
                <a:effectLst/>
                <a:latin typeface="+mn-lt"/>
                <a:ea typeface="+mn-ea"/>
                <a:cs typeface="+mn-cs"/>
              </a:rPr>
              <a:t>I often tolerate horrible accounting packages so that my company can get industry-specific production software. "Needless to say, we bought an apparel software package. The accounting horrible. The payables are horrible. The receivables are horrible. All the subsystems are horrible. We could have retrofitted an accounting package, but why spend the money?" (Henry Lee)</a:t>
            </a:r>
          </a:p>
          <a:p>
            <a:r>
              <a:rPr lang="en-US" sz="1200" b="0" i="0" kern="1200" dirty="0">
                <a:solidFill>
                  <a:schemeClr val="tx1"/>
                </a:solidFill>
                <a:effectLst/>
                <a:latin typeface="+mn-lt"/>
                <a:ea typeface="+mn-ea"/>
                <a:cs typeface="+mn-cs"/>
              </a:rPr>
              <a:t>From the Finance Concept Test: "Participants are slow to change their financial systems unless something is broken. The priority is the operational systems they need to run the business -- which are often industry-specific. Behind these operational systems, they admit to living with inferior GL systems because the accounting system is of secondary importance. (Finance Concept Test)</a:t>
            </a:r>
          </a:p>
          <a:p>
            <a:r>
              <a:rPr lang="en-US" sz="1200" b="0" i="0" kern="1200" dirty="0">
                <a:solidFill>
                  <a:schemeClr val="tx1"/>
                </a:solidFill>
                <a:effectLst/>
                <a:latin typeface="+mn-lt"/>
                <a:ea typeface="+mn-ea"/>
                <a:cs typeface="+mn-cs"/>
              </a:rPr>
              <a:t>"My challenge every month is to get that [lockbox] to reconcile. Some months, it takes me a day. Some months, it takes me three days. (Nye Lubricants)</a:t>
            </a:r>
          </a:p>
          <a:p>
            <a:r>
              <a:rPr lang="en-US" sz="1200" b="0" i="0" kern="1200" dirty="0">
                <a:solidFill>
                  <a:schemeClr val="tx1"/>
                </a:solidFill>
                <a:effectLst/>
                <a:latin typeface="+mn-lt"/>
                <a:ea typeface="+mn-ea"/>
                <a:cs typeface="+mn-cs"/>
              </a:rPr>
              <a:t>Updating all the financial reports after a change to the chart of accounts is a challenge. (Finance Concept Test)</a:t>
            </a:r>
          </a:p>
          <a:p>
            <a:r>
              <a:rPr lang="en-US" sz="1200" b="0" i="0" kern="1200" dirty="0">
                <a:solidFill>
                  <a:schemeClr val="tx1"/>
                </a:solidFill>
                <a:effectLst/>
                <a:latin typeface="+mn-lt"/>
                <a:ea typeface="+mn-ea"/>
                <a:cs typeface="+mn-cs"/>
              </a:rPr>
              <a:t>Training the staff to use new accounts instead of the old ones takes time. Mistakes need to be corrected all the time. (Finance Concept Test)</a:t>
            </a:r>
          </a:p>
          <a:p>
            <a:r>
              <a:rPr lang="en-US" sz="1200" b="0" i="0" kern="1200" dirty="0">
                <a:solidFill>
                  <a:schemeClr val="tx1"/>
                </a:solidFill>
                <a:effectLst/>
                <a:latin typeface="+mn-lt"/>
                <a:ea typeface="+mn-ea"/>
                <a:cs typeface="+mn-cs"/>
              </a:rPr>
              <a:t>We have very hard deadlines for finishing our tasks and often our department becomes the bottleneck in the process and that is frustrating. (Visit 31)</a:t>
            </a:r>
          </a:p>
          <a:p>
            <a:r>
              <a:rPr lang="en-US" sz="1200" b="0" i="0" kern="1200" dirty="0">
                <a:solidFill>
                  <a:schemeClr val="tx1"/>
                </a:solidFill>
                <a:effectLst/>
                <a:latin typeface="+mn-lt"/>
                <a:ea typeface="+mn-ea"/>
                <a:cs typeface="+mn-cs"/>
              </a:rPr>
              <a:t>I don’t like handling so much paper, but banks prefer it. "I usually make final decisions via email. Although the banks generally prefer faxes." (Ken, City of Renton Site Visit)</a:t>
            </a:r>
          </a:p>
          <a:p>
            <a:r>
              <a:rPr lang="en-US" sz="1200" b="0" i="0" kern="1200" dirty="0">
                <a:solidFill>
                  <a:schemeClr val="tx1"/>
                </a:solidFill>
                <a:effectLst/>
                <a:latin typeface="+mn-lt"/>
                <a:ea typeface="+mn-ea"/>
                <a:cs typeface="+mn-cs"/>
              </a:rPr>
              <a:t>If I’m in a smaller organization, I likely do not have a PDA or mobile device to keep track of my schedule. However, because I’m always in meetings with decision makers and stakeholders, I’d really like to have this technology.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Compliance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Environmental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Financial controller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7"/>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8"/>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More KPIs and reporting tied to production: I want to capture all the costs related to making our product. "The material we capture pretty well...but it is difficult with a small staff to capture value-added cost...we don't capture the labor portion and burden portion." (Atlanta Belting Company)</a:t>
            </a:r>
          </a:p>
          <a:p>
            <a:r>
              <a:rPr lang="en-US" sz="1200" b="0" i="0" kern="1200" dirty="0">
                <a:solidFill>
                  <a:schemeClr val="tx1"/>
                </a:solidFill>
                <a:effectLst/>
                <a:latin typeface="+mn-lt"/>
                <a:ea typeface="+mn-ea"/>
                <a:cs typeface="+mn-cs"/>
              </a:rPr>
              <a:t>My sales and inventory need to be connected for better forecasting and planning. "I want the sales order to explode out how much fabric, buttons, and so forth that I need. You want to be able to project how much fabric you need to buy." (Henry Lee)</a:t>
            </a:r>
          </a:p>
          <a:p>
            <a:r>
              <a:rPr lang="en-US" sz="1200" b="0" i="0" kern="1200" dirty="0">
                <a:solidFill>
                  <a:schemeClr val="tx1"/>
                </a:solidFill>
                <a:effectLst/>
                <a:latin typeface="+mn-lt"/>
                <a:ea typeface="+mn-ea"/>
                <a:cs typeface="+mn-cs"/>
              </a:rPr>
              <a:t>Improved visualization into setting up a new ERP system so they can make better decisions early on: "There are so many decision that you have to make setting it up that you don't know what you are doing. You don't know what the decisions you are making are really for." (Atlanta Belting Company)</a:t>
            </a:r>
          </a:p>
          <a:p>
            <a:r>
              <a:rPr lang="en-US" sz="1200" b="0" i="0" kern="1200" dirty="0">
                <a:solidFill>
                  <a:schemeClr val="tx1"/>
                </a:solidFill>
                <a:effectLst/>
                <a:latin typeface="+mn-lt"/>
                <a:ea typeface="+mn-ea"/>
                <a:cs typeface="+mn-cs"/>
              </a:rPr>
              <a:t>See also the Finance Concept Test in the Reference sections for reactions to chart of accounts concepts, financial reporting, and budgeting</a:t>
            </a:r>
          </a:p>
          <a:p>
            <a:r>
              <a:rPr lang="en-US" sz="1200" b="0" i="0" kern="1200" dirty="0">
                <a:solidFill>
                  <a:schemeClr val="tx1"/>
                </a:solidFill>
                <a:effectLst/>
                <a:latin typeface="+mn-lt"/>
                <a:ea typeface="+mn-ea"/>
                <a:cs typeface="+mn-cs"/>
              </a:rPr>
              <a:t>Information they need</a:t>
            </a:r>
          </a:p>
          <a:p>
            <a:r>
              <a:rPr lang="en-US" sz="1200" b="0" i="0" kern="1200" dirty="0">
                <a:solidFill>
                  <a:schemeClr val="tx1"/>
                </a:solidFill>
                <a:effectLst/>
                <a:latin typeface="+mn-lt"/>
                <a:ea typeface="+mn-ea"/>
                <a:cs typeface="+mn-cs"/>
              </a:rPr>
              <a:t>The information I want to get on people's desktops on a regular basis should come from the SL, AR, and Collections. (Finance Concept Test)</a:t>
            </a:r>
          </a:p>
          <a:p>
            <a:r>
              <a:rPr lang="en-US" sz="1200" b="0" i="0" kern="1200" dirty="0">
                <a:solidFill>
                  <a:schemeClr val="tx1"/>
                </a:solidFill>
                <a:effectLst/>
                <a:latin typeface="+mn-lt"/>
                <a:ea typeface="+mn-ea"/>
                <a:cs typeface="+mn-cs"/>
              </a:rPr>
              <a:t>Bank balances</a:t>
            </a:r>
          </a:p>
          <a:p>
            <a:r>
              <a:rPr lang="en-US" sz="1200" b="0" i="0" kern="1200" dirty="0">
                <a:solidFill>
                  <a:schemeClr val="tx1"/>
                </a:solidFill>
                <a:effectLst/>
                <a:latin typeface="+mn-lt"/>
                <a:ea typeface="+mn-ea"/>
                <a:cs typeface="+mn-cs"/>
              </a:rPr>
              <a:t>Historical data, data from other departments (such as sales), any information tracked outside the system (such as capital expenses),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for budgeting</a:t>
            </a:r>
          </a:p>
          <a:p>
            <a:r>
              <a:rPr lang="en-US" sz="1200" b="0" i="0" kern="1200" dirty="0">
                <a:solidFill>
                  <a:schemeClr val="tx1"/>
                </a:solidFill>
                <a:effectLst/>
                <a:latin typeface="+mn-lt"/>
                <a:ea typeface="+mn-ea"/>
                <a:cs typeface="+mn-cs"/>
              </a:rPr>
              <a:t>an audit trail</a:t>
            </a:r>
          </a:p>
          <a:p>
            <a:r>
              <a:rPr lang="en-US" sz="1200" b="0" i="0" kern="1200" dirty="0">
                <a:solidFill>
                  <a:schemeClr val="tx1"/>
                </a:solidFill>
                <a:effectLst/>
                <a:latin typeface="+mn-lt"/>
                <a:ea typeface="+mn-ea"/>
                <a:cs typeface="+mn-cs"/>
              </a:rPr>
              <a:t>Questions I ask</a:t>
            </a:r>
          </a:p>
          <a:p>
            <a:r>
              <a:rPr lang="en-US" sz="1200" b="0" i="0" kern="1200" dirty="0">
                <a:solidFill>
                  <a:schemeClr val="tx1"/>
                </a:solidFill>
                <a:effectLst/>
                <a:latin typeface="+mn-lt"/>
                <a:ea typeface="+mn-ea"/>
                <a:cs typeface="+mn-cs"/>
              </a:rPr>
              <a:t>Do our standard costs reflect actual costs?</a:t>
            </a:r>
          </a:p>
          <a:p>
            <a:r>
              <a:rPr lang="en-US" sz="1200" b="0" i="0" kern="1200" dirty="0">
                <a:solidFill>
                  <a:schemeClr val="tx1"/>
                </a:solidFill>
                <a:effectLst/>
                <a:latin typeface="+mn-lt"/>
                <a:ea typeface="+mn-ea"/>
                <a:cs typeface="+mn-cs"/>
              </a:rPr>
              <a:t>How much cash do I need for the next 3 months and do I have it?</a:t>
            </a:r>
          </a:p>
          <a:p>
            <a:r>
              <a:rPr lang="en-US" sz="1200" b="0" i="0" kern="1200" dirty="0">
                <a:solidFill>
                  <a:schemeClr val="tx1"/>
                </a:solidFill>
                <a:effectLst/>
                <a:latin typeface="+mn-lt"/>
                <a:ea typeface="+mn-ea"/>
                <a:cs typeface="+mn-cs"/>
              </a:rPr>
              <a:t>What is our gross profit month to date and year to date? How does it look when we break it down by plant/department?</a:t>
            </a:r>
          </a:p>
          <a:p>
            <a:r>
              <a:rPr lang="en-US" sz="1200" b="0" i="0" kern="1200" dirty="0">
                <a:solidFill>
                  <a:schemeClr val="tx1"/>
                </a:solidFill>
                <a:effectLst/>
                <a:latin typeface="+mn-lt"/>
                <a:ea typeface="+mn-ea"/>
                <a:cs typeface="+mn-cs"/>
              </a:rPr>
              <a:t>What is the trend over the last 3 years of -------? (to work on this year budget or forecast)</a:t>
            </a:r>
          </a:p>
          <a:p>
            <a:r>
              <a:rPr lang="en-US" sz="1200" b="0" i="0" kern="1200" dirty="0">
                <a:solidFill>
                  <a:schemeClr val="tx1"/>
                </a:solidFill>
                <a:effectLst/>
                <a:latin typeface="+mn-lt"/>
                <a:ea typeface="+mn-ea"/>
                <a:cs typeface="+mn-cs"/>
              </a:rPr>
              <a:t>Where are the discrepancies in the data? (for example, something coded to the wrong account)</a:t>
            </a:r>
          </a:p>
          <a:p>
            <a:r>
              <a:rPr lang="en-US" sz="1200" b="0" i="0" kern="1200" dirty="0">
                <a:solidFill>
                  <a:schemeClr val="tx1"/>
                </a:solidFill>
                <a:effectLst/>
                <a:latin typeface="+mn-lt"/>
                <a:ea typeface="+mn-ea"/>
                <a:cs typeface="+mn-cs"/>
              </a:rPr>
              <a:t>What is our cash position today?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"As the Controller, I am responsible for the financial systems for [our company]. The major responsibility is to record and report the profit and loss; then keeping the balance sheet in order; to go through the annual audit which verifies that everything is kept in order." (Atlanta Belting Company)</a:t>
            </a:r>
          </a:p>
          <a:p>
            <a:r>
              <a:rPr lang="en-US" sz="1200" b="0" i="0" kern="1200" dirty="0">
                <a:solidFill>
                  <a:schemeClr val="tx1"/>
                </a:solidFill>
                <a:effectLst/>
                <a:latin typeface="+mn-lt"/>
                <a:ea typeface="+mn-ea"/>
                <a:cs typeface="+mn-cs"/>
              </a:rPr>
              <a:t>We outsource payroll. "ADP does a good job, and it is very simple to do it. We are also in a number of different states. ADP provides the tax support for those states. It keeps a whole lot of requirements off our shoulders by using ADP. It would be more costly to hire someone to do it. I think the tax qualifications in the different states was the biggest thing. You have to file a whole lot more reports. " (Atlanta Belting Company)</a:t>
            </a:r>
          </a:p>
          <a:p>
            <a:r>
              <a:rPr lang="en-US" sz="1200" b="0" i="0" kern="1200" dirty="0">
                <a:solidFill>
                  <a:schemeClr val="tx1"/>
                </a:solidFill>
                <a:effectLst/>
                <a:latin typeface="+mn-lt"/>
                <a:ea typeface="+mn-ea"/>
                <a:cs typeface="+mn-cs"/>
              </a:rPr>
              <a:t>"I'm not a good person to talk to about the documentation of our process. I don't use it. [Instead], we are always trying to improve cross training. (Atlanta Belting Company)</a:t>
            </a:r>
          </a:p>
          <a:p>
            <a:r>
              <a:rPr lang="en-US" sz="1200" b="0" i="0" kern="1200" dirty="0">
                <a:solidFill>
                  <a:schemeClr val="tx1"/>
                </a:solidFill>
                <a:effectLst/>
                <a:latin typeface="+mn-lt"/>
                <a:ea typeface="+mn-ea"/>
                <a:cs typeface="+mn-cs"/>
              </a:rPr>
              <a:t>"I'm the Controller and that involves a lot of things [at this small, family-owned business]...all human resources and most of the information and the data that's derived from that. I'm also basically responsible for shipping out the product although we have a shipping room manager and everything like that...all the accounting functions. All the analytical functions. I work with outside auditors, banking functions,...anything to do with compiling information is going to come from my department." (Henry Lee)</a:t>
            </a:r>
          </a:p>
          <a:p>
            <a:r>
              <a:rPr lang="en-US" sz="1200" b="0" i="0" kern="1200" dirty="0">
                <a:solidFill>
                  <a:schemeClr val="tx1"/>
                </a:solidFill>
                <a:effectLst/>
                <a:latin typeface="+mn-lt"/>
                <a:ea typeface="+mn-ea"/>
                <a:cs typeface="+mn-cs"/>
              </a:rPr>
              <a:t>"I do a lot of monitoring of the General Ledger and produce the financial statements so I'm in the system everyday updating our batches to the GL, keeping an eye on certain accounts, and making sure that nothing is out of whack." (Nye Lubricants)</a:t>
            </a:r>
          </a:p>
          <a:p>
            <a:r>
              <a:rPr lang="en-US" sz="1200" b="0" i="0" kern="1200" dirty="0">
                <a:solidFill>
                  <a:schemeClr val="tx1"/>
                </a:solidFill>
                <a:effectLst/>
                <a:latin typeface="+mn-lt"/>
                <a:ea typeface="+mn-ea"/>
                <a:cs typeface="+mn-cs"/>
              </a:rPr>
              <a:t>"I gather a lot of historical data from the system. Then, I create a budget in Excel and present that to the President for review." (Nye Lubricants)</a:t>
            </a:r>
          </a:p>
          <a:p>
            <a:r>
              <a:rPr lang="en-US" sz="1200" b="0" i="0" kern="1200" dirty="0">
                <a:solidFill>
                  <a:schemeClr val="tx1"/>
                </a:solidFill>
                <a:effectLst/>
                <a:latin typeface="+mn-lt"/>
                <a:ea typeface="+mn-ea"/>
                <a:cs typeface="+mn-cs"/>
              </a:rPr>
              <a:t>Can you give us "less steps in running certain processes? Less keystrokes in doing some of the basic Journal Entries of using the system. Obviously, the system is designed to do an enormous amount of tasks, and it has a lot of screens, and some of those fields in the screens, you don't need to use, and you've got to march through several screens to get to what you want, so there's a lot of extra keystrokes." (Nye Lubricants)</a:t>
            </a:r>
          </a:p>
          <a:p>
            <a:r>
              <a:rPr lang="en-US" sz="1200" b="0" i="0" kern="1200" dirty="0">
                <a:solidFill>
                  <a:schemeClr val="tx1"/>
                </a:solidFill>
                <a:effectLst/>
                <a:latin typeface="+mn-lt"/>
                <a:ea typeface="+mn-ea"/>
                <a:cs typeface="+mn-cs"/>
              </a:rPr>
              <a:t>"QuickBooks wasn't working for us. It was too small. When you start to get real auditors, and you don't have a good audit trail, that's not good." (</a:t>
            </a:r>
            <a:r>
              <a:rPr lang="en-US" sz="1200" b="0" i="0" kern="1200" dirty="0" err="1">
                <a:solidFill>
                  <a:schemeClr val="tx1"/>
                </a:solidFill>
                <a:effectLst/>
                <a:latin typeface="+mn-lt"/>
                <a:ea typeface="+mn-ea"/>
                <a:cs typeface="+mn-cs"/>
              </a:rPr>
              <a:t>HealtheTech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The only nice thing about changing to the EURO is that we don’t have exchange rates to deal with, so that saves some time. (Visit 33)</a:t>
            </a:r>
          </a:p>
          <a:p>
            <a:r>
              <a:rPr lang="en-US" sz="1200" b="0" i="0" kern="1200" dirty="0">
                <a:solidFill>
                  <a:schemeClr val="tx1"/>
                </a:solidFill>
                <a:effectLst/>
                <a:latin typeface="+mn-lt"/>
                <a:ea typeface="+mn-ea"/>
                <a:cs typeface="+mn-cs"/>
              </a:rPr>
              <a:t>No other regionally specific differences were found in the research.</a:t>
            </a:r>
          </a:p>
        </p:txBody>
      </p:sp>
      <p:sp>
        <p:nvSpPr>
          <p:cNvPr id="4" name="Slide Number Placeholder 3"/>
          <p:cNvSpPr>
            <a:spLocks noGrp="1"/>
          </p:cNvSpPr>
          <p:nvPr>
            <p:ph type="sldNum" sz="quarter" idx="5"/>
          </p:nvPr>
        </p:nvSpPr>
        <p:spPr/>
        <p:txBody>
          <a:bodyPr/>
          <a:lstStyle/>
          <a:p>
            <a:fld id="{90C91C77-BD77-46DD-975C-A10BFBCE05E6}" type="slidenum">
              <a:rPr lang="en-US" smtClean="0"/>
              <a:t>46</a:t>
            </a:fld>
            <a:endParaRPr lang="en-US"/>
          </a:p>
        </p:txBody>
      </p:sp>
    </p:spTree>
    <p:extLst>
      <p:ext uri="{BB962C8B-B14F-4D97-AF65-F5344CB8AC3E}">
        <p14:creationId xmlns:p14="http://schemas.microsoft.com/office/powerpoint/2010/main" val="1693616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Phyllis - Accounting Manager</a:t>
            </a:r>
          </a:p>
          <a:p>
            <a:r>
              <a:rPr lang="en-US" sz="1200" b="0" i="1" kern="1200" dirty="0">
                <a:solidFill>
                  <a:schemeClr val="tx1"/>
                </a:solidFill>
                <a:effectLst/>
                <a:latin typeface="+mn-lt"/>
                <a:ea typeface="+mn-ea"/>
                <a:cs typeface="+mn-cs"/>
              </a:rPr>
              <a:t>"I make sure that we have all the details to accurately handle the company’s money."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Phyllis manages the accounting department by processing general ledger transactions, reviewing and approving transactions, and reviewing aging reports. She also ensures that her team accurately completes financial procedures on time.</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BA degree in Accounting</a:t>
            </a:r>
          </a:p>
          <a:p>
            <a:r>
              <a:rPr lang="en-US" sz="1200" b="0" i="0" kern="1200" dirty="0">
                <a:solidFill>
                  <a:schemeClr val="tx1"/>
                </a:solidFill>
                <a:effectLst/>
                <a:latin typeface="+mn-lt"/>
                <a:ea typeface="+mn-ea"/>
                <a:cs typeface="+mn-cs"/>
              </a:rPr>
              <a:t>49 years old, 17 years in the company</a:t>
            </a:r>
          </a:p>
          <a:p>
            <a:r>
              <a:rPr lang="en-US" sz="1200" b="0" i="0" kern="1200" dirty="0">
                <a:solidFill>
                  <a:schemeClr val="tx1"/>
                </a:solidFill>
                <a:effectLst/>
                <a:latin typeface="+mn-lt"/>
                <a:ea typeface="+mn-ea"/>
                <a:cs typeface="+mn-cs"/>
              </a:rPr>
              <a:t>Most of what I know is because I have been with the company for so long.</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You usually will find Phyllis in the Moderate and Complex finance departments in medium- to large-sized organizations. In a moderately complex finance department, the tendency is for her to report to the CFO. In a complex finance department, she would report to the Controller.</a:t>
            </a:r>
          </a:p>
          <a:p>
            <a:r>
              <a:rPr lang="en-US" sz="1200" b="0" i="0" kern="1200" dirty="0">
                <a:solidFill>
                  <a:schemeClr val="tx1"/>
                </a:solidFill>
                <a:effectLst/>
                <a:latin typeface="+mn-lt"/>
                <a:ea typeface="+mn-ea"/>
                <a:cs typeface="+mn-cs"/>
              </a:rPr>
              <a:t>When buying a new ERP system, the company usually includes Phyllis in the decision-making process. "All of the knowledge that isn't in the accounting package is in his (the account manager's) head." In investigating and going live with a new ERP system, he "would drive accounting and make sure that it's going to support the business." (</a:t>
            </a:r>
            <a:r>
              <a:rPr lang="en-US" sz="1200" b="0" i="0" kern="1200" dirty="0" err="1">
                <a:solidFill>
                  <a:schemeClr val="tx1"/>
                </a:solidFill>
                <a:effectLst/>
                <a:latin typeface="+mn-lt"/>
                <a:ea typeface="+mn-ea"/>
                <a:cs typeface="+mn-cs"/>
              </a:rPr>
              <a:t>Sterion</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Introduction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Hi, my name is Phyllis.</a:t>
            </a:r>
            <a:br>
              <a:rPr lang="en-US" dirty="0"/>
            </a:br>
            <a:br>
              <a:rPr lang="en-US" dirty="0"/>
            </a:br>
            <a:r>
              <a:rPr lang="en-US" sz="1200" b="0" i="0" kern="1200" dirty="0">
                <a:solidFill>
                  <a:schemeClr val="tx1"/>
                </a:solidFill>
                <a:effectLst/>
                <a:latin typeface="+mn-lt"/>
                <a:ea typeface="+mn-ea"/>
                <a:cs typeface="+mn-cs"/>
              </a:rPr>
              <a:t>I manage the day-to-day, detail-oriented work of doing the accounting for the company. In my group, we're all very comfortable with numbers and being exact. It stresses me out when I have to leave work to the next day. Doing things right the first time saves time in the long run I always say. I've been here so long, I now act as a historical reference for the company.</a:t>
            </a:r>
            <a:br>
              <a:rPr lang="en-US" dirty="0"/>
            </a:br>
            <a:br>
              <a:rPr lang="en-US" dirty="0"/>
            </a:br>
            <a:r>
              <a:rPr lang="en-US" sz="1200" b="0" i="0" kern="1200" dirty="0">
                <a:solidFill>
                  <a:schemeClr val="tx1"/>
                </a:solidFill>
                <a:effectLst/>
                <a:latin typeface="+mn-lt"/>
                <a:ea typeface="+mn-ea"/>
                <a:cs typeface="+mn-cs"/>
              </a:rPr>
              <a:t>I spend a fair amount of my time solving internal problems such as finding missing data, correcting invoice errors, answering staff questions, and getting answers from other departments who don't get me what I need in a timely manner.</a:t>
            </a:r>
            <a:br>
              <a:rPr lang="en-US" dirty="0"/>
            </a:br>
            <a:br>
              <a:rPr lang="en-US" dirty="0"/>
            </a:br>
            <a:r>
              <a:rPr lang="en-US" sz="1200" b="0" i="0" kern="1200" dirty="0">
                <a:solidFill>
                  <a:schemeClr val="tx1"/>
                </a:solidFill>
                <a:effectLst/>
                <a:latin typeface="+mn-lt"/>
                <a:ea typeface="+mn-ea"/>
                <a:cs typeface="+mn-cs"/>
              </a:rPr>
              <a:t>I enjoy the fact that our new ERP system has sped up many processes and allows for quicker manipulation of the data when required. I have to generate a lot of reports, but I do find it difficult when I am asked seemingly simple questions about our financials by upper management, and I can't figure out how to make customized reports to answer their questions. That's when I call the IT guy to have him help me out.</a:t>
            </a:r>
            <a:br>
              <a:rPr lang="en-US" dirty="0"/>
            </a:br>
            <a:br>
              <a:rPr lang="en-US" dirty="0"/>
            </a:br>
            <a:r>
              <a:rPr lang="en-US" sz="1200" b="0" i="0" kern="1200" dirty="0">
                <a:solidFill>
                  <a:schemeClr val="tx1"/>
                </a:solidFill>
                <a:effectLst/>
                <a:latin typeface="+mn-lt"/>
                <a:ea typeface="+mn-ea"/>
                <a:cs typeface="+mn-cs"/>
              </a:rPr>
              <a:t>I have to make sure billing, the billing rules and jobs, are set up right in the system. I am somewhat technically savvy with our ERP system so I do a lot of stuff that's not super technical. I work with the IT guy on the super technical stuff.</a:t>
            </a:r>
            <a:br>
              <a:rPr lang="en-US" dirty="0"/>
            </a:br>
            <a:br>
              <a:rPr lang="en-US" dirty="0"/>
            </a:br>
            <a:r>
              <a:rPr lang="en-US" sz="1200" b="0" i="0" kern="1200" dirty="0">
                <a:solidFill>
                  <a:schemeClr val="tx1"/>
                </a:solidFill>
                <a:effectLst/>
                <a:latin typeface="+mn-lt"/>
                <a:ea typeface="+mn-ea"/>
                <a:cs typeface="+mn-cs"/>
              </a:rPr>
              <a:t>In my free time, I like to relax by gardening and reading biographies. I value my time off and don't feel badly about leaving on time at the end of the day. Even so, I still am annoyed when I have to leave things undone at the end of the day. During period end closing, I try to be prepared ahead of time so that no one needs to work late, but something always come up. When auditors are here, I need to be readily available to answer questions although the auditors are supposed to work with the Controller or CFO (depending on size of finance department). My staff is cross-trained well enough so we can cover for each other for vacations and sick days.</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9:00amCheck e-mail and inbox</a:t>
            </a:r>
          </a:p>
          <a:p>
            <a:r>
              <a:rPr lang="en-US" sz="1200" b="0" i="0" kern="1200" dirty="0">
                <a:solidFill>
                  <a:schemeClr val="tx1"/>
                </a:solidFill>
                <a:effectLst/>
                <a:latin typeface="+mn-lt"/>
                <a:ea typeface="+mn-ea"/>
                <a:cs typeface="+mn-cs"/>
              </a:rPr>
              <a:t>9:30amCheck bank accounts</a:t>
            </a:r>
          </a:p>
          <a:p>
            <a:r>
              <a:rPr lang="en-US" sz="1200" b="0" i="0" kern="1200" dirty="0">
                <a:solidFill>
                  <a:schemeClr val="tx1"/>
                </a:solidFill>
                <a:effectLst/>
                <a:latin typeface="+mn-lt"/>
                <a:ea typeface="+mn-ea"/>
                <a:cs typeface="+mn-cs"/>
              </a:rPr>
              <a:t>9:45amTouch base with staff</a:t>
            </a:r>
          </a:p>
          <a:p>
            <a:r>
              <a:rPr lang="en-US" sz="1200" b="0" i="0" kern="1200" dirty="0">
                <a:solidFill>
                  <a:schemeClr val="tx1"/>
                </a:solidFill>
                <a:effectLst/>
                <a:latin typeface="+mn-lt"/>
                <a:ea typeface="+mn-ea"/>
                <a:cs typeface="+mn-cs"/>
              </a:rPr>
              <a:t>10:00amHelp with any issues that my staff is having</a:t>
            </a:r>
          </a:p>
          <a:p>
            <a:r>
              <a:rPr lang="en-US" sz="1200" b="0" i="0" kern="1200" dirty="0">
                <a:solidFill>
                  <a:schemeClr val="tx1"/>
                </a:solidFill>
                <a:effectLst/>
                <a:latin typeface="+mn-lt"/>
                <a:ea typeface="+mn-ea"/>
                <a:cs typeface="+mn-cs"/>
              </a:rPr>
              <a:t>11:00amResearch data questions or discrepancies</a:t>
            </a:r>
          </a:p>
          <a:p>
            <a:r>
              <a:rPr lang="en-US" sz="1200" b="0" i="0" kern="1200" dirty="0">
                <a:solidFill>
                  <a:schemeClr val="tx1"/>
                </a:solidFill>
                <a:effectLst/>
                <a:latin typeface="+mn-lt"/>
                <a:ea typeface="+mn-ea"/>
                <a:cs typeface="+mn-cs"/>
              </a:rPr>
              <a:t>12:00pmLunch</a:t>
            </a:r>
          </a:p>
          <a:p>
            <a:r>
              <a:rPr lang="en-US" sz="1200" b="0" i="0" kern="1200" dirty="0">
                <a:solidFill>
                  <a:schemeClr val="tx1"/>
                </a:solidFill>
                <a:effectLst/>
                <a:latin typeface="+mn-lt"/>
                <a:ea typeface="+mn-ea"/>
                <a:cs typeface="+mn-cs"/>
              </a:rPr>
              <a:t>1:00pmContinue researching issues</a:t>
            </a:r>
          </a:p>
          <a:p>
            <a:r>
              <a:rPr lang="en-US" sz="1200" b="0" i="0" kern="1200" dirty="0">
                <a:solidFill>
                  <a:schemeClr val="tx1"/>
                </a:solidFill>
                <a:effectLst/>
                <a:latin typeface="+mn-lt"/>
                <a:ea typeface="+mn-ea"/>
                <a:cs typeface="+mn-cs"/>
              </a:rPr>
              <a:t>2:00pmConfirm that my staff is on top of everything</a:t>
            </a:r>
          </a:p>
          <a:p>
            <a:r>
              <a:rPr lang="en-US" sz="1200" b="0" i="0" kern="1200" dirty="0">
                <a:solidFill>
                  <a:schemeClr val="tx1"/>
                </a:solidFill>
                <a:effectLst/>
                <a:latin typeface="+mn-lt"/>
                <a:ea typeface="+mn-ea"/>
                <a:cs typeface="+mn-cs"/>
              </a:rPr>
              <a:t>3:00pmProjects for my Controller or CFO (reports, research,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6:00pmGo home</a:t>
            </a:r>
          </a:p>
          <a:p>
            <a:r>
              <a:rPr lang="en-US" sz="1200" b="0" i="0" kern="1200" dirty="0">
                <a:solidFill>
                  <a:schemeClr val="tx1"/>
                </a:solidFill>
                <a:effectLst/>
                <a:latin typeface="+mn-lt"/>
                <a:ea typeface="+mn-ea"/>
                <a:cs typeface="+mn-cs"/>
              </a:rPr>
              <a:t>The following description does not consider Phyllis' day at the end of the month or year, at which time her day can vary greatly from the one below while she prepares for closing and, if necessary, auditors. For a more thorough description of Phyllis' activities during a period close, please see the Financial Consolidation and Period Close scenario as well as the Project Green Customer Visits (Period Close process) report, both listed in the Reference section.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In a moderately complex finance company, I tend to report to the CFO, but in a complex finance department, I'll report to the Controller. In the Public Sector, I would report to the Finance Director.</a:t>
            </a:r>
          </a:p>
          <a:p>
            <a:r>
              <a:rPr lang="en-US" sz="1200" b="0" i="0" kern="1200" dirty="0">
                <a:solidFill>
                  <a:schemeClr val="tx1"/>
                </a:solidFill>
                <a:effectLst/>
                <a:latin typeface="+mn-lt"/>
                <a:ea typeface="+mn-ea"/>
                <a:cs typeface="+mn-cs"/>
              </a:rPr>
              <a:t>My staff of AR and AP people comes to me throughout the day with questions about how to handle various things, such as variances between actual and budgeted amounts and transactions being assigned to the wrong accounts and/or departments.</a:t>
            </a:r>
          </a:p>
          <a:p>
            <a:r>
              <a:rPr lang="en-US" sz="1200" b="0" i="0" kern="1200" dirty="0">
                <a:solidFill>
                  <a:schemeClr val="tx1"/>
                </a:solidFill>
                <a:effectLst/>
                <a:latin typeface="+mn-lt"/>
                <a:ea typeface="+mn-ea"/>
                <a:cs typeface="+mn-cs"/>
              </a:rPr>
              <a:t>I work with the staff accountants who maintain the fixed assets, the general ledger, taxes, treasury, or cash flow. Sometimes, these accountants report to my boss, and sometimes they report to me. (</a:t>
            </a:r>
            <a:r>
              <a:rPr lang="en-US" sz="1200" b="0" i="0" kern="1200" dirty="0" err="1">
                <a:solidFill>
                  <a:schemeClr val="tx1"/>
                </a:solidFill>
                <a:effectLst/>
                <a:latin typeface="+mn-lt"/>
                <a:ea typeface="+mn-ea"/>
                <a:cs typeface="+mn-cs"/>
              </a:rPr>
              <a:t>Injoy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My manager calls me periodically, more often towards the close of the month, with questions about why various aspects of the financials are where they are, either high or low.</a:t>
            </a:r>
          </a:p>
          <a:p>
            <a:r>
              <a:rPr lang="en-US" sz="1200" b="0" i="0" kern="1200" dirty="0">
                <a:solidFill>
                  <a:schemeClr val="tx1"/>
                </a:solidFill>
                <a:effectLst/>
                <a:latin typeface="+mn-lt"/>
                <a:ea typeface="+mn-ea"/>
                <a:cs typeface="+mn-cs"/>
              </a:rPr>
              <a:t>At the end of the month and year, I interact with several more people from the other departments, and if we have more than one company, then I need to communicate with my counterparts at the parent company, the other companies, and any subsidiaries we might have.</a:t>
            </a:r>
          </a:p>
          <a:p>
            <a:r>
              <a:rPr lang="en-US" sz="1200" b="0" i="0" kern="1200" dirty="0">
                <a:solidFill>
                  <a:schemeClr val="tx1"/>
                </a:solidFill>
                <a:effectLst/>
                <a:latin typeface="+mn-lt"/>
                <a:ea typeface="+mn-ea"/>
                <a:cs typeface="+mn-cs"/>
              </a:rPr>
              <a:t>Since I have been with the company for so long, I occasionally get e-mail from other people within the company with questions that aren’t necessarily related to what I am doing now.</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I have to have accounting experience and be familiar with the ERP system. (Visit 27)</a:t>
            </a:r>
          </a:p>
          <a:p>
            <a:r>
              <a:rPr lang="en-US" sz="1200" b="0" i="0" kern="1200" dirty="0">
                <a:solidFill>
                  <a:schemeClr val="tx1"/>
                </a:solidFill>
                <a:effectLst/>
                <a:latin typeface="+mn-lt"/>
                <a:ea typeface="+mn-ea"/>
                <a:cs typeface="+mn-cs"/>
              </a:rPr>
              <a:t>Minimally, I have to be very familiar with our ERP system, Word, Excel, and email. (Visit 25).</a:t>
            </a:r>
          </a:p>
          <a:p>
            <a:r>
              <a:rPr lang="en-US" sz="1200" b="0" i="0" kern="1200" dirty="0">
                <a:solidFill>
                  <a:schemeClr val="tx1"/>
                </a:solidFill>
                <a:effectLst/>
                <a:latin typeface="+mn-lt"/>
                <a:ea typeface="+mn-ea"/>
                <a:cs typeface="+mn-cs"/>
              </a:rPr>
              <a:t>I work with so many departments within the company and externally that I have to get along well with people. (Visit 25)</a:t>
            </a:r>
          </a:p>
          <a:p>
            <a:r>
              <a:rPr lang="en-US" sz="1200" b="0" i="0" kern="1200" dirty="0">
                <a:solidFill>
                  <a:schemeClr val="tx1"/>
                </a:solidFill>
                <a:effectLst/>
                <a:latin typeface="+mn-lt"/>
                <a:ea typeface="+mn-ea"/>
                <a:cs typeface="+mn-cs"/>
              </a:rPr>
              <a:t>Part of my job is being a detective. I get a lot of calls to research things. (Visit 27)</a:t>
            </a:r>
          </a:p>
          <a:p>
            <a:r>
              <a:rPr lang="en-US" sz="1200" b="0" i="0" kern="1200" dirty="0">
                <a:solidFill>
                  <a:schemeClr val="tx1"/>
                </a:solidFill>
                <a:effectLst/>
                <a:latin typeface="+mn-lt"/>
                <a:ea typeface="+mn-ea"/>
                <a:cs typeface="+mn-cs"/>
              </a:rPr>
              <a:t>People always need things, so I am very comfortable multi-tasking. (Visit 26).</a:t>
            </a:r>
          </a:p>
          <a:p>
            <a:r>
              <a:rPr lang="en-US" sz="1200" b="0" i="0" kern="1200" dirty="0">
                <a:solidFill>
                  <a:schemeClr val="tx1"/>
                </a:solidFill>
                <a:effectLst/>
                <a:latin typeface="+mn-lt"/>
                <a:ea typeface="+mn-ea"/>
                <a:cs typeface="+mn-cs"/>
              </a:rPr>
              <a:t>I have to be detail-oriented and diligent to do things right the first time. If you make a mistake you need to recognize it right away and fix it. (Visit 25, Visit 24)</a:t>
            </a:r>
          </a:p>
          <a:p>
            <a:r>
              <a:rPr lang="en-US" sz="1200" b="0" i="0" kern="1200" dirty="0">
                <a:solidFill>
                  <a:schemeClr val="tx1"/>
                </a:solidFill>
                <a:effectLst/>
                <a:latin typeface="+mn-lt"/>
                <a:ea typeface="+mn-ea"/>
                <a:cs typeface="+mn-cs"/>
              </a:rPr>
              <a:t>I also have to stay on top of my job and make sure I have documented everything. (Visit 23)</a:t>
            </a:r>
          </a:p>
          <a:p>
            <a:r>
              <a:rPr lang="en-US" sz="1200" b="0" i="0" kern="1200" dirty="0">
                <a:solidFill>
                  <a:schemeClr val="tx1"/>
                </a:solidFill>
                <a:effectLst/>
                <a:latin typeface="+mn-lt"/>
                <a:ea typeface="+mn-ea"/>
                <a:cs typeface="+mn-cs"/>
              </a:rPr>
              <a:t>"Spreadsheets in Excel? That's all I work with [for reporting]." I seem to manually enter data into Excel non-stop. (Clear Lam Packaging)</a:t>
            </a:r>
          </a:p>
          <a:p>
            <a:r>
              <a:rPr lang="en-US" sz="1200" b="0" i="0" kern="1200" dirty="0">
                <a:solidFill>
                  <a:schemeClr val="tx1"/>
                </a:solidFill>
                <a:effectLst/>
                <a:latin typeface="+mn-lt"/>
                <a:ea typeface="+mn-ea"/>
                <a:cs typeface="+mn-cs"/>
              </a:rPr>
              <a:t>"I'm not a report writer. I'm pretty good at queries and getting information. The problem I have is I have not been able to successfully find all the different tables that are linking into finance to be able to write a report that would give us everything in one shot where we can dump it into Excel and analyze it." (August)</a:t>
            </a:r>
          </a:p>
          <a:p>
            <a:r>
              <a:rPr lang="en-US" sz="1200" b="0" i="0" kern="1200" dirty="0">
                <a:solidFill>
                  <a:schemeClr val="tx1"/>
                </a:solidFill>
                <a:effectLst/>
                <a:latin typeface="+mn-lt"/>
                <a:ea typeface="+mn-ea"/>
                <a:cs typeface="+mn-cs"/>
              </a:rPr>
              <a:t>Work styles</a:t>
            </a:r>
          </a:p>
          <a:p>
            <a:r>
              <a:rPr lang="en-US" sz="1200" b="0" i="0" kern="1200" dirty="0">
                <a:solidFill>
                  <a:schemeClr val="tx1"/>
                </a:solidFill>
                <a:effectLst/>
                <a:latin typeface="+mn-lt"/>
                <a:ea typeface="+mn-ea"/>
                <a:cs typeface="+mn-cs"/>
              </a:rPr>
              <a:t>I want my most used features or applications -- AR, AP, GL, even some inventory -- the ones that I go into all the time to be right in front of me. I want the same thing for the people in my department that I train. (</a:t>
            </a:r>
            <a:r>
              <a:rPr lang="en-US" sz="1200" b="0" i="0" kern="1200" dirty="0" err="1">
                <a:solidFill>
                  <a:schemeClr val="tx1"/>
                </a:solidFill>
                <a:effectLst/>
                <a:latin typeface="+mn-lt"/>
                <a:ea typeface="+mn-ea"/>
                <a:cs typeface="+mn-cs"/>
              </a:rPr>
              <a:t>Injoy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"If there's a series of jobs that just needs to be run, it should just be set up to run at 7pm. If it takes a couple of hours...or if it takes 35 minutes, it's done. The next day, when we wake up and turn on our system...inventory is updated, sales have been posted, and everything that's going on in our business that's run through the enterprise is done." (</a:t>
            </a:r>
            <a:r>
              <a:rPr lang="en-US" sz="1200" b="0" i="0" kern="1200" dirty="0" err="1">
                <a:solidFill>
                  <a:schemeClr val="tx1"/>
                </a:solidFill>
                <a:effectLst/>
                <a:latin typeface="+mn-lt"/>
                <a:ea typeface="+mn-ea"/>
                <a:cs typeface="+mn-cs"/>
              </a:rPr>
              <a:t>Injoy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Technology Attitudes</a:t>
            </a:r>
          </a:p>
          <a:p>
            <a:r>
              <a:rPr lang="en-US" sz="1200" b="0" i="0" kern="1200" dirty="0">
                <a:solidFill>
                  <a:schemeClr val="tx1"/>
                </a:solidFill>
                <a:effectLst/>
                <a:latin typeface="+mn-lt"/>
                <a:ea typeface="+mn-ea"/>
                <a:cs typeface="+mn-cs"/>
              </a:rPr>
              <a:t>When I have questions about the system I try to figure them out on my own, it helps if you think beyond how an accountant thinks and think like the person who created the system. (Visit 27)</a:t>
            </a:r>
          </a:p>
          <a:p>
            <a:r>
              <a:rPr lang="en-US" sz="1200" b="0" i="0" kern="1200" dirty="0">
                <a:solidFill>
                  <a:schemeClr val="tx1"/>
                </a:solidFill>
                <a:effectLst/>
                <a:latin typeface="+mn-lt"/>
                <a:ea typeface="+mn-ea"/>
                <a:cs typeface="+mn-cs"/>
              </a:rPr>
              <a:t>I try to do everything with keyboard commands and don’t use my mouse, it is so much more efficient. I mean I do 70% of my tasks in the computer (Visit 26 and Visit 23). Our new ERP system is windows based so I will have to learn all the key commands within windows. (Visit 23)</a:t>
            </a:r>
          </a:p>
          <a:p>
            <a:r>
              <a:rPr lang="en-US" sz="1200" b="0" i="0" kern="1200" dirty="0">
                <a:solidFill>
                  <a:schemeClr val="tx1"/>
                </a:solidFill>
                <a:effectLst/>
                <a:latin typeface="+mn-lt"/>
                <a:ea typeface="+mn-ea"/>
                <a:cs typeface="+mn-cs"/>
              </a:rPr>
              <a:t>I worry that it is so easy to change things in the system, especially as more and more people within the company have access to the system. I want documentation to support every change. (Visit 23)</a:t>
            </a:r>
          </a:p>
          <a:p>
            <a:r>
              <a:rPr lang="en-US" sz="1200" b="0" i="0" kern="1200" dirty="0">
                <a:solidFill>
                  <a:schemeClr val="tx1"/>
                </a:solidFill>
                <a:effectLst/>
                <a:latin typeface="+mn-lt"/>
                <a:ea typeface="+mn-ea"/>
                <a:cs typeface="+mn-cs"/>
              </a:rPr>
              <a:t>"I'm mixed about EDI. I have very mixed feelings </a:t>
            </a:r>
            <a:r>
              <a:rPr lang="en-US" sz="1200" b="0" i="0" kern="1200" dirty="0" err="1">
                <a:solidFill>
                  <a:schemeClr val="tx1"/>
                </a:solidFill>
                <a:effectLst/>
                <a:latin typeface="+mn-lt"/>
                <a:ea typeface="+mn-ea"/>
                <a:cs typeface="+mn-cs"/>
              </a:rPr>
              <a:t>abut</a:t>
            </a:r>
            <a:r>
              <a:rPr lang="en-US" sz="1200" b="0" i="0" kern="1200" dirty="0">
                <a:solidFill>
                  <a:schemeClr val="tx1"/>
                </a:solidFill>
                <a:effectLst/>
                <a:latin typeface="+mn-lt"/>
                <a:ea typeface="+mn-ea"/>
                <a:cs typeface="+mn-cs"/>
              </a:rPr>
              <a:t> EDI. It would be great if it worked." (Clear Lam Packaging)</a:t>
            </a:r>
          </a:p>
          <a:p>
            <a:r>
              <a:rPr lang="en-US" sz="1200" b="0" i="0" kern="1200" dirty="0">
                <a:solidFill>
                  <a:schemeClr val="tx1"/>
                </a:solidFill>
                <a:effectLst/>
                <a:latin typeface="+mn-lt"/>
                <a:ea typeface="+mn-ea"/>
                <a:cs typeface="+mn-cs"/>
              </a:rPr>
              <a:t>"I have used EDI in the past, and I'm not a big fan of EDI because there is a pretty good cost associated with it. People are talking about it. They are concerned about security, but it's definitely in the area of supplier and customer sharing information I think that is ultimately the future. So there just needs to be some way." (August)</a:t>
            </a:r>
          </a:p>
          <a:p>
            <a:r>
              <a:rPr lang="en-US" sz="1200" b="0" i="0" kern="1200" dirty="0">
                <a:solidFill>
                  <a:schemeClr val="tx1"/>
                </a:solidFill>
                <a:effectLst/>
                <a:latin typeface="+mn-lt"/>
                <a:ea typeface="+mn-ea"/>
                <a:cs typeface="+mn-cs"/>
              </a:rPr>
              <a:t>Communication and Collaboration</a:t>
            </a:r>
          </a:p>
          <a:p>
            <a:r>
              <a:rPr lang="en-US" sz="1200" b="0" i="0" kern="1200" dirty="0">
                <a:solidFill>
                  <a:schemeClr val="tx1"/>
                </a:solidFill>
                <a:effectLst/>
                <a:latin typeface="+mn-lt"/>
                <a:ea typeface="+mn-ea"/>
                <a:cs typeface="+mn-cs"/>
              </a:rPr>
              <a:t>In the long term, I would like to have more of an overview role of the finances, maybe the Controller position. (Visit 27 and Visit 28)</a:t>
            </a:r>
          </a:p>
          <a:p>
            <a:r>
              <a:rPr lang="en-US" sz="1200" b="0" i="0" kern="1200" dirty="0">
                <a:solidFill>
                  <a:schemeClr val="tx1"/>
                </a:solidFill>
                <a:effectLst/>
                <a:latin typeface="+mn-lt"/>
                <a:ea typeface="+mn-ea"/>
                <a:cs typeface="+mn-cs"/>
              </a:rPr>
              <a:t>Accuracy is important to me.</a:t>
            </a:r>
          </a:p>
          <a:p>
            <a:r>
              <a:rPr lang="en-US" sz="1200" b="0" i="0" kern="1200" dirty="0">
                <a:solidFill>
                  <a:schemeClr val="tx1"/>
                </a:solidFill>
                <a:effectLst/>
                <a:latin typeface="+mn-lt"/>
                <a:ea typeface="+mn-ea"/>
                <a:cs typeface="+mn-cs"/>
              </a:rPr>
              <a:t>Having well-documented processes helps my department to run more smoothly.</a:t>
            </a:r>
          </a:p>
          <a:p>
            <a:r>
              <a:rPr lang="en-US" sz="1200" b="0" i="0" kern="1200" dirty="0">
                <a:solidFill>
                  <a:schemeClr val="tx1"/>
                </a:solidFill>
                <a:effectLst/>
                <a:latin typeface="+mn-lt"/>
                <a:ea typeface="+mn-ea"/>
                <a:cs typeface="+mn-cs"/>
              </a:rPr>
              <a:t>I worry about keeping up with statutory requirements (such as Sarbanes-Oxley in the US) because our leaders can be held personally liable.</a:t>
            </a:r>
          </a:p>
          <a:p>
            <a:r>
              <a:rPr lang="en-US" sz="1200" b="0" i="0" kern="1200" dirty="0">
                <a:solidFill>
                  <a:schemeClr val="tx1"/>
                </a:solidFill>
                <a:effectLst/>
                <a:latin typeface="+mn-lt"/>
                <a:ea typeface="+mn-ea"/>
                <a:cs typeface="+mn-cs"/>
              </a:rPr>
              <a:t>Tools</a:t>
            </a:r>
          </a:p>
          <a:p>
            <a:r>
              <a:rPr lang="en-US" sz="1200" b="0" i="0" kern="1200" dirty="0">
                <a:solidFill>
                  <a:schemeClr val="tx1"/>
                </a:solidFill>
                <a:effectLst/>
                <a:latin typeface="+mn-lt"/>
                <a:ea typeface="+mn-ea"/>
                <a:cs typeface="+mn-cs"/>
              </a:rPr>
              <a:t>A desktop computer, a small printer, a phone, several filing cabinets, and a high volume printer close by</a:t>
            </a:r>
          </a:p>
          <a:p>
            <a:r>
              <a:rPr lang="en-US" sz="1200" b="0" i="0" kern="1200" dirty="0">
                <a:solidFill>
                  <a:schemeClr val="tx1"/>
                </a:solidFill>
                <a:effectLst/>
                <a:latin typeface="+mn-lt"/>
                <a:ea typeface="+mn-ea"/>
                <a:cs typeface="+mn-cs"/>
              </a:rPr>
              <a:t>A paper ‘to do’ list since I am not always at my desk</a:t>
            </a:r>
          </a:p>
          <a:p>
            <a:r>
              <a:rPr lang="en-US" sz="1200" b="0" i="0" kern="1200" dirty="0">
                <a:solidFill>
                  <a:schemeClr val="tx1"/>
                </a:solidFill>
                <a:effectLst/>
                <a:latin typeface="+mn-lt"/>
                <a:ea typeface="+mn-ea"/>
                <a:cs typeface="+mn-cs"/>
              </a:rPr>
              <a:t>Excel. "I'll move data into Excel because I can manipulate it and calculate..." (</a:t>
            </a:r>
            <a:r>
              <a:rPr lang="en-US" sz="1200" b="0" i="0" kern="1200" dirty="0" err="1">
                <a:solidFill>
                  <a:schemeClr val="tx1"/>
                </a:solidFill>
                <a:effectLst/>
                <a:latin typeface="+mn-lt"/>
                <a:ea typeface="+mn-ea"/>
                <a:cs typeface="+mn-cs"/>
              </a:rPr>
              <a:t>Injoy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Learning strategies</a:t>
            </a:r>
          </a:p>
          <a:p>
            <a:r>
              <a:rPr lang="en-US" sz="1200" b="0" i="0" kern="1200" dirty="0">
                <a:solidFill>
                  <a:schemeClr val="tx1"/>
                </a:solidFill>
                <a:effectLst/>
                <a:latin typeface="+mn-lt"/>
                <a:ea typeface="+mn-ea"/>
                <a:cs typeface="+mn-cs"/>
              </a:rPr>
              <a:t>In my current job, since time is so limited I would like to be able to explore more of our ERP system and Excel to learn more functionality and find shortcuts to improve my productivity and maybe have my desk cleared at least once a week. (Visit 25, Visit 27, and Visit 24).</a:t>
            </a:r>
          </a:p>
          <a:p>
            <a:r>
              <a:rPr lang="en-US" sz="1200" b="0" i="0" kern="1200" dirty="0">
                <a:solidFill>
                  <a:schemeClr val="tx1"/>
                </a:solidFill>
                <a:effectLst/>
                <a:latin typeface="+mn-lt"/>
                <a:ea typeface="+mn-ea"/>
                <a:cs typeface="+mn-cs"/>
              </a:rPr>
              <a:t>I would like to create a few manuals so that my team will be better trained and have a resource for all the processes. (Visit 27)</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Walled office near the accounting group</a:t>
            </a:r>
          </a:p>
          <a:p>
            <a:r>
              <a:rPr lang="en-US" sz="1200" b="0" i="0" kern="1200" dirty="0">
                <a:solidFill>
                  <a:schemeClr val="tx1"/>
                </a:solidFill>
                <a:effectLst/>
                <a:latin typeface="+mn-lt"/>
                <a:ea typeface="+mn-ea"/>
                <a:cs typeface="+mn-cs"/>
              </a:rPr>
              <a:t>Binders of weekly and monthly financial reports</a:t>
            </a:r>
          </a:p>
          <a:p>
            <a:r>
              <a:rPr lang="en-US" sz="1200" b="0" i="0" kern="1200" dirty="0">
                <a:solidFill>
                  <a:schemeClr val="tx1"/>
                </a:solidFill>
                <a:effectLst/>
                <a:latin typeface="+mn-lt"/>
                <a:ea typeface="+mn-ea"/>
                <a:cs typeface="+mn-cs"/>
              </a:rPr>
              <a:t>Stacks of papers around the periphery waiting to be filed and a few stack waiting to be handled</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Keep money flowing through the system smoothly</a:t>
            </a:r>
          </a:p>
          <a:p>
            <a:r>
              <a:rPr lang="en-US" sz="1200" b="0" i="0" kern="1200" dirty="0">
                <a:solidFill>
                  <a:schemeClr val="tx1"/>
                </a:solidFill>
                <a:effectLst/>
                <a:latin typeface="+mn-lt"/>
                <a:ea typeface="+mn-ea"/>
                <a:cs typeface="+mn-cs"/>
              </a:rPr>
              <a:t>Ensuring that all the right things are happening with the money</a:t>
            </a:r>
          </a:p>
          <a:p>
            <a:r>
              <a:rPr lang="en-US" sz="1200" b="0" i="0" kern="1200" dirty="0">
                <a:solidFill>
                  <a:schemeClr val="tx1"/>
                </a:solidFill>
                <a:effectLst/>
                <a:latin typeface="+mn-lt"/>
                <a:ea typeface="+mn-ea"/>
                <a:cs typeface="+mn-cs"/>
              </a:rPr>
              <a:t>Generating business insight through report generation</a:t>
            </a:r>
          </a:p>
          <a:p>
            <a:r>
              <a:rPr lang="en-US" sz="1200" b="0" i="0" kern="1200" dirty="0">
                <a:solidFill>
                  <a:schemeClr val="tx1"/>
                </a:solidFill>
                <a:effectLst/>
                <a:latin typeface="+mn-lt"/>
                <a:ea typeface="+mn-ea"/>
                <a:cs typeface="+mn-cs"/>
              </a:rPr>
              <a:t>I try to keep up with statutory requirements.</a:t>
            </a:r>
          </a:p>
          <a:p>
            <a:r>
              <a:rPr lang="en-US" sz="1200" b="0" i="0" kern="1200" dirty="0">
                <a:solidFill>
                  <a:schemeClr val="tx1"/>
                </a:solidFill>
                <a:effectLst/>
                <a:latin typeface="+mn-lt"/>
                <a:ea typeface="+mn-ea"/>
                <a:cs typeface="+mn-cs"/>
              </a:rPr>
              <a:t>I need to be prepared before audits begin.</a:t>
            </a:r>
          </a:p>
          <a:p>
            <a:r>
              <a:rPr lang="en-US" sz="1200" b="0" i="0" kern="1200" dirty="0">
                <a:solidFill>
                  <a:schemeClr val="tx1"/>
                </a:solidFill>
                <a:effectLst/>
                <a:latin typeface="+mn-lt"/>
                <a:ea typeface="+mn-ea"/>
                <a:cs typeface="+mn-cs"/>
              </a:rPr>
              <a:t>I always want month end and year end closings to go smoothly. They must be completed on time.</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I supervise a staff that handles entering data that is eventually used by many departments for fiscal reviews, forecasting, and budgeting.</a:t>
            </a:r>
          </a:p>
          <a:p>
            <a:r>
              <a:rPr lang="en-US" sz="1200" b="0" i="0" kern="1200" dirty="0">
                <a:solidFill>
                  <a:schemeClr val="tx1"/>
                </a:solidFill>
                <a:effectLst/>
                <a:latin typeface="+mn-lt"/>
                <a:ea typeface="+mn-ea"/>
                <a:cs typeface="+mn-cs"/>
              </a:rPr>
              <a:t>I review, verify, and document weekly and monthly reports from areas within my department to ensure that the data is accurate and timely.</a:t>
            </a:r>
          </a:p>
          <a:p>
            <a:r>
              <a:rPr lang="en-US" sz="1200" b="0" i="0" kern="1200" dirty="0">
                <a:solidFill>
                  <a:schemeClr val="tx1"/>
                </a:solidFill>
                <a:effectLst/>
                <a:latin typeface="+mn-lt"/>
                <a:ea typeface="+mn-ea"/>
                <a:cs typeface="+mn-cs"/>
              </a:rPr>
              <a:t>I summarize and report to my manager the monthly financial data from the company.</a:t>
            </a:r>
          </a:p>
          <a:p>
            <a:r>
              <a:rPr lang="en-US" sz="1200" b="0" i="0" kern="1200" dirty="0">
                <a:solidFill>
                  <a:schemeClr val="tx1"/>
                </a:solidFill>
                <a:effectLst/>
                <a:latin typeface="+mn-lt"/>
                <a:ea typeface="+mn-ea"/>
                <a:cs typeface="+mn-cs"/>
              </a:rPr>
              <a:t>I research details if there are questions about the financials.</a:t>
            </a:r>
          </a:p>
          <a:p>
            <a:r>
              <a:rPr lang="en-US" sz="1200" b="0" i="0" kern="1200" dirty="0">
                <a:solidFill>
                  <a:schemeClr val="tx1"/>
                </a:solidFill>
                <a:effectLst/>
                <a:latin typeface="+mn-lt"/>
                <a:ea typeface="+mn-ea"/>
                <a:cs typeface="+mn-cs"/>
              </a:rPr>
              <a:t>I supervise and authorize payments so that staff and vendors get paid and reimbursed on time.</a:t>
            </a:r>
          </a:p>
          <a:p>
            <a:r>
              <a:rPr lang="en-US" sz="1200" b="0" i="0" kern="1200" dirty="0">
                <a:solidFill>
                  <a:schemeClr val="tx1"/>
                </a:solidFill>
                <a:effectLst/>
                <a:latin typeface="+mn-lt"/>
                <a:ea typeface="+mn-ea"/>
                <a:cs typeface="+mn-cs"/>
              </a:rPr>
              <a:t>I report on and make sure taxes are paid on time (VAT, state sales tax, etc.)</a:t>
            </a:r>
          </a:p>
          <a:p>
            <a:r>
              <a:rPr lang="en-US" sz="1200" b="0" i="0" kern="1200" dirty="0">
                <a:solidFill>
                  <a:schemeClr val="tx1"/>
                </a:solidFill>
                <a:effectLst/>
                <a:latin typeface="+mn-lt"/>
                <a:ea typeface="+mn-ea"/>
                <a:cs typeface="+mn-cs"/>
              </a:rPr>
              <a:t>I may review AR and AP transactions, approve them, and post them to the general ledger if I don't have someone on staff to handle these.</a:t>
            </a:r>
          </a:p>
          <a:p>
            <a:r>
              <a:rPr lang="en-US" sz="1200" b="0" i="0" kern="1200" dirty="0">
                <a:solidFill>
                  <a:schemeClr val="tx1"/>
                </a:solidFill>
                <a:effectLst/>
                <a:latin typeface="+mn-lt"/>
                <a:ea typeface="+mn-ea"/>
                <a:cs typeface="+mn-cs"/>
              </a:rPr>
              <a:t>I will review finance charges and waive them at times.</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Since we recently changed ERP systems, one obstacle that we are still overcoming is correcting errors in the system both from when we switched systems and from when we were floundering at the beginning. (Visit 25) "There is nothing quick and easy about switching ERP systems. We still have a lot of manual re-entry of data. For example, there are a lot of hospitals out there that do finance under one main name, do DBA business under another name, and then another hospital doing business as three names. And a lot of hospitals cover multiple blocks so they may have four different addresses or receiving locations." (</a:t>
            </a:r>
            <a:r>
              <a:rPr lang="en-US" sz="1200" b="0" i="0" kern="1200" dirty="0" err="1">
                <a:solidFill>
                  <a:schemeClr val="tx1"/>
                </a:solidFill>
                <a:effectLst/>
                <a:latin typeface="+mn-lt"/>
                <a:ea typeface="+mn-ea"/>
                <a:cs typeface="+mn-cs"/>
              </a:rPr>
              <a:t>Sterion</a:t>
            </a:r>
            <a:r>
              <a:rPr lang="en-US" sz="1200" b="0" i="0" kern="1200" dirty="0">
                <a:solidFill>
                  <a:schemeClr val="tx1"/>
                </a:solidFill>
                <a:effectLst/>
                <a:latin typeface="+mn-lt"/>
                <a:ea typeface="+mn-ea"/>
                <a:cs typeface="+mn-cs"/>
              </a:rPr>
              <a:t>) Validating imported information is time-consuming.</a:t>
            </a:r>
          </a:p>
          <a:p>
            <a:r>
              <a:rPr lang="en-US" sz="1200" b="0" i="0" kern="1200" dirty="0">
                <a:solidFill>
                  <a:schemeClr val="tx1"/>
                </a:solidFill>
                <a:effectLst/>
                <a:latin typeface="+mn-lt"/>
                <a:ea typeface="+mn-ea"/>
                <a:cs typeface="+mn-cs"/>
              </a:rPr>
              <a:t>My biggest obstacle in getting my job done is getting the information that I need from the people who have it. We need information from all departments, and they often have a different work practice than we do, so our information doesn’t get to us on time. (Visit 23 and Visit 24)</a:t>
            </a:r>
          </a:p>
          <a:p>
            <a:r>
              <a:rPr lang="en-US" sz="1200" b="0" i="0" kern="1200" dirty="0">
                <a:solidFill>
                  <a:schemeClr val="tx1"/>
                </a:solidFill>
                <a:effectLst/>
                <a:latin typeface="+mn-lt"/>
                <a:ea typeface="+mn-ea"/>
                <a:cs typeface="+mn-cs"/>
              </a:rPr>
              <a:t>I am interrupted daily with people needing information, even though they have access to the system. On those days, I just have to go for the basics. (Visit 28)</a:t>
            </a:r>
          </a:p>
          <a:p>
            <a:r>
              <a:rPr lang="en-US" sz="1200" b="0" i="0" kern="1200" dirty="0">
                <a:solidFill>
                  <a:schemeClr val="tx1"/>
                </a:solidFill>
                <a:effectLst/>
                <a:latin typeface="+mn-lt"/>
                <a:ea typeface="+mn-ea"/>
                <a:cs typeface="+mn-cs"/>
              </a:rPr>
              <a:t>The system doesn’t follow how the procedures should work, so that allows people to make mistakes, and it makes some tasks hard to do, like doing debit memos or when a customer calls in and references a check number but our system only references invoice numbers (Visit 26).</a:t>
            </a:r>
          </a:p>
          <a:p>
            <a:r>
              <a:rPr lang="en-US" sz="1200" b="0" i="0" kern="1200" dirty="0">
                <a:solidFill>
                  <a:schemeClr val="tx1"/>
                </a:solidFill>
                <a:effectLst/>
                <a:latin typeface="+mn-lt"/>
                <a:ea typeface="+mn-ea"/>
                <a:cs typeface="+mn-cs"/>
              </a:rPr>
              <a:t>One thing I have to do is report monthly financials, but our fiscal periods don’t match up with our funding source’s fiscal periods, so getting the right data from the system is really complicated. (Visit 28)</a:t>
            </a:r>
          </a:p>
          <a:p>
            <a:r>
              <a:rPr lang="en-US" sz="1200" b="0" i="0" kern="1200" dirty="0">
                <a:solidFill>
                  <a:schemeClr val="tx1"/>
                </a:solidFill>
                <a:effectLst/>
                <a:latin typeface="+mn-lt"/>
                <a:ea typeface="+mn-ea"/>
                <a:cs typeface="+mn-cs"/>
              </a:rPr>
              <a:t>I do not have timely access to our financial results. It can take multiple weeks to close. With new statutory requirements, I am required to deliver financial statements more quickly than ever, and it becomes very difficult to get all the information consolidated in time.</a:t>
            </a:r>
          </a:p>
          <a:p>
            <a:r>
              <a:rPr lang="en-US" sz="1200" b="0" i="0" kern="1200" dirty="0">
                <a:solidFill>
                  <a:schemeClr val="tx1"/>
                </a:solidFill>
                <a:effectLst/>
                <a:latin typeface="+mn-lt"/>
                <a:ea typeface="+mn-ea"/>
                <a:cs typeface="+mn-cs"/>
              </a:rPr>
              <a:t>Manual notifications and approvals require multiple follow-ups with multiple parties which creates unnecessary interruptions and inefficiencies.</a:t>
            </a:r>
          </a:p>
          <a:p>
            <a:r>
              <a:rPr lang="en-US" sz="1200" b="0" i="0" kern="1200" dirty="0">
                <a:solidFill>
                  <a:schemeClr val="tx1"/>
                </a:solidFill>
                <a:effectLst/>
                <a:latin typeface="+mn-lt"/>
                <a:ea typeface="+mn-ea"/>
                <a:cs typeface="+mn-cs"/>
              </a:rPr>
              <a:t>Assigning and maintaining the priorities and status of tasks is difficult. Manual task management requires that tasks be maintained outside the system, which is error-prone.</a:t>
            </a:r>
          </a:p>
          <a:p>
            <a:r>
              <a:rPr lang="en-US" sz="1200" b="0" i="0" kern="1200" dirty="0">
                <a:solidFill>
                  <a:schemeClr val="tx1"/>
                </a:solidFill>
                <a:effectLst/>
                <a:latin typeface="+mn-lt"/>
                <a:ea typeface="+mn-ea"/>
                <a:cs typeface="+mn-cs"/>
              </a:rPr>
              <a:t>During the closing process, control over data entry to specific periods prevents errors that can cause the system to report incorrect information. I manually try to control who can enter data and access data by sending out memos and notifications and writing procedures.</a:t>
            </a:r>
          </a:p>
          <a:p>
            <a:r>
              <a:rPr lang="en-US" sz="1200" b="0" i="0" kern="1200" dirty="0">
                <a:solidFill>
                  <a:schemeClr val="tx1"/>
                </a:solidFill>
                <a:effectLst/>
                <a:latin typeface="+mn-lt"/>
                <a:ea typeface="+mn-ea"/>
                <a:cs typeface="+mn-cs"/>
              </a:rPr>
              <a:t>Reconciling information from other ledgers to the General Ledger is difficult.</a:t>
            </a:r>
          </a:p>
          <a:p>
            <a:r>
              <a:rPr lang="en-US" sz="1200" b="0" i="0" kern="1200" dirty="0">
                <a:solidFill>
                  <a:schemeClr val="tx1"/>
                </a:solidFill>
                <a:effectLst/>
                <a:latin typeface="+mn-lt"/>
                <a:ea typeface="+mn-ea"/>
                <a:cs typeface="+mn-cs"/>
              </a:rPr>
              <a:t>Researching incorrect account transaction codes is difficult.</a:t>
            </a:r>
          </a:p>
          <a:p>
            <a:r>
              <a:rPr lang="en-US" sz="1200" b="0" i="0" kern="1200" dirty="0">
                <a:solidFill>
                  <a:schemeClr val="tx1"/>
                </a:solidFill>
                <a:effectLst/>
                <a:latin typeface="+mn-lt"/>
                <a:ea typeface="+mn-ea"/>
                <a:cs typeface="+mn-cs"/>
              </a:rPr>
              <a:t>Multiple people and departments are involved in financial consolidation and period end close, and successfully communicating deadlines is difficult. Also, it takes days, sometime weeks, to get all the data from the different departments and into the system</a:t>
            </a:r>
          </a:p>
          <a:p>
            <a:r>
              <a:rPr lang="en-US" sz="1200" b="0" i="0" kern="1200" dirty="0">
                <a:solidFill>
                  <a:schemeClr val="tx1"/>
                </a:solidFill>
                <a:effectLst/>
                <a:latin typeface="+mn-lt"/>
                <a:ea typeface="+mn-ea"/>
                <a:cs typeface="+mn-cs"/>
              </a:rPr>
              <a:t>I can't always trust the data on a report because of inconsistent data entry and coding.</a:t>
            </a:r>
          </a:p>
          <a:p>
            <a:r>
              <a:rPr lang="en-US" sz="1200" b="0" i="0" kern="1200" dirty="0">
                <a:solidFill>
                  <a:schemeClr val="tx1"/>
                </a:solidFill>
                <a:effectLst/>
                <a:latin typeface="+mn-lt"/>
                <a:ea typeface="+mn-ea"/>
                <a:cs typeface="+mn-cs"/>
              </a:rPr>
              <a:t>Company consolidation reporting across multiple currencies is difficult.</a:t>
            </a:r>
          </a:p>
          <a:p>
            <a:r>
              <a:rPr lang="en-US" sz="1200" b="0" i="0" kern="1200" dirty="0">
                <a:solidFill>
                  <a:schemeClr val="tx1"/>
                </a:solidFill>
                <a:effectLst/>
                <a:latin typeface="+mn-lt"/>
                <a:ea typeface="+mn-ea"/>
                <a:cs typeface="+mn-cs"/>
              </a:rPr>
              <a:t>There are so many financial components that must be configured in order for my system to work the way I want it to. That makes it time consuming.</a:t>
            </a:r>
          </a:p>
          <a:p>
            <a:r>
              <a:rPr lang="en-US" sz="1200" b="0" i="0" kern="1200" dirty="0">
                <a:solidFill>
                  <a:schemeClr val="tx1"/>
                </a:solidFill>
                <a:effectLst/>
                <a:latin typeface="+mn-lt"/>
                <a:ea typeface="+mn-ea"/>
                <a:cs typeface="+mn-cs"/>
              </a:rPr>
              <a:t>Inflexible financial configurations cannot be changed when the financial model changes.</a:t>
            </a:r>
          </a:p>
          <a:p>
            <a:r>
              <a:rPr lang="en-US" sz="1200" b="0" i="0" kern="1200" dirty="0">
                <a:solidFill>
                  <a:schemeClr val="tx1"/>
                </a:solidFill>
                <a:effectLst/>
                <a:latin typeface="+mn-lt"/>
                <a:ea typeface="+mn-ea"/>
                <a:cs typeface="+mn-cs"/>
              </a:rPr>
              <a:t>It's not easy to work across multiple companies at the same time.</a:t>
            </a:r>
          </a:p>
          <a:p>
            <a:r>
              <a:rPr lang="en-US" sz="1200" b="0" i="0" kern="1200" dirty="0">
                <a:solidFill>
                  <a:schemeClr val="tx1"/>
                </a:solidFill>
                <a:effectLst/>
                <a:latin typeface="+mn-lt"/>
                <a:ea typeface="+mn-ea"/>
                <a:cs typeface="+mn-cs"/>
              </a:rPr>
              <a:t>Security setup and maintenance is inflexible and time consuming.</a:t>
            </a:r>
          </a:p>
          <a:p>
            <a:r>
              <a:rPr lang="en-US" sz="1200" b="0" i="0" kern="1200" dirty="0">
                <a:solidFill>
                  <a:schemeClr val="tx1"/>
                </a:solidFill>
                <a:effectLst/>
                <a:latin typeface="+mn-lt"/>
                <a:ea typeface="+mn-ea"/>
                <a:cs typeface="+mn-cs"/>
              </a:rPr>
              <a:t>Currency setup and maintenance is tedious.</a:t>
            </a:r>
          </a:p>
          <a:p>
            <a:r>
              <a:rPr lang="en-US" sz="1200" b="0" i="0" kern="1200" dirty="0">
                <a:solidFill>
                  <a:schemeClr val="tx1"/>
                </a:solidFill>
                <a:effectLst/>
                <a:latin typeface="+mn-lt"/>
                <a:ea typeface="+mn-ea"/>
                <a:cs typeface="+mn-cs"/>
              </a:rPr>
              <a:t>Data entry and numbering controls are inflexible.</a:t>
            </a:r>
          </a:p>
          <a:p>
            <a:r>
              <a:rPr lang="en-US" sz="1200" b="0" i="0" kern="1200" dirty="0">
                <a:solidFill>
                  <a:schemeClr val="tx1"/>
                </a:solidFill>
                <a:effectLst/>
                <a:latin typeface="+mn-lt"/>
                <a:ea typeface="+mn-ea"/>
                <a:cs typeface="+mn-cs"/>
              </a:rPr>
              <a:t>It's difficult to define and report on the factors that really drive our business. Capturing key business information parameters requires excessive number of accounts in our chart of accounts.</a:t>
            </a:r>
          </a:p>
          <a:p>
            <a:r>
              <a:rPr lang="en-US" sz="1200" b="0" i="0" kern="1200" dirty="0">
                <a:solidFill>
                  <a:schemeClr val="tx1"/>
                </a:solidFill>
                <a:effectLst/>
                <a:latin typeface="+mn-lt"/>
                <a:ea typeface="+mn-ea"/>
                <a:cs typeface="+mn-cs"/>
              </a:rPr>
              <a:t>Incorrect account information recorded on transactions requires excessive research and reconciliation, and we're not able to insure that transactions are coded with key business information parameters.</a:t>
            </a:r>
          </a:p>
          <a:p>
            <a:r>
              <a:rPr lang="en-US" sz="1200" b="0" i="0" kern="1200" dirty="0">
                <a:solidFill>
                  <a:schemeClr val="tx1"/>
                </a:solidFill>
                <a:effectLst/>
                <a:latin typeface="+mn-lt"/>
                <a:ea typeface="+mn-ea"/>
                <a:cs typeface="+mn-cs"/>
              </a:rPr>
              <a:t>Setting up intercompany relationships is cumbersome.</a:t>
            </a:r>
          </a:p>
          <a:p>
            <a:r>
              <a:rPr lang="en-US" sz="1200" b="0" i="0" kern="1200" dirty="0">
                <a:solidFill>
                  <a:schemeClr val="tx1"/>
                </a:solidFill>
                <a:effectLst/>
                <a:latin typeface="+mn-lt"/>
                <a:ea typeface="+mn-ea"/>
                <a:cs typeface="+mn-cs"/>
              </a:rPr>
              <a:t>I cannot easily present financial information through multiple account structures.</a:t>
            </a:r>
          </a:p>
          <a:p>
            <a:r>
              <a:rPr lang="en-US" sz="1200" b="0" i="0" kern="1200" dirty="0">
                <a:solidFill>
                  <a:schemeClr val="tx1"/>
                </a:solidFill>
                <a:effectLst/>
                <a:latin typeface="+mn-lt"/>
                <a:ea typeface="+mn-ea"/>
                <a:cs typeface="+mn-cs"/>
              </a:rPr>
              <a:t>I cannot easily create consolidated reporting structures using multiple currencies.</a:t>
            </a:r>
          </a:p>
          <a:p>
            <a:r>
              <a:rPr lang="en-US" sz="1200" b="0" i="0" kern="1200" dirty="0">
                <a:solidFill>
                  <a:schemeClr val="tx1"/>
                </a:solidFill>
                <a:effectLst/>
                <a:latin typeface="+mn-lt"/>
                <a:ea typeface="+mn-ea"/>
                <a:cs typeface="+mn-cs"/>
              </a:rPr>
              <a:t>Importing information into the system is error-prone.</a:t>
            </a:r>
          </a:p>
          <a:p>
            <a:r>
              <a:rPr lang="en-US" sz="1200" b="0" i="0" kern="1200" dirty="0">
                <a:solidFill>
                  <a:schemeClr val="tx1"/>
                </a:solidFill>
                <a:effectLst/>
                <a:latin typeface="+mn-lt"/>
                <a:ea typeface="+mn-ea"/>
                <a:cs typeface="+mn-cs"/>
              </a:rPr>
              <a:t>I am constantly being interrupted by phone calls, people coming to my cube with an issue, etc.</a:t>
            </a:r>
          </a:p>
          <a:p>
            <a:r>
              <a:rPr lang="en-US" sz="1200" b="0" i="0" kern="1200" dirty="0">
                <a:solidFill>
                  <a:schemeClr val="tx1"/>
                </a:solidFill>
                <a:effectLst/>
                <a:latin typeface="+mn-lt"/>
                <a:ea typeface="+mn-ea"/>
                <a:cs typeface="+mn-cs"/>
              </a:rPr>
              <a:t>My desk is always tacked with things to do.</a:t>
            </a:r>
          </a:p>
          <a:p>
            <a:r>
              <a:rPr lang="en-US" sz="1200" b="0" i="0" kern="1200" dirty="0">
                <a:solidFill>
                  <a:schemeClr val="tx1"/>
                </a:solidFill>
                <a:effectLst/>
                <a:latin typeface="+mn-lt"/>
                <a:ea typeface="+mn-ea"/>
                <a:cs typeface="+mn-cs"/>
              </a:rPr>
              <a:t>When putting out fires as the accounting manager, I encounter serious problems about once a week and minor problems every day.</a:t>
            </a:r>
          </a:p>
          <a:p>
            <a:r>
              <a:rPr lang="en-US" sz="1200" b="0" i="0" kern="1200" dirty="0">
                <a:solidFill>
                  <a:schemeClr val="tx1"/>
                </a:solidFill>
                <a:effectLst/>
                <a:latin typeface="+mn-lt"/>
                <a:ea typeface="+mn-ea"/>
                <a:cs typeface="+mn-cs"/>
              </a:rPr>
              <a:t>I have a lot of problems with setting up the security settings in the software so the right people have access to the right information.</a:t>
            </a:r>
          </a:p>
          <a:p>
            <a:r>
              <a:rPr lang="en-US" sz="1200" b="0" i="0" kern="1200" dirty="0">
                <a:solidFill>
                  <a:schemeClr val="tx1"/>
                </a:solidFill>
                <a:effectLst/>
                <a:latin typeface="+mn-lt"/>
                <a:ea typeface="+mn-ea"/>
                <a:cs typeface="+mn-cs"/>
              </a:rPr>
              <a:t>Roles</a:t>
            </a:r>
          </a:p>
          <a:p>
            <a:r>
              <a:rPr lang="en-US" sz="1200" b="0" i="0" kern="1200" dirty="0">
                <a:solidFill>
                  <a:schemeClr val="tx1"/>
                </a:solidFill>
                <a:effectLst/>
                <a:latin typeface="+mn-lt"/>
                <a:ea typeface="+mn-ea"/>
                <a:cs typeface="+mn-cs"/>
              </a:rPr>
              <a:t>Accounting Staff Manager</a:t>
            </a:r>
          </a:p>
          <a:p>
            <a:r>
              <a:rPr lang="en-US" sz="1200" b="0" i="0" kern="1200" dirty="0">
                <a:solidFill>
                  <a:schemeClr val="tx1"/>
                </a:solidFill>
                <a:effectLst/>
                <a:latin typeface="+mn-lt"/>
                <a:ea typeface="+mn-ea"/>
                <a:cs typeface="+mn-cs"/>
              </a:rPr>
              <a:t>Financial Watchdog</a:t>
            </a:r>
          </a:p>
          <a:p>
            <a:r>
              <a:rPr lang="en-US" sz="1200" b="0" i="0" kern="1200" dirty="0">
                <a:solidFill>
                  <a:schemeClr val="tx1"/>
                </a:solidFill>
                <a:effectLst/>
                <a:latin typeface="+mn-lt"/>
                <a:ea typeface="+mn-ea"/>
                <a:cs typeface="+mn-cs"/>
              </a:rPr>
              <a:t>Business Analyst</a:t>
            </a:r>
          </a:p>
          <a:p>
            <a:r>
              <a:rPr lang="en-US" sz="1200" b="0" i="0" kern="1200" dirty="0">
                <a:solidFill>
                  <a:schemeClr val="tx1"/>
                </a:solidFill>
                <a:effectLst/>
                <a:latin typeface="+mn-lt"/>
                <a:ea typeface="+mn-ea"/>
                <a:cs typeface="+mn-cs"/>
              </a:rPr>
              <a:t>Trainer</a:t>
            </a:r>
          </a:p>
          <a:p>
            <a:r>
              <a:rPr lang="en-US" sz="1200" b="0" i="0" kern="1200" dirty="0">
                <a:solidFill>
                  <a:schemeClr val="tx1"/>
                </a:solidFill>
                <a:effectLst/>
                <a:latin typeface="+mn-lt"/>
                <a:ea typeface="+mn-ea"/>
                <a:cs typeface="+mn-cs"/>
              </a:rPr>
              <a:t>Application Administrator</a:t>
            </a:r>
          </a:p>
          <a:p>
            <a:r>
              <a:rPr lang="en-US" sz="1200" b="0" i="0" kern="1200" dirty="0">
                <a:solidFill>
                  <a:schemeClr val="tx1"/>
                </a:solidFill>
                <a:effectLst/>
                <a:latin typeface="+mn-lt"/>
                <a:ea typeface="+mn-ea"/>
                <a:cs typeface="+mn-cs"/>
              </a:rPr>
              <a:t>Budget Preparation Assistant</a:t>
            </a:r>
          </a:p>
          <a:p>
            <a:r>
              <a:rPr lang="en-US" sz="1200" b="0" i="0" kern="1200" dirty="0">
                <a:solidFill>
                  <a:schemeClr val="tx1"/>
                </a:solidFill>
                <a:effectLst/>
                <a:latin typeface="+mn-lt"/>
                <a:ea typeface="+mn-ea"/>
                <a:cs typeface="+mn-cs"/>
              </a:rPr>
              <a:t>GL Manager/Owner</a:t>
            </a:r>
          </a:p>
          <a:p>
            <a:r>
              <a:rPr lang="en-US" sz="1200" b="0" i="0" kern="1200" dirty="0">
                <a:solidFill>
                  <a:schemeClr val="tx1"/>
                </a:solidFill>
                <a:effectLst/>
                <a:latin typeface="+mn-lt"/>
                <a:ea typeface="+mn-ea"/>
                <a:cs typeface="+mn-cs"/>
              </a:rPr>
              <a:t>Payroll Back-Up</a:t>
            </a:r>
          </a:p>
          <a:p>
            <a:r>
              <a:rPr lang="en-US" sz="1200" b="0" i="0" kern="1200" dirty="0">
                <a:solidFill>
                  <a:schemeClr val="tx1"/>
                </a:solidFill>
                <a:effectLst/>
                <a:latin typeface="+mn-lt"/>
                <a:ea typeface="+mn-ea"/>
                <a:cs typeface="+mn-cs"/>
              </a:rPr>
              <a:t>Project Accounting Manager</a:t>
            </a:r>
          </a:p>
          <a:p>
            <a:r>
              <a:rPr lang="en-US" sz="1200" b="0" i="0" kern="1200" dirty="0">
                <a:solidFill>
                  <a:schemeClr val="tx1"/>
                </a:solidFill>
                <a:effectLst/>
                <a:latin typeface="+mn-lt"/>
                <a:ea typeface="+mn-ea"/>
                <a:cs typeface="+mn-cs"/>
              </a:rPr>
              <a:t>Risk Assessment Manager</a:t>
            </a:r>
          </a:p>
          <a:p>
            <a:r>
              <a:rPr lang="en-US" sz="1200" b="0" i="0" kern="1200" dirty="0">
                <a:solidFill>
                  <a:schemeClr val="tx1"/>
                </a:solidFill>
                <a:effectLst/>
                <a:latin typeface="+mn-lt"/>
                <a:ea typeface="+mn-ea"/>
                <a:cs typeface="+mn-cs"/>
              </a:rPr>
              <a:t>Utility Billing Back-Up</a:t>
            </a:r>
          </a:p>
          <a:p>
            <a:r>
              <a:rPr lang="en-US" sz="1200" b="0" i="0" kern="1200" dirty="0">
                <a:solidFill>
                  <a:schemeClr val="tx1"/>
                </a:solidFill>
                <a:effectLst/>
                <a:latin typeface="+mn-lt"/>
                <a:ea typeface="+mn-ea"/>
                <a:cs typeface="+mn-cs"/>
              </a:rPr>
              <a:t>Stressors</a:t>
            </a:r>
          </a:p>
          <a:p>
            <a:r>
              <a:rPr lang="en-US" sz="1200" b="0" i="0" kern="1200" dirty="0">
                <a:solidFill>
                  <a:schemeClr val="tx1"/>
                </a:solidFill>
                <a:effectLst/>
                <a:latin typeface="+mn-lt"/>
                <a:ea typeface="+mn-ea"/>
                <a:cs typeface="+mn-cs"/>
              </a:rPr>
              <a:t>The most stress comes during those times when we are closing books, especially year end since we are audited then. (Visit 25 and Visit 27)</a:t>
            </a:r>
          </a:p>
          <a:p>
            <a:r>
              <a:rPr lang="en-US" sz="1200" b="0" i="0" kern="1200" dirty="0">
                <a:solidFill>
                  <a:schemeClr val="tx1"/>
                </a:solidFill>
                <a:effectLst/>
                <a:latin typeface="+mn-lt"/>
                <a:ea typeface="+mn-ea"/>
                <a:cs typeface="+mn-cs"/>
              </a:rPr>
              <a:t>I worry that it is so easy to change things in the system, especially as more and more people within the company have access to the system. (Visit 23)</a:t>
            </a:r>
          </a:p>
          <a:p>
            <a:r>
              <a:rPr lang="en-US" sz="1200" b="0" i="0" kern="1200" dirty="0">
                <a:solidFill>
                  <a:schemeClr val="tx1"/>
                </a:solidFill>
                <a:effectLst/>
                <a:latin typeface="+mn-lt"/>
                <a:ea typeface="+mn-ea"/>
                <a:cs typeface="+mn-cs"/>
              </a:rPr>
              <a:t>I also get stressed because so much of my work depends on my people and others in the company getting their work done on time. And if there is a mistake in their work then mine is wrong. (Visit 26)</a:t>
            </a:r>
          </a:p>
          <a:p>
            <a:r>
              <a:rPr lang="en-US" sz="1200" b="0" i="0" kern="1200" dirty="0">
                <a:solidFill>
                  <a:schemeClr val="tx1"/>
                </a:solidFill>
                <a:effectLst/>
                <a:latin typeface="+mn-lt"/>
                <a:ea typeface="+mn-ea"/>
                <a:cs typeface="+mn-cs"/>
              </a:rPr>
              <a:t>I like having everything done at the end of the day (Visit 24) so when I keep getting interrupted all day long it makes it so I can’t get my work done. (Visit 23)</a:t>
            </a:r>
          </a:p>
          <a:p>
            <a:r>
              <a:rPr lang="en-US" sz="1200" b="0" i="0" kern="1200" dirty="0">
                <a:solidFill>
                  <a:schemeClr val="tx1"/>
                </a:solidFill>
                <a:effectLst/>
                <a:latin typeface="+mn-lt"/>
                <a:ea typeface="+mn-ea"/>
                <a:cs typeface="+mn-cs"/>
              </a:rPr>
              <a:t>"If you wanted to know what was in the bank account at any"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Roles</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4"/>
              </a:rPr>
              <a:t>Payroll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Accounting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Accounting supervisor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7"/>
              </a:rPr>
              <a:t>Accounts payable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8"/>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9"/>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10"/>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Reporting is top of mind for Phyllis. She wants quick and easy access to the data in the system and be able to report on it without having to be a specialist in report writing/coding and not having to rely on the IT guy. Several people mentioned that they wish they had time to learn or better understand the tables, which suggests that people might think "knowing the tables" is the norm and is the only way to get good data.</a:t>
            </a:r>
          </a:p>
          <a:p>
            <a:r>
              <a:rPr lang="en-US" sz="1200" b="0" i="0" kern="1200" dirty="0">
                <a:solidFill>
                  <a:schemeClr val="tx1"/>
                </a:solidFill>
                <a:effectLst/>
                <a:latin typeface="+mn-lt"/>
                <a:ea typeface="+mn-ea"/>
                <a:cs typeface="+mn-cs"/>
              </a:rPr>
              <a:t>Documenting processes is also top of mind. Phyllis wants processes documented for the auditors, for her staff who needs to fill in for each other, and for statutory compliance such as Sarbanes-Oxley or ISO.</a:t>
            </a:r>
          </a:p>
          <a:p>
            <a:r>
              <a:rPr lang="en-US" sz="1200" b="0" i="0" kern="1200" dirty="0">
                <a:solidFill>
                  <a:schemeClr val="tx1"/>
                </a:solidFill>
                <a:effectLst/>
                <a:latin typeface="+mn-lt"/>
                <a:ea typeface="+mn-ea"/>
                <a:cs typeface="+mn-cs"/>
              </a:rPr>
              <a:t>Questions I ask</a:t>
            </a:r>
          </a:p>
          <a:p>
            <a:r>
              <a:rPr lang="en-US" sz="1200" b="0" i="0" kern="1200" dirty="0">
                <a:solidFill>
                  <a:schemeClr val="tx1"/>
                </a:solidFill>
                <a:effectLst/>
                <a:latin typeface="+mn-lt"/>
                <a:ea typeface="+mn-ea"/>
                <a:cs typeface="+mn-cs"/>
              </a:rPr>
              <a:t>Who do I need to pay today?</a:t>
            </a:r>
          </a:p>
          <a:p>
            <a:r>
              <a:rPr lang="en-US" sz="1200" b="0" i="0" kern="1200" dirty="0">
                <a:solidFill>
                  <a:schemeClr val="tx1"/>
                </a:solidFill>
                <a:effectLst/>
                <a:latin typeface="+mn-lt"/>
                <a:ea typeface="+mn-ea"/>
                <a:cs typeface="+mn-cs"/>
              </a:rPr>
              <a:t>How much can I expect to receive on account?</a:t>
            </a:r>
          </a:p>
          <a:p>
            <a:r>
              <a:rPr lang="en-US" sz="1200" b="0" i="0" kern="1200" dirty="0">
                <a:solidFill>
                  <a:schemeClr val="tx1"/>
                </a:solidFill>
                <a:effectLst/>
                <a:latin typeface="+mn-lt"/>
                <a:ea typeface="+mn-ea"/>
                <a:cs typeface="+mn-cs"/>
              </a:rPr>
              <a:t>Who is past due (and why?)</a:t>
            </a:r>
          </a:p>
          <a:p>
            <a:r>
              <a:rPr lang="en-US" sz="1200" b="0" i="0" kern="1200" dirty="0">
                <a:solidFill>
                  <a:schemeClr val="tx1"/>
                </a:solidFill>
                <a:effectLst/>
                <a:latin typeface="+mn-lt"/>
                <a:ea typeface="+mn-ea"/>
                <a:cs typeface="+mn-cs"/>
              </a:rPr>
              <a:t>Are there any big purchases coming up that I need to plan for?</a:t>
            </a:r>
          </a:p>
          <a:p>
            <a:r>
              <a:rPr lang="en-US" sz="1200" b="0" i="0" kern="1200" dirty="0">
                <a:solidFill>
                  <a:schemeClr val="tx1"/>
                </a:solidFill>
                <a:effectLst/>
                <a:latin typeface="+mn-lt"/>
                <a:ea typeface="+mn-ea"/>
                <a:cs typeface="+mn-cs"/>
              </a:rPr>
              <a:t>Does AP tie out to the GL?</a:t>
            </a:r>
          </a:p>
          <a:p>
            <a:r>
              <a:rPr lang="en-US" sz="1200" b="0" i="0" kern="1200" dirty="0">
                <a:solidFill>
                  <a:schemeClr val="tx1"/>
                </a:solidFill>
                <a:effectLst/>
                <a:latin typeface="+mn-lt"/>
                <a:ea typeface="+mn-ea"/>
                <a:cs typeface="+mn-cs"/>
              </a:rPr>
              <a:t>Will we be over budget if I approve this PO?</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Bank account balances. "If you wanted to know what was in the bank at any one time you usually have no idea..." (Clear Lam Packaging)</a:t>
            </a:r>
          </a:p>
          <a:p>
            <a:r>
              <a:rPr lang="en-US" sz="1200" b="0" i="0" kern="1200" dirty="0">
                <a:solidFill>
                  <a:schemeClr val="tx1"/>
                </a:solidFill>
                <a:effectLst/>
                <a:latin typeface="+mn-lt"/>
                <a:ea typeface="+mn-ea"/>
                <a:cs typeface="+mn-cs"/>
              </a:rPr>
              <a:t>"I've been using Excel for many years. ...there is one I have been doing for quite </a:t>
            </a:r>
            <a:r>
              <a:rPr lang="en-US" sz="1200" b="0" i="0" kern="1200" dirty="0" err="1">
                <a:solidFill>
                  <a:schemeClr val="tx1"/>
                </a:solidFill>
                <a:effectLst/>
                <a:latin typeface="+mn-lt"/>
                <a:ea typeface="+mn-ea"/>
                <a:cs typeface="+mn-cs"/>
              </a:rPr>
              <a:t>awhile</a:t>
            </a:r>
            <a:r>
              <a:rPr lang="en-US" sz="1200" b="0" i="0" kern="1200" dirty="0">
                <a:solidFill>
                  <a:schemeClr val="tx1"/>
                </a:solidFill>
                <a:effectLst/>
                <a:latin typeface="+mn-lt"/>
                <a:ea typeface="+mn-ea"/>
                <a:cs typeface="+mn-cs"/>
              </a:rPr>
              <a:t> -- that is tracking the number of transactions, how much cash is spent daily or monthly, and then how many checks were written." (Newell Recycling</a:t>
            </a:r>
          </a:p>
          <a:p>
            <a:r>
              <a:rPr lang="en-US" sz="1200" b="0" i="0" kern="1200" dirty="0">
                <a:solidFill>
                  <a:schemeClr val="tx1"/>
                </a:solidFill>
                <a:effectLst/>
                <a:latin typeface="+mn-lt"/>
                <a:ea typeface="+mn-ea"/>
                <a:cs typeface="+mn-cs"/>
              </a:rPr>
              <a:t>Reports and Easy access to data. It costs us the equivalent of one full time person to analyze data and report on it; "All of [the systems we looked at] had some level of reporting but nowhere near what we ultimately ended up needing, which is why we brought out Crystal Reports...Crystal at least gets us halfway there. It doesn't get us all the way there. We still need to understand the tables to write reports and to be able to gather the information." (August)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"Cash application is really a difficult thing, and there needs to be a better way to do cash applications." (</a:t>
            </a:r>
            <a:r>
              <a:rPr lang="en-US" sz="1200" b="0" i="0" kern="1200" dirty="0" err="1">
                <a:solidFill>
                  <a:schemeClr val="tx1"/>
                </a:solidFill>
                <a:effectLst/>
                <a:latin typeface="+mn-lt"/>
                <a:ea typeface="+mn-ea"/>
                <a:cs typeface="+mn-cs"/>
              </a:rPr>
              <a:t>Sterion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do a lot of the government reporting. I do a lot of the statistical. and I keep up with part of the inventory. Of course, I manage accounts payable, accounts receivable, payroll -- the whole end of accounting." (Clear Lam Packaging)</a:t>
            </a:r>
          </a:p>
          <a:p>
            <a:r>
              <a:rPr lang="en-US" sz="1200" b="0" i="0" kern="1200" dirty="0">
                <a:solidFill>
                  <a:schemeClr val="tx1"/>
                </a:solidFill>
                <a:effectLst/>
                <a:latin typeface="+mn-lt"/>
                <a:ea typeface="+mn-ea"/>
                <a:cs typeface="+mn-cs"/>
              </a:rPr>
              <a:t>"This company is so fast-paced, and we want things done right away. If we just get off the phone with somebody and tell them we're going to pay them, then there's the expectation to pay them. But, in my case, I'll say, 'Wait a minute. I just found out about this. You want me to stop what I'm doing and pay them?' I'd rather just put it into the schedule to be paid." (</a:t>
            </a:r>
            <a:r>
              <a:rPr lang="en-US" sz="1200" b="0" i="0" kern="1200" dirty="0" err="1">
                <a:solidFill>
                  <a:schemeClr val="tx1"/>
                </a:solidFill>
                <a:effectLst/>
                <a:latin typeface="+mn-lt"/>
                <a:ea typeface="+mn-ea"/>
                <a:cs typeface="+mn-cs"/>
              </a:rPr>
              <a:t>Injoy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"Sometimes, documentation is one of the last things we do unfortunately." (</a:t>
            </a:r>
            <a:r>
              <a:rPr lang="en-US" sz="1200" b="0" i="0" kern="1200" dirty="0" err="1">
                <a:solidFill>
                  <a:schemeClr val="tx1"/>
                </a:solidFill>
                <a:effectLst/>
                <a:latin typeface="+mn-lt"/>
                <a:ea typeface="+mn-ea"/>
                <a:cs typeface="+mn-cs"/>
              </a:rPr>
              <a:t>Injoy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"At the end of the day, when everything balances through purchasing, that is a very good day." (Newell Recycling)</a:t>
            </a:r>
          </a:p>
          <a:p>
            <a:r>
              <a:rPr lang="en-US" sz="1200" b="0" i="0" kern="1200" dirty="0">
                <a:solidFill>
                  <a:schemeClr val="tx1"/>
                </a:solidFill>
                <a:effectLst/>
                <a:latin typeface="+mn-lt"/>
                <a:ea typeface="+mn-ea"/>
                <a:cs typeface="+mn-cs"/>
              </a:rPr>
              <a:t>"I spend a large part of my time problem solving, and it takes a lot more of my time trying to problem solve when the information isn't readily available." (August)</a:t>
            </a:r>
          </a:p>
          <a:p>
            <a:r>
              <a:rPr lang="en-US" sz="1200" b="0" i="0" kern="1200" dirty="0">
                <a:solidFill>
                  <a:schemeClr val="tx1"/>
                </a:solidFill>
                <a:effectLst/>
                <a:latin typeface="+mn-lt"/>
                <a:ea typeface="+mn-ea"/>
                <a:cs typeface="+mn-cs"/>
              </a:rPr>
              <a:t>"...being able to individualize screens so that when somebody is doing a lot of data entry they can customize a screen so they can just put in the data. Because ultimately an ERP system is basically a database that collects all this information and provides you information when you pull it.</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All invoicing from our office is done in US dollars. (Visit 25)</a:t>
            </a:r>
          </a:p>
          <a:p>
            <a:r>
              <a:rPr lang="en-US" sz="1200" b="0" i="0" kern="1200" dirty="0">
                <a:solidFill>
                  <a:schemeClr val="tx1"/>
                </a:solidFill>
                <a:effectLst/>
                <a:latin typeface="+mn-lt"/>
                <a:ea typeface="+mn-ea"/>
                <a:cs typeface="+mn-cs"/>
              </a:rPr>
              <a:t>Every month however we do have foreign currency issues so we translate it all into US dollars and any difference is posted to unrealized loss/gain (Visit 27).</a:t>
            </a:r>
          </a:p>
          <a:p>
            <a:r>
              <a:rPr lang="en-US" sz="1200" b="0" i="0" kern="1200" dirty="0">
                <a:solidFill>
                  <a:schemeClr val="tx1"/>
                </a:solidFill>
                <a:effectLst/>
                <a:latin typeface="+mn-lt"/>
                <a:ea typeface="+mn-ea"/>
                <a:cs typeface="+mn-cs"/>
              </a:rPr>
              <a:t>Most of our international projects use Quick Books in the field, convert the currency themselves, and then send us a file to upload into our ERP system. (Visit 28)</a:t>
            </a:r>
          </a:p>
          <a:p>
            <a:r>
              <a:rPr lang="en-US" sz="1200" b="0" i="0" kern="1200" dirty="0">
                <a:solidFill>
                  <a:schemeClr val="tx1"/>
                </a:solidFill>
                <a:effectLst/>
                <a:latin typeface="+mn-lt"/>
                <a:ea typeface="+mn-ea"/>
                <a:cs typeface="+mn-cs"/>
              </a:rPr>
              <a:t>If we have to deal with a foreign currency from the field they are supposed to send us an exchange rate with the file. (Visit 28).</a:t>
            </a:r>
          </a:p>
          <a:p>
            <a:r>
              <a:rPr lang="en-US" sz="1200" b="0" i="0" kern="1200" dirty="0">
                <a:solidFill>
                  <a:schemeClr val="tx1"/>
                </a:solidFill>
                <a:effectLst/>
                <a:latin typeface="+mn-lt"/>
                <a:ea typeface="+mn-ea"/>
                <a:cs typeface="+mn-cs"/>
              </a:rPr>
              <a:t>Phyllis may be responsible for bringing in current exchange rates and currency revaluations if no staff accountant is on staff.</a:t>
            </a:r>
          </a:p>
          <a:p>
            <a:r>
              <a:rPr lang="en-US" sz="1200" b="0" i="0" kern="1200" dirty="0">
                <a:solidFill>
                  <a:schemeClr val="tx1"/>
                </a:solidFill>
                <a:effectLst/>
                <a:latin typeface="+mn-lt"/>
                <a:ea typeface="+mn-ea"/>
                <a:cs typeface="+mn-cs"/>
              </a:rPr>
              <a:t>Checks are used in the US. Electronic fund transfers or direct debits are the standard elsewhere.</a:t>
            </a:r>
          </a:p>
          <a:p>
            <a:r>
              <a:rPr lang="en-US" sz="1200" b="0" i="0" kern="1200" dirty="0">
                <a:solidFill>
                  <a:schemeClr val="tx1"/>
                </a:solidFill>
                <a:effectLst/>
                <a:latin typeface="+mn-lt"/>
                <a:ea typeface="+mn-ea"/>
                <a:cs typeface="+mn-cs"/>
              </a:rPr>
              <a:t>From focus group research, we're seeing a wider usage of EDI among US users compared to small companies in Europe. The differences could be characterized as industry specific (AR Focus Group on Trade Agreements).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Knowledge</a:t>
            </a:r>
            <a:r>
              <a:rPr lang="en-US" sz="1200" b="0" i="0" kern="1200" dirty="0">
                <a:solidFill>
                  <a:schemeClr val="tx1"/>
                </a:solidFill>
                <a:effectLst/>
                <a:latin typeface="+mn-lt"/>
                <a:ea typeface="+mn-ea"/>
                <a:cs typeface="+mn-cs"/>
              </a:rPr>
              <a:t> Acquisition</a:t>
            </a:r>
          </a:p>
          <a:p>
            <a:r>
              <a:rPr lang="en-US" sz="1200" b="0" i="0" kern="1200" dirty="0">
                <a:solidFill>
                  <a:schemeClr val="tx1"/>
                </a:solidFill>
                <a:effectLst/>
                <a:latin typeface="+mn-lt"/>
                <a:ea typeface="+mn-ea"/>
                <a:cs typeface="+mn-cs"/>
              </a:rPr>
              <a:t>Criteria for choosing learning format</a:t>
            </a:r>
          </a:p>
          <a:p>
            <a:r>
              <a:rPr lang="en-US" sz="1200" b="0" i="0" kern="1200" dirty="0">
                <a:solidFill>
                  <a:schemeClr val="tx1"/>
                </a:solidFill>
                <a:effectLst/>
                <a:latin typeface="+mn-lt"/>
                <a:ea typeface="+mn-ea"/>
                <a:cs typeface="+mn-cs"/>
              </a:rPr>
              <a:t>Chooses courses based on the following criteria: self-directed, hands on use of the technology as first choice when documentation is poor, user conferences when she wants overview/introduction of new technology by the manufacturer, learning something new, she does not feel she is using a tool to its full capabilities, the corporate philosophy is to train everyone to a particular, uniform standard</a:t>
            </a:r>
          </a:p>
          <a:p>
            <a:r>
              <a:rPr lang="en-US" sz="1200" b="0" i="0" kern="1200" dirty="0">
                <a:solidFill>
                  <a:schemeClr val="tx1"/>
                </a:solidFill>
                <a:effectLst/>
                <a:latin typeface="+mn-lt"/>
                <a:ea typeface="+mn-ea"/>
                <a:cs typeface="+mn-cs"/>
              </a:rPr>
              <a:t>Chooses mentors based on the following criteria: for on-the-job learning from people with real experience to increase job potential, when a maven or pioneer has learned something and applied it to their work successfully</a:t>
            </a:r>
          </a:p>
          <a:p>
            <a:r>
              <a:rPr lang="en-US" sz="1200" b="0" i="0" kern="1200" dirty="0">
                <a:solidFill>
                  <a:schemeClr val="tx1"/>
                </a:solidFill>
                <a:effectLst/>
                <a:latin typeface="+mn-lt"/>
                <a:ea typeface="+mn-ea"/>
                <a:cs typeface="+mn-cs"/>
              </a:rPr>
              <a:t>Chooses books based on the following criteria: there is a release of brand new software. She continues to use the same book over multiple versions since core functions don’t change, the manufacturer does not hold user conferences, hands-on learning is not sufficient but reading could be, courses are offered at bad times (e.g., end of month, year), what she wants to learn goes beyond the level of courses that are offered.</a:t>
            </a:r>
          </a:p>
          <a:p>
            <a:r>
              <a:rPr lang="en-US" sz="1200" b="0" i="0" kern="1200" dirty="0">
                <a:solidFill>
                  <a:schemeClr val="tx1"/>
                </a:solidFill>
                <a:effectLst/>
                <a:latin typeface="+mn-lt"/>
                <a:ea typeface="+mn-ea"/>
                <a:cs typeface="+mn-cs"/>
              </a:rPr>
              <a:t>Chooses podcasts based on the following criteria: it has been a long day and she needs to switch gears from visual to audio, reading might make her car sick when riding the train home, PDAs, podcasts and teleconferencing are good for learning activities that do not require hands-on interaction or two-way communications (e.g., read or listen to something designed to increase general knowledge, step through Power Point-like screens and then answer questions).</a:t>
            </a:r>
          </a:p>
          <a:p>
            <a:r>
              <a:rPr lang="en-US" sz="1200" b="0" i="0" kern="1200" dirty="0">
                <a:solidFill>
                  <a:schemeClr val="tx1"/>
                </a:solidFill>
                <a:effectLst/>
                <a:latin typeface="+mn-lt"/>
                <a:ea typeface="+mn-ea"/>
                <a:cs typeface="+mn-cs"/>
              </a:rPr>
              <a:t>Considers an ideal learning situation to be active and individualized and takes place in small-group instructional settings, because: Instruction that is responsive to unique needs of the individual and their particular business (includes tiered course levels, fit to business processes and ability to drill into specific areas of interest).Ability to call someone and ask </a:t>
            </a:r>
            <a:r>
              <a:rPr lang="en-US" sz="1200" b="0" i="0" kern="1200" dirty="0" err="1">
                <a:solidFill>
                  <a:schemeClr val="tx1"/>
                </a:solidFill>
                <a:effectLst/>
                <a:latin typeface="+mn-lt"/>
                <a:ea typeface="+mn-ea"/>
                <a:cs typeface="+mn-cs"/>
              </a:rPr>
              <a:t>questions.Classroom</a:t>
            </a:r>
            <a:r>
              <a:rPr lang="en-US" sz="1200" b="0" i="0" kern="1200" dirty="0">
                <a:solidFill>
                  <a:schemeClr val="tx1"/>
                </a:solidFill>
                <a:effectLst/>
                <a:latin typeface="+mn-lt"/>
                <a:ea typeface="+mn-ea"/>
                <a:cs typeface="+mn-cs"/>
              </a:rPr>
              <a:t> instruction with small group on the same learning curve as she </a:t>
            </a:r>
            <a:r>
              <a:rPr lang="en-US" sz="1200" b="0" i="0" kern="1200" dirty="0" err="1">
                <a:solidFill>
                  <a:schemeClr val="tx1"/>
                </a:solidFill>
                <a:effectLst/>
                <a:latin typeface="+mn-lt"/>
                <a:ea typeface="+mn-ea"/>
                <a:cs typeface="+mn-cs"/>
              </a:rPr>
              <a:t>is.Small</a:t>
            </a:r>
            <a:r>
              <a:rPr lang="en-US" sz="1200" b="0" i="0" kern="1200" dirty="0">
                <a:solidFill>
                  <a:schemeClr val="tx1"/>
                </a:solidFill>
                <a:effectLst/>
                <a:latin typeface="+mn-lt"/>
                <a:ea typeface="+mn-ea"/>
                <a:cs typeface="+mn-cs"/>
              </a:rPr>
              <a:t>-group discussion involving different ways of looking at an activity or </a:t>
            </a:r>
            <a:r>
              <a:rPr lang="en-US" sz="1200" b="0" i="0" kern="1200" dirty="0" err="1">
                <a:solidFill>
                  <a:schemeClr val="tx1"/>
                </a:solidFill>
                <a:effectLst/>
                <a:latin typeface="+mn-lt"/>
                <a:ea typeface="+mn-ea"/>
                <a:cs typeface="+mn-cs"/>
              </a:rPr>
              <a:t>use.Hands</a:t>
            </a:r>
            <a:r>
              <a:rPr lang="en-US" sz="1200" b="0" i="0" kern="1200" dirty="0">
                <a:solidFill>
                  <a:schemeClr val="tx1"/>
                </a:solidFill>
                <a:effectLst/>
                <a:latin typeface="+mn-lt"/>
                <a:ea typeface="+mn-ea"/>
                <a:cs typeface="+mn-cs"/>
              </a:rPr>
              <a:t>-on learning where instructor teaches from actual scenarios gives practice exercises and corrects you as you go.</a:t>
            </a:r>
          </a:p>
          <a:p>
            <a:r>
              <a:rPr lang="en-US" sz="1200" b="0" i="0" kern="1200" dirty="0">
                <a:solidFill>
                  <a:schemeClr val="tx1"/>
                </a:solidFill>
                <a:effectLst/>
                <a:latin typeface="+mn-lt"/>
                <a:ea typeface="+mn-ea"/>
                <a:cs typeface="+mn-cs"/>
              </a:rPr>
              <a:t>Dislikes learning in the following formats</a:t>
            </a:r>
          </a:p>
          <a:p>
            <a:r>
              <a:rPr lang="en-US" sz="1200" b="0" i="0" kern="1200" dirty="0">
                <a:solidFill>
                  <a:schemeClr val="tx1"/>
                </a:solidFill>
                <a:effectLst/>
                <a:latin typeface="+mn-lt"/>
                <a:ea typeface="+mn-ea"/>
                <a:cs typeface="+mn-cs"/>
              </a:rPr>
              <a:t>Coordinating resources and being responsible for in-house training.</a:t>
            </a:r>
          </a:p>
          <a:p>
            <a:r>
              <a:rPr lang="en-US" sz="1200" b="0" i="0" kern="1200" dirty="0">
                <a:solidFill>
                  <a:schemeClr val="tx1"/>
                </a:solidFill>
                <a:effectLst/>
                <a:latin typeface="+mn-lt"/>
                <a:ea typeface="+mn-ea"/>
                <a:cs typeface="+mn-cs"/>
              </a:rPr>
              <a:t>Being tied down to someone else’s schedule.</a:t>
            </a:r>
          </a:p>
          <a:p>
            <a:r>
              <a:rPr lang="en-US" sz="1200" b="0" i="0" kern="1200" dirty="0">
                <a:solidFill>
                  <a:schemeClr val="tx1"/>
                </a:solidFill>
                <a:effectLst/>
                <a:latin typeface="+mn-lt"/>
                <a:ea typeface="+mn-ea"/>
                <a:cs typeface="+mn-cs"/>
              </a:rPr>
              <a:t>Finding online learning resources/documentation with inadequate search tools.</a:t>
            </a:r>
          </a:p>
          <a:p>
            <a:r>
              <a:rPr lang="en-US" sz="1200" b="0" i="0" kern="1200" dirty="0">
                <a:solidFill>
                  <a:schemeClr val="tx1"/>
                </a:solidFill>
                <a:effectLst/>
                <a:latin typeface="+mn-lt"/>
                <a:ea typeface="+mn-ea"/>
                <a:cs typeface="+mn-cs"/>
              </a:rPr>
              <a:t>Hunting through a big, thick book where things are not well explained.</a:t>
            </a:r>
          </a:p>
          <a:p>
            <a:r>
              <a:rPr lang="en-US" sz="1200" b="0" i="0" kern="1200" dirty="0">
                <a:solidFill>
                  <a:schemeClr val="tx1"/>
                </a:solidFill>
                <a:effectLst/>
                <a:latin typeface="+mn-lt"/>
                <a:ea typeface="+mn-ea"/>
                <a:cs typeface="+mn-cs"/>
              </a:rPr>
              <a:t>Learning by reading alone because it is so open to interpretation.</a:t>
            </a:r>
          </a:p>
          <a:p>
            <a:r>
              <a:rPr lang="en-US" sz="1200" b="0" i="0" kern="1200" dirty="0">
                <a:solidFill>
                  <a:schemeClr val="tx1"/>
                </a:solidFill>
                <a:effectLst/>
                <a:latin typeface="+mn-lt"/>
                <a:ea typeface="+mn-ea"/>
                <a:cs typeface="+mn-cs"/>
              </a:rPr>
              <a:t>Knowing more about Excel or Access than a course instructor.</a:t>
            </a:r>
          </a:p>
          <a:p>
            <a:r>
              <a:rPr lang="en-US" sz="1200" b="0" i="0" kern="1200" dirty="0">
                <a:solidFill>
                  <a:schemeClr val="tx1"/>
                </a:solidFill>
                <a:effectLst/>
                <a:latin typeface="+mn-lt"/>
                <a:ea typeface="+mn-ea"/>
                <a:cs typeface="+mn-cs"/>
              </a:rPr>
              <a:t>When learning is not applicable to business processes used in her company.</a:t>
            </a:r>
          </a:p>
          <a:p>
            <a:r>
              <a:rPr lang="en-US" sz="1200" b="0" i="0" kern="1200" dirty="0">
                <a:solidFill>
                  <a:schemeClr val="tx1"/>
                </a:solidFill>
                <a:effectLst/>
                <a:latin typeface="+mn-lt"/>
                <a:ea typeface="+mn-ea"/>
                <a:cs typeface="+mn-cs"/>
              </a:rPr>
              <a:t>Likes learning in the following formats</a:t>
            </a:r>
          </a:p>
          <a:p>
            <a:r>
              <a:rPr lang="en-US" sz="1200" b="0" i="0" kern="1200" dirty="0">
                <a:solidFill>
                  <a:schemeClr val="tx1"/>
                </a:solidFill>
                <a:effectLst/>
                <a:latin typeface="+mn-lt"/>
                <a:ea typeface="+mn-ea"/>
                <a:cs typeface="+mn-cs"/>
              </a:rPr>
              <a:t>Learning with little cost, facility, coordination or scheduling overhead.</a:t>
            </a:r>
          </a:p>
          <a:p>
            <a:r>
              <a:rPr lang="en-US" sz="1200" b="0" i="0" kern="1200" dirty="0">
                <a:solidFill>
                  <a:schemeClr val="tx1"/>
                </a:solidFill>
                <a:effectLst/>
                <a:latin typeface="+mn-lt"/>
                <a:ea typeface="+mn-ea"/>
                <a:cs typeface="+mn-cs"/>
              </a:rPr>
              <a:t>Ability to work at her own pace and convenience and pick up where she left off after interruptions.</a:t>
            </a:r>
          </a:p>
          <a:p>
            <a:r>
              <a:rPr lang="en-US" sz="1200" b="0" i="0" kern="1200" dirty="0">
                <a:solidFill>
                  <a:schemeClr val="tx1"/>
                </a:solidFill>
                <a:effectLst/>
                <a:latin typeface="+mn-lt"/>
                <a:ea typeface="+mn-ea"/>
                <a:cs typeface="+mn-cs"/>
              </a:rPr>
              <a:t>Learning that is responsive to solving specific issues as they come up.</a:t>
            </a:r>
          </a:p>
          <a:p>
            <a:r>
              <a:rPr lang="en-US" sz="1200" b="0" i="0" kern="1200" dirty="0">
                <a:solidFill>
                  <a:schemeClr val="tx1"/>
                </a:solidFill>
                <a:effectLst/>
                <a:latin typeface="+mn-lt"/>
                <a:ea typeface="+mn-ea"/>
                <a:cs typeface="+mn-cs"/>
              </a:rPr>
              <a:t>Hands-on, discovery-based learning that progresses naturally from small and simple to more complex tasks.</a:t>
            </a:r>
          </a:p>
          <a:p>
            <a:r>
              <a:rPr lang="en-US" sz="1200" b="0" i="0" kern="1200" dirty="0">
                <a:solidFill>
                  <a:schemeClr val="tx1"/>
                </a:solidFill>
                <a:effectLst/>
                <a:latin typeface="+mn-lt"/>
                <a:ea typeface="+mn-ea"/>
                <a:cs typeface="+mn-cs"/>
              </a:rPr>
              <a:t>1:1 learning that allows you to frame your questions specifically and get you past your learning blocks.</a:t>
            </a:r>
          </a:p>
          <a:p>
            <a:r>
              <a:rPr lang="en-US" sz="1200" b="0" i="0" kern="1200" dirty="0">
                <a:solidFill>
                  <a:schemeClr val="tx1"/>
                </a:solidFill>
                <a:effectLst/>
                <a:latin typeface="+mn-lt"/>
                <a:ea typeface="+mn-ea"/>
                <a:cs typeface="+mn-cs"/>
              </a:rPr>
              <a:t>Finding out about shortcuts from colleagues.</a:t>
            </a:r>
          </a:p>
          <a:p>
            <a:r>
              <a:rPr lang="en-US" sz="1200" b="0" i="0" kern="1200" dirty="0">
                <a:solidFill>
                  <a:schemeClr val="tx1"/>
                </a:solidFill>
                <a:effectLst/>
                <a:latin typeface="+mn-lt"/>
                <a:ea typeface="+mn-ea"/>
                <a:cs typeface="+mn-cs"/>
              </a:rPr>
              <a:t>More interested in learning through instruction by people (instructors, mentors, colleagues) than by online materials</a:t>
            </a:r>
          </a:p>
          <a:p>
            <a:r>
              <a:rPr lang="en-US" sz="1200" b="0" i="0" kern="1200" dirty="0">
                <a:solidFill>
                  <a:schemeClr val="tx1"/>
                </a:solidFill>
                <a:effectLst/>
                <a:latin typeface="+mn-lt"/>
                <a:ea typeface="+mn-ea"/>
                <a:cs typeface="+mn-cs"/>
              </a:rPr>
              <a:t>Conferences</a:t>
            </a:r>
          </a:p>
          <a:p>
            <a:r>
              <a:rPr lang="en-US" sz="1200" b="0" i="0" kern="1200" dirty="0">
                <a:solidFill>
                  <a:schemeClr val="tx1"/>
                </a:solidFill>
                <a:effectLst/>
                <a:latin typeface="+mn-lt"/>
                <a:ea typeface="+mn-ea"/>
                <a:cs typeface="+mn-cs"/>
              </a:rPr>
              <a:t>Courses</a:t>
            </a:r>
          </a:p>
          <a:p>
            <a:r>
              <a:rPr lang="en-US" sz="1200" b="0" i="0" kern="1200" dirty="0">
                <a:solidFill>
                  <a:schemeClr val="tx1"/>
                </a:solidFill>
                <a:effectLst/>
                <a:latin typeface="+mn-lt"/>
                <a:ea typeface="+mn-ea"/>
                <a:cs typeface="+mn-cs"/>
              </a:rPr>
              <a:t>Mentors</a:t>
            </a:r>
          </a:p>
          <a:p>
            <a:r>
              <a:rPr lang="en-US" sz="1200" b="0" i="0" kern="1200" dirty="0">
                <a:solidFill>
                  <a:schemeClr val="tx1"/>
                </a:solidFill>
                <a:effectLst/>
                <a:latin typeface="+mn-lt"/>
                <a:ea typeface="+mn-ea"/>
                <a:cs typeface="+mn-cs"/>
              </a:rPr>
              <a:t>Podcasts</a:t>
            </a:r>
          </a:p>
          <a:p>
            <a:r>
              <a:rPr lang="en-US" sz="1200" b="0" i="0" kern="1200" dirty="0">
                <a:solidFill>
                  <a:schemeClr val="tx1"/>
                </a:solidFill>
                <a:effectLst/>
                <a:latin typeface="+mn-lt"/>
                <a:ea typeface="+mn-ea"/>
                <a:cs typeface="+mn-cs"/>
              </a:rPr>
              <a:t>Views mobile services as good for less interactive aspects of learning</a:t>
            </a:r>
          </a:p>
          <a:p>
            <a:r>
              <a:rPr lang="en-US" sz="1200" b="0" i="0" kern="1200" dirty="0">
                <a:solidFill>
                  <a:schemeClr val="tx1"/>
                </a:solidFill>
                <a:effectLst/>
                <a:latin typeface="+mn-lt"/>
                <a:ea typeface="+mn-ea"/>
                <a:cs typeface="+mn-cs"/>
              </a:rPr>
              <a:t>PDAs, podcasts and teleconferencing are good for learning activities that do not require hands-on interaction or two-way communications (e.g., read or listen to something designed to increase general knowledge, step through Power Point-like screens and then answer questions).</a:t>
            </a:r>
          </a:p>
        </p:txBody>
      </p:sp>
      <p:sp>
        <p:nvSpPr>
          <p:cNvPr id="4" name="Slide Number Placeholder 3"/>
          <p:cNvSpPr>
            <a:spLocks noGrp="1"/>
          </p:cNvSpPr>
          <p:nvPr>
            <p:ph type="sldNum" sz="quarter" idx="5"/>
          </p:nvPr>
        </p:nvSpPr>
        <p:spPr/>
        <p:txBody>
          <a:bodyPr/>
          <a:lstStyle/>
          <a:p>
            <a:fld id="{90C91C77-BD77-46DD-975C-A10BFBCE05E6}" type="slidenum">
              <a:rPr lang="en-US" smtClean="0"/>
              <a:t>48</a:t>
            </a:fld>
            <a:endParaRPr lang="en-US"/>
          </a:p>
        </p:txBody>
      </p:sp>
    </p:spTree>
    <p:extLst>
      <p:ext uri="{BB962C8B-B14F-4D97-AF65-F5344CB8AC3E}">
        <p14:creationId xmlns:p14="http://schemas.microsoft.com/office/powerpoint/2010/main" val="303621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Cassie - Accountant</a:t>
            </a:r>
          </a:p>
          <a:p>
            <a:r>
              <a:rPr lang="en-US" sz="1200" b="0" i="1" kern="1200" dirty="0">
                <a:solidFill>
                  <a:schemeClr val="tx1"/>
                </a:solidFill>
                <a:effectLst/>
                <a:latin typeface="+mn-lt"/>
                <a:ea typeface="+mn-ea"/>
                <a:cs typeface="+mn-cs"/>
              </a:rPr>
              <a:t>"I make sure everything is done by the book."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an external role, Cassie either does the books (for a small business), or audits the books (for any size company). In an internal role as an employee, Cassie takes care of accounting duties within a complex finance department.</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40 years old</a:t>
            </a:r>
          </a:p>
          <a:p>
            <a:r>
              <a:rPr lang="en-US" sz="1200" b="0" i="0" kern="1200" dirty="0">
                <a:solidFill>
                  <a:schemeClr val="tx1"/>
                </a:solidFill>
                <a:effectLst/>
                <a:latin typeface="+mn-lt"/>
                <a:ea typeface="+mn-ea"/>
                <a:cs typeface="+mn-cs"/>
              </a:rPr>
              <a:t>13 </a:t>
            </a:r>
            <a:r>
              <a:rPr lang="en-US" sz="1200" b="0" i="0" kern="1200" dirty="0" err="1">
                <a:solidFill>
                  <a:schemeClr val="tx1"/>
                </a:solidFill>
                <a:effectLst/>
                <a:latin typeface="+mn-lt"/>
                <a:ea typeface="+mn-ea"/>
                <a:cs typeface="+mn-cs"/>
              </a:rPr>
              <a:t>years experience</a:t>
            </a:r>
            <a:r>
              <a:rPr lang="en-US" sz="1200" b="0" i="0" kern="1200" dirty="0">
                <a:solidFill>
                  <a:schemeClr val="tx1"/>
                </a:solidFill>
                <a:effectLst/>
                <a:latin typeface="+mn-lt"/>
                <a:ea typeface="+mn-ea"/>
                <a:cs typeface="+mn-cs"/>
              </a:rPr>
              <a:t> as accountant (professional certification in accounting varies per country such as Certified Public Accountant in the US)</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You can find Cassie, our accountant persona, in all the finance departments, and she can be either external or internal to the company.</a:t>
            </a:r>
          </a:p>
          <a:p>
            <a:r>
              <a:rPr lang="en-US" sz="1200" b="0" i="0" kern="1200" dirty="0">
                <a:solidFill>
                  <a:schemeClr val="tx1"/>
                </a:solidFill>
                <a:effectLst/>
                <a:latin typeface="+mn-lt"/>
                <a:ea typeface="+mn-ea"/>
                <a:cs typeface="+mn-cs"/>
              </a:rPr>
              <a:t>In the simple finance department, Cassie more than likely will be external to the company, helping with tax services, payroll, and bookkeeping. In this role, she may influence (not resell) which software her client will purchase. (A Qualitative Study of CPAs and non-CPAs Reselling Accounting Software to CSB and CMM Clients) and (A Qualitative Study on f CPAs Providing Audit Services to CSB and CMM Clients)</a:t>
            </a:r>
          </a:p>
          <a:p>
            <a:r>
              <a:rPr lang="en-US" sz="1200" b="0" i="0" kern="1200" dirty="0">
                <a:solidFill>
                  <a:schemeClr val="tx1"/>
                </a:solidFill>
                <a:effectLst/>
                <a:latin typeface="+mn-lt"/>
                <a:ea typeface="+mn-ea"/>
                <a:cs typeface="+mn-cs"/>
              </a:rPr>
              <a:t>In the moderately complex finance department, you may find both an internal and an external Cassie. Internally, Cassie would be a staff accountant who focuses on managing the cash, the general ledger or the fixed assets,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for the company and offers internal auditing. The external Cassie could provide this company with tax and payroll service, but more than likely serves as an external auditor.</a:t>
            </a:r>
          </a:p>
          <a:p>
            <a:r>
              <a:rPr lang="en-US" sz="1200" b="0" i="0" kern="1200" dirty="0">
                <a:solidFill>
                  <a:schemeClr val="tx1"/>
                </a:solidFill>
                <a:effectLst/>
                <a:latin typeface="+mn-lt"/>
                <a:ea typeface="+mn-ea"/>
                <a:cs typeface="+mn-cs"/>
              </a:rPr>
              <a:t>In the complex finance department, you will find one or more Cassie personas who are staff accountants, each managing one aspect of the financials such as the cash, the general ledger, fixed assets, payroll and/or employee benefits, taxes, etc. The external accountant is the auditor.</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Relationships</a:t>
            </a:r>
          </a:p>
          <a:p>
            <a:r>
              <a:rPr lang="en-US" sz="1200" b="1" i="0" kern="1200" dirty="0">
                <a:solidFill>
                  <a:schemeClr val="tx1"/>
                </a:solidFill>
                <a:effectLst/>
                <a:latin typeface="+mn-lt"/>
                <a:ea typeface="+mn-ea"/>
                <a:cs typeface="+mn-cs"/>
              </a:rPr>
              <a:t>The Internal Staff Accountant, depending on which roles she performs, may interact with:</a:t>
            </a:r>
          </a:p>
          <a:p>
            <a:r>
              <a:rPr lang="en-US" sz="1200" b="0" i="0" kern="1200" dirty="0">
                <a:solidFill>
                  <a:schemeClr val="tx1"/>
                </a:solidFill>
                <a:effectLst/>
                <a:latin typeface="+mn-lt"/>
                <a:ea typeface="+mn-ea"/>
                <a:cs typeface="+mn-cs"/>
              </a:rPr>
              <a:t>the Accounting Manager as a peer for AR/AP reports and questions</a:t>
            </a:r>
          </a:p>
          <a:p>
            <a:r>
              <a:rPr lang="en-US" sz="1200" b="0" i="0" kern="1200" dirty="0">
                <a:solidFill>
                  <a:schemeClr val="tx1"/>
                </a:solidFill>
                <a:effectLst/>
                <a:latin typeface="+mn-lt"/>
                <a:ea typeface="+mn-ea"/>
                <a:cs typeface="+mn-cs"/>
              </a:rPr>
              <a:t>other staff accountants as co-workers or even reporting to a senior staff accountant in an organization where there are several staff accountants</a:t>
            </a:r>
          </a:p>
          <a:p>
            <a:r>
              <a:rPr lang="en-US" sz="1200" b="0" i="0" kern="1200" dirty="0">
                <a:solidFill>
                  <a:schemeClr val="tx1"/>
                </a:solidFill>
                <a:effectLst/>
                <a:latin typeface="+mn-lt"/>
                <a:ea typeface="+mn-ea"/>
                <a:cs typeface="+mn-cs"/>
              </a:rPr>
              <a:t>the CFO or Controller to whom she may report</a:t>
            </a:r>
          </a:p>
          <a:p>
            <a:r>
              <a:rPr lang="en-US" sz="1200" b="0" i="0" kern="1200" dirty="0">
                <a:solidFill>
                  <a:schemeClr val="tx1"/>
                </a:solidFill>
                <a:effectLst/>
                <a:latin typeface="+mn-lt"/>
                <a:ea typeface="+mn-ea"/>
                <a:cs typeface="+mn-cs"/>
              </a:rPr>
              <a:t>the Treasurer or the person performing this role, especially if she performs bank management tasks</a:t>
            </a:r>
          </a:p>
          <a:p>
            <a:r>
              <a:rPr lang="en-US" sz="1200" b="0" i="0" kern="1200" dirty="0">
                <a:solidFill>
                  <a:schemeClr val="tx1"/>
                </a:solidFill>
                <a:effectLst/>
                <a:latin typeface="+mn-lt"/>
                <a:ea typeface="+mn-ea"/>
                <a:cs typeface="+mn-cs"/>
              </a:rPr>
              <a:t>bankers</a:t>
            </a:r>
          </a:p>
          <a:p>
            <a:r>
              <a:rPr lang="en-US" sz="1200" b="0" i="0" kern="1200" dirty="0">
                <a:solidFill>
                  <a:schemeClr val="tx1"/>
                </a:solidFill>
                <a:effectLst/>
                <a:latin typeface="+mn-lt"/>
                <a:ea typeface="+mn-ea"/>
                <a:cs typeface="+mn-cs"/>
              </a:rPr>
              <a:t>real estate or facilities management if the company owns property</a:t>
            </a:r>
          </a:p>
          <a:p>
            <a:r>
              <a:rPr lang="en-US" sz="1200" b="0" i="0" kern="1200" dirty="0">
                <a:solidFill>
                  <a:schemeClr val="tx1"/>
                </a:solidFill>
                <a:effectLst/>
                <a:latin typeface="+mn-lt"/>
                <a:ea typeface="+mn-ea"/>
                <a:cs typeface="+mn-cs"/>
              </a:rPr>
              <a:t>IT department head and other departments who use/consume fixed assets</a:t>
            </a:r>
          </a:p>
          <a:p>
            <a:r>
              <a:rPr lang="en-US" sz="1200" b="1" i="0" kern="1200" dirty="0">
                <a:solidFill>
                  <a:schemeClr val="tx1"/>
                </a:solidFill>
                <a:effectLst/>
                <a:latin typeface="+mn-lt"/>
                <a:ea typeface="+mn-ea"/>
                <a:cs typeface="+mn-cs"/>
              </a:rPr>
              <a:t>For External Accountants, relationships vary with the size of the finance departments with which they </a:t>
            </a:r>
            <a:r>
              <a:rPr lang="en-US" sz="1200" b="1" i="0" kern="1200" dirty="0" err="1">
                <a:solidFill>
                  <a:schemeClr val="tx1"/>
                </a:solidFill>
                <a:effectLst/>
                <a:latin typeface="+mn-lt"/>
                <a:ea typeface="+mn-ea"/>
                <a:cs typeface="+mn-cs"/>
              </a:rPr>
              <a:t>intereact</a:t>
            </a:r>
            <a:r>
              <a:rPr lang="en-US" sz="1200" b="1"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a simple finance department, the business owner engages the accountant and often is the primary contact, especially for final sign off for tax reporting. The accountant will work with the bookkeeper to drill into data or get questions answered. The business owner also may seek advice from the accountant.</a:t>
            </a:r>
          </a:p>
          <a:p>
            <a:r>
              <a:rPr lang="en-US" sz="1200" b="0" i="0" kern="1200" dirty="0">
                <a:solidFill>
                  <a:schemeClr val="tx1"/>
                </a:solidFill>
                <a:effectLst/>
                <a:latin typeface="+mn-lt"/>
                <a:ea typeface="+mn-ea"/>
                <a:cs typeface="+mn-cs"/>
              </a:rPr>
              <a:t>In a moderately complex finance department, the accountant, in the role of auditor, usually works with the CFO who serves as the primary contact for the auditor. She probably will interact with the Accounting Manager as well who can provide answers to specific questions in AR and AP, or she may talk to a staff accountant (another Cassie) who manages the GL, the chart of accounts, or internal controls.</a:t>
            </a:r>
          </a:p>
          <a:p>
            <a:r>
              <a:rPr lang="en-US" sz="1200" b="0" i="0" kern="1200" dirty="0">
                <a:solidFill>
                  <a:schemeClr val="tx1"/>
                </a:solidFill>
                <a:effectLst/>
                <a:latin typeface="+mn-lt"/>
                <a:ea typeface="+mn-ea"/>
                <a:cs typeface="+mn-cs"/>
              </a:rPr>
              <a:t>In a complex finance department, the external accountant will work with the Controller as the primary contact, but she may also ask questions of the Accounting Manager or an internal staff accountant.</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Values, fears, and career aspirations</a:t>
            </a:r>
          </a:p>
          <a:p>
            <a:r>
              <a:rPr lang="en-US" sz="1200" b="0" i="0" kern="1200" dirty="0">
                <a:solidFill>
                  <a:schemeClr val="tx1"/>
                </a:solidFill>
                <a:effectLst/>
                <a:latin typeface="+mn-lt"/>
                <a:ea typeface="+mn-ea"/>
                <a:cs typeface="+mn-cs"/>
              </a:rPr>
              <a:t>I'm putting in my time to maintain certification, and then I want to move to the private industry or make partner in a firm</a:t>
            </a:r>
          </a:p>
          <a:p>
            <a:r>
              <a:rPr lang="en-US" sz="1200" b="0" i="0" kern="1200" dirty="0">
                <a:solidFill>
                  <a:schemeClr val="tx1"/>
                </a:solidFill>
                <a:effectLst/>
                <a:latin typeface="+mn-lt"/>
                <a:ea typeface="+mn-ea"/>
                <a:cs typeface="+mn-cs"/>
              </a:rPr>
              <a:t>When I move to another company, I plan on becoming a Controller or CFO instead of staff accountant.</a:t>
            </a:r>
          </a:p>
          <a:p>
            <a:r>
              <a:rPr lang="en-US" sz="1200" b="0" i="0" kern="1200" dirty="0">
                <a:solidFill>
                  <a:schemeClr val="tx1"/>
                </a:solidFill>
                <a:effectLst/>
                <a:latin typeface="+mn-lt"/>
                <a:ea typeface="+mn-ea"/>
                <a:cs typeface="+mn-cs"/>
              </a:rPr>
              <a:t>Sarbanes-Oxley (US) and other new regulations affect my industry.</a:t>
            </a:r>
          </a:p>
          <a:p>
            <a:r>
              <a:rPr lang="en-US" sz="1200" b="0" i="0" kern="1200" dirty="0">
                <a:solidFill>
                  <a:schemeClr val="tx1"/>
                </a:solidFill>
                <a:effectLst/>
                <a:latin typeface="+mn-lt"/>
                <a:ea typeface="+mn-ea"/>
                <a:cs typeface="+mn-cs"/>
              </a:rPr>
              <a:t>Professional ethics are very important to me.</a:t>
            </a:r>
          </a:p>
          <a:p>
            <a:r>
              <a:rPr lang="en-US" sz="1200" b="0" i="0" kern="1200" dirty="0">
                <a:solidFill>
                  <a:schemeClr val="tx1"/>
                </a:solidFill>
                <a:effectLst/>
                <a:latin typeface="+mn-lt"/>
                <a:ea typeface="+mn-ea"/>
                <a:cs typeface="+mn-cs"/>
              </a:rPr>
              <a:t>I value accuracy.</a:t>
            </a: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Good computer skills</a:t>
            </a:r>
          </a:p>
          <a:p>
            <a:r>
              <a:rPr lang="en-US" sz="1200" b="0" i="0" kern="1200" dirty="0">
                <a:solidFill>
                  <a:schemeClr val="tx1"/>
                </a:solidFill>
                <a:effectLst/>
                <a:latin typeface="+mn-lt"/>
                <a:ea typeface="+mn-ea"/>
                <a:cs typeface="+mn-cs"/>
              </a:rPr>
              <a:t>Efficient with the ERP system, and an expert in the area in which she focuses (staff accountant);</a:t>
            </a:r>
          </a:p>
          <a:p>
            <a:r>
              <a:rPr lang="en-US" sz="1200" b="0" i="0" kern="1200" dirty="0">
                <a:solidFill>
                  <a:schemeClr val="tx1"/>
                </a:solidFill>
                <a:effectLst/>
                <a:latin typeface="+mn-lt"/>
                <a:ea typeface="+mn-ea"/>
                <a:cs typeface="+mn-cs"/>
              </a:rPr>
              <a:t>Good with report writes and Excel -- knows how to get information out understands queries.</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Excel</a:t>
            </a:r>
          </a:p>
          <a:p>
            <a:r>
              <a:rPr lang="en-US" sz="1200" b="0" i="0" kern="1200" dirty="0">
                <a:solidFill>
                  <a:schemeClr val="tx1"/>
                </a:solidFill>
                <a:effectLst/>
                <a:latin typeface="+mn-lt"/>
                <a:ea typeface="+mn-ea"/>
                <a:cs typeface="+mn-cs"/>
              </a:rPr>
              <a:t>Report writer</a:t>
            </a:r>
          </a:p>
          <a:p>
            <a:r>
              <a:rPr lang="en-US" sz="1200" b="0" i="0" kern="1200" dirty="0">
                <a:solidFill>
                  <a:schemeClr val="tx1"/>
                </a:solidFill>
                <a:effectLst/>
                <a:latin typeface="+mn-lt"/>
                <a:ea typeface="+mn-ea"/>
                <a:cs typeface="+mn-cs"/>
              </a:rPr>
              <a:t>Access</a:t>
            </a:r>
          </a:p>
          <a:p>
            <a:r>
              <a:rPr lang="en-US" sz="1200" b="0" i="0" kern="1200" dirty="0">
                <a:solidFill>
                  <a:schemeClr val="tx1"/>
                </a:solidFill>
                <a:effectLst/>
                <a:latin typeface="+mn-lt"/>
                <a:ea typeface="+mn-ea"/>
                <a:cs typeface="+mn-cs"/>
              </a:rPr>
              <a:t>Laptop and cell phone for the external accountant</a:t>
            </a:r>
          </a:p>
          <a:p>
            <a:r>
              <a:rPr lang="en-US" sz="1200" b="0" i="0" kern="1200" dirty="0">
                <a:solidFill>
                  <a:schemeClr val="tx1"/>
                </a:solidFill>
                <a:effectLst/>
                <a:latin typeface="+mn-lt"/>
                <a:ea typeface="+mn-ea"/>
                <a:cs typeface="+mn-cs"/>
              </a:rPr>
              <a:t>10-key calculator</a:t>
            </a:r>
          </a:p>
          <a:p>
            <a:r>
              <a:rPr lang="en-US" sz="1200" b="0" i="0" kern="1200" dirty="0">
                <a:solidFill>
                  <a:schemeClr val="tx1"/>
                </a:solidFill>
                <a:effectLst/>
                <a:latin typeface="+mn-lt"/>
                <a:ea typeface="+mn-ea"/>
                <a:cs typeface="+mn-cs"/>
              </a:rPr>
              <a:t>Technology Attitudes</a:t>
            </a:r>
          </a:p>
          <a:p>
            <a:r>
              <a:rPr lang="en-US" sz="1200" b="0" i="0" kern="1200" dirty="0">
                <a:solidFill>
                  <a:schemeClr val="tx1"/>
                </a:solidFill>
                <a:effectLst/>
                <a:latin typeface="+mn-lt"/>
                <a:ea typeface="+mn-ea"/>
                <a:cs typeface="+mn-cs"/>
              </a:rPr>
              <a:t>I have a healthy </a:t>
            </a:r>
            <a:r>
              <a:rPr lang="en-US" sz="1200" b="0" i="0" kern="1200" dirty="0" err="1">
                <a:solidFill>
                  <a:schemeClr val="tx1"/>
                </a:solidFill>
                <a:effectLst/>
                <a:latin typeface="+mn-lt"/>
                <a:ea typeface="+mn-ea"/>
                <a:cs typeface="+mn-cs"/>
              </a:rPr>
              <a:t>does</a:t>
            </a:r>
            <a:r>
              <a:rPr lang="en-US" sz="1200" b="0" i="0" kern="1200" dirty="0">
                <a:solidFill>
                  <a:schemeClr val="tx1"/>
                </a:solidFill>
                <a:effectLst/>
                <a:latin typeface="+mn-lt"/>
                <a:ea typeface="+mn-ea"/>
                <a:cs typeface="+mn-cs"/>
              </a:rPr>
              <a:t> of skepticism. I'm taught to be skeptical.</a:t>
            </a:r>
          </a:p>
          <a:p>
            <a:r>
              <a:rPr lang="en-US" sz="1200" b="0" i="0" kern="1200" dirty="0">
                <a:solidFill>
                  <a:schemeClr val="tx1"/>
                </a:solidFill>
                <a:effectLst/>
                <a:latin typeface="+mn-lt"/>
                <a:ea typeface="+mn-ea"/>
                <a:cs typeface="+mn-cs"/>
              </a:rPr>
              <a:t>I need to trust the data.</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The internal staff accountant usually works in a cube.</a:t>
            </a:r>
          </a:p>
          <a:p>
            <a:r>
              <a:rPr lang="en-US" sz="1200" b="0" i="0" kern="1200" dirty="0">
                <a:solidFill>
                  <a:schemeClr val="tx1"/>
                </a:solidFill>
                <a:effectLst/>
                <a:latin typeface="+mn-lt"/>
                <a:ea typeface="+mn-ea"/>
                <a:cs typeface="+mn-cs"/>
              </a:rPr>
              <a:t>The external accountant travels from company to company and often is placed in an empty meeting room or an empty cube in a corner and is given a stack of reports. Essentially, this Cassie has a "mobile" office, perhaps her car.</a:t>
            </a:r>
          </a:p>
          <a:p>
            <a:r>
              <a:rPr lang="en-US" sz="1200" b="0" i="0" kern="1200" dirty="0">
                <a:solidFill>
                  <a:schemeClr val="tx1"/>
                </a:solidFill>
                <a:effectLst/>
                <a:latin typeface="+mn-lt"/>
                <a:ea typeface="+mn-ea"/>
                <a:cs typeface="+mn-cs"/>
              </a:rPr>
              <a:t>Both use a 10-key calculator.</a:t>
            </a:r>
          </a:p>
          <a:p>
            <a:r>
              <a:rPr lang="en-US" sz="1200" b="0" i="0" kern="1200" dirty="0">
                <a:solidFill>
                  <a:schemeClr val="tx1"/>
                </a:solidFill>
                <a:effectLst/>
                <a:latin typeface="+mn-lt"/>
                <a:ea typeface="+mn-ea"/>
                <a:cs typeface="+mn-cs"/>
              </a:rPr>
              <a:t>Although both may use a cell phone and a laptop, the external accountant relies heavily on these tools.</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Bookkeeper and/or Tax Accountant -- In the small business, I am the external accountant who does the companies' books and taxes.</a:t>
            </a:r>
          </a:p>
          <a:p>
            <a:r>
              <a:rPr lang="en-US" sz="1200" b="0" i="0" kern="1200" dirty="0">
                <a:solidFill>
                  <a:schemeClr val="tx1"/>
                </a:solidFill>
                <a:effectLst/>
                <a:latin typeface="+mn-lt"/>
                <a:ea typeface="+mn-ea"/>
                <a:cs typeface="+mn-cs"/>
              </a:rPr>
              <a:t>Accountant -- In midmarket companies, we are internal staff accountants doing the hardcore accounting, managing one or more key aspects of the financials.</a:t>
            </a:r>
          </a:p>
          <a:p>
            <a:r>
              <a:rPr lang="en-US" sz="1200" b="0" i="0" kern="1200" dirty="0">
                <a:solidFill>
                  <a:schemeClr val="tx1"/>
                </a:solidFill>
                <a:effectLst/>
                <a:latin typeface="+mn-lt"/>
                <a:ea typeface="+mn-ea"/>
                <a:cs typeface="+mn-cs"/>
              </a:rPr>
              <a:t>Auditor -- Also some of us work in the Audit division of CPA firms. In that role, I spend most of my time performing audits in private and public companies. I access applicable customer data to perform detailed audits of the businesses internal controls and financial/analytic information.</a:t>
            </a:r>
          </a:p>
          <a:p>
            <a:r>
              <a:rPr lang="en-US" sz="1200" b="0" i="0" kern="1200" dirty="0">
                <a:solidFill>
                  <a:schemeClr val="tx1"/>
                </a:solidFill>
                <a:effectLst/>
                <a:latin typeface="+mn-lt"/>
                <a:ea typeface="+mn-ea"/>
                <a:cs typeface="+mn-cs"/>
              </a:rPr>
              <a:t>Comprehensive Annual Finance Report(CAFR) Preparer - My organization prepares this document every year to report on our financial information to the public.</a:t>
            </a:r>
          </a:p>
          <a:p>
            <a:r>
              <a:rPr lang="en-US" sz="1200" b="0" i="0" kern="1200" dirty="0">
                <a:solidFill>
                  <a:schemeClr val="tx1"/>
                </a:solidFill>
                <a:effectLst/>
                <a:latin typeface="+mn-lt"/>
                <a:ea typeface="+mn-ea"/>
                <a:cs typeface="+mn-cs"/>
              </a:rPr>
              <a:t>Budget Preparation Assistant -- This is typically prepared by the budget manager and his budget analysts, but I'll help out when I'm needed for this effort. I'll research financial data of the organization and report it to the budget manager or relevant decision makers.</a:t>
            </a:r>
          </a:p>
          <a:p>
            <a:r>
              <a:rPr lang="en-US" sz="1200" b="0" i="0" kern="1200" dirty="0">
                <a:solidFill>
                  <a:schemeClr val="tx1"/>
                </a:solidFill>
                <a:effectLst/>
                <a:latin typeface="+mn-lt"/>
                <a:ea typeface="+mn-ea"/>
                <a:cs typeface="+mn-cs"/>
              </a:rPr>
              <a:t>Pain Points</a:t>
            </a:r>
          </a:p>
          <a:p>
            <a:r>
              <a:rPr lang="en-US" sz="1200" b="1" i="0" kern="1200" dirty="0">
                <a:solidFill>
                  <a:schemeClr val="tx1"/>
                </a:solidFill>
                <a:effectLst/>
                <a:latin typeface="+mn-lt"/>
                <a:ea typeface="+mn-ea"/>
                <a:cs typeface="+mn-cs"/>
              </a:rPr>
              <a:t>Internal Staff Accountant</a:t>
            </a:r>
          </a:p>
          <a:p>
            <a:r>
              <a:rPr lang="en-US" sz="1200" b="0" i="0" kern="1200" dirty="0">
                <a:solidFill>
                  <a:schemeClr val="tx1"/>
                </a:solidFill>
                <a:effectLst/>
                <a:latin typeface="+mn-lt"/>
                <a:ea typeface="+mn-ea"/>
                <a:cs typeface="+mn-cs"/>
              </a:rPr>
              <a:t>I manage 74 bank accounts. "The more you can automate, the better for me." (New York City Bank Management Focus Group)</a:t>
            </a:r>
          </a:p>
          <a:p>
            <a:r>
              <a:rPr lang="en-US" sz="1200" b="0" i="0" kern="1200" dirty="0">
                <a:solidFill>
                  <a:schemeClr val="tx1"/>
                </a:solidFill>
                <a:effectLst/>
                <a:latin typeface="+mn-lt"/>
                <a:ea typeface="+mn-ea"/>
                <a:cs typeface="+mn-cs"/>
              </a:rPr>
              <a:t>Many staff accountants that do bank management rely on the bank statements and credit card statements to enter in their receipts.</a:t>
            </a:r>
          </a:p>
          <a:p>
            <a:r>
              <a:rPr lang="en-US" sz="1200" b="0" i="0" kern="1200" dirty="0">
                <a:solidFill>
                  <a:schemeClr val="tx1"/>
                </a:solidFill>
                <a:effectLst/>
                <a:latin typeface="+mn-lt"/>
                <a:ea typeface="+mn-ea"/>
                <a:cs typeface="+mn-cs"/>
              </a:rPr>
              <a:t>When a line item on a credit card id being disputed, they need to go back to the credit card company to obtain more information.</a:t>
            </a:r>
          </a:p>
          <a:p>
            <a:r>
              <a:rPr lang="en-US" sz="1200" b="0" i="0" kern="1200" dirty="0">
                <a:solidFill>
                  <a:schemeClr val="tx1"/>
                </a:solidFill>
                <a:effectLst/>
                <a:latin typeface="+mn-lt"/>
                <a:ea typeface="+mn-ea"/>
                <a:cs typeface="+mn-cs"/>
              </a:rPr>
              <a:t>I can't get the right data out of the system. I'm good at using the ERP system, but sometimes creating reports takes an IT expert or programmer.</a:t>
            </a:r>
          </a:p>
          <a:p>
            <a:r>
              <a:rPr lang="en-US" sz="1200" b="1" i="0" kern="1200" dirty="0">
                <a:solidFill>
                  <a:schemeClr val="tx1"/>
                </a:solidFill>
                <a:effectLst/>
                <a:latin typeface="+mn-lt"/>
                <a:ea typeface="+mn-ea"/>
                <a:cs typeface="+mn-cs"/>
              </a:rPr>
              <a:t>External Accountant</a:t>
            </a:r>
          </a:p>
          <a:p>
            <a:r>
              <a:rPr lang="en-US" sz="1200" b="0" i="0" kern="1200" dirty="0">
                <a:solidFill>
                  <a:schemeClr val="tx1"/>
                </a:solidFill>
                <a:effectLst/>
                <a:latin typeface="+mn-lt"/>
                <a:ea typeface="+mn-ea"/>
                <a:cs typeface="+mn-cs"/>
              </a:rPr>
              <a:t>Clients do not follow basic accounting </a:t>
            </a:r>
            <a:r>
              <a:rPr lang="en-US" sz="1200" b="0" i="0" kern="1200" dirty="0" err="1">
                <a:solidFill>
                  <a:schemeClr val="tx1"/>
                </a:solidFill>
                <a:effectLst/>
                <a:latin typeface="+mn-lt"/>
                <a:ea typeface="+mn-ea"/>
                <a:cs typeface="+mn-cs"/>
              </a:rPr>
              <a:t>principals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Clients are not ready or prepared for the audit to begin.</a:t>
            </a:r>
          </a:p>
          <a:p>
            <a:r>
              <a:rPr lang="en-US" sz="1200" b="0" i="0" kern="1200" dirty="0">
                <a:solidFill>
                  <a:schemeClr val="tx1"/>
                </a:solidFill>
                <a:effectLst/>
                <a:latin typeface="+mn-lt"/>
                <a:ea typeface="+mn-ea"/>
                <a:cs typeface="+mn-cs"/>
              </a:rPr>
              <a:t>Inventory reconciliation</a:t>
            </a:r>
          </a:p>
          <a:p>
            <a:r>
              <a:rPr lang="en-US" sz="1200" b="0" i="0" kern="1200" dirty="0">
                <a:solidFill>
                  <a:schemeClr val="tx1"/>
                </a:solidFill>
                <a:effectLst/>
                <a:latin typeface="+mn-lt"/>
                <a:ea typeface="+mn-ea"/>
                <a:cs typeface="+mn-cs"/>
              </a:rPr>
              <a:t>Y/E accruals</a:t>
            </a:r>
          </a:p>
          <a:p>
            <a:r>
              <a:rPr lang="en-US" sz="1200" b="0" i="0" kern="1200" dirty="0">
                <a:solidFill>
                  <a:schemeClr val="tx1"/>
                </a:solidFill>
                <a:effectLst/>
                <a:latin typeface="+mn-lt"/>
                <a:ea typeface="+mn-ea"/>
                <a:cs typeface="+mn-cs"/>
              </a:rPr>
              <a:t>Fixed assets -- keeping up with all the depreciation schedules and tracking multiple deprecation books</a:t>
            </a:r>
          </a:p>
          <a:p>
            <a:r>
              <a:rPr lang="en-US" sz="1200" b="0" i="0" kern="1200" dirty="0">
                <a:solidFill>
                  <a:schemeClr val="tx1"/>
                </a:solidFill>
                <a:effectLst/>
                <a:latin typeface="+mn-lt"/>
                <a:ea typeface="+mn-ea"/>
                <a:cs typeface="+mn-cs"/>
              </a:rPr>
              <a:t>Sub ledger doesn’t balance with G/L</a:t>
            </a:r>
          </a:p>
          <a:p>
            <a:r>
              <a:rPr lang="en-US" sz="1200" b="0" i="0" kern="1200" dirty="0">
                <a:solidFill>
                  <a:schemeClr val="tx1"/>
                </a:solidFill>
                <a:effectLst/>
                <a:latin typeface="+mn-lt"/>
                <a:ea typeface="+mn-ea"/>
                <a:cs typeface="+mn-cs"/>
              </a:rPr>
              <a:t>The top pains when accessing clients' data are: drilling down/tracing, getting Excel-compatible output, being able to query/sort within an account, the detail doesn’t match the G/L, and the G/L lacks sufficient detail.</a:t>
            </a:r>
          </a:p>
          <a:p>
            <a:r>
              <a:rPr lang="en-US" sz="1200" b="0" i="0" kern="1200" dirty="0">
                <a:solidFill>
                  <a:schemeClr val="tx1"/>
                </a:solidFill>
                <a:effectLst/>
                <a:latin typeface="+mn-lt"/>
                <a:ea typeface="+mn-ea"/>
                <a:cs typeface="+mn-cs"/>
              </a:rPr>
              <a:t>Getting people to give me information and no one has time for me because they have jobs to do.</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Stressors</a:t>
            </a:r>
          </a:p>
          <a:p>
            <a:r>
              <a:rPr lang="en-US" sz="1200" b="0" i="0" kern="1200" dirty="0">
                <a:solidFill>
                  <a:schemeClr val="tx1"/>
                </a:solidFill>
                <a:effectLst/>
                <a:latin typeface="+mn-lt"/>
                <a:ea typeface="+mn-ea"/>
                <a:cs typeface="+mn-cs"/>
              </a:rPr>
              <a:t>Sarbanes-Oxley is indirectly impacting auditors mainly through an increased mood of financial scrutiny. (US -- A Qualitative Study of CPAs Providing Audit Services to CSB and CMM Clients)</a:t>
            </a:r>
          </a:p>
          <a:p>
            <a:r>
              <a:rPr lang="en-US" sz="1200" b="0" i="0" kern="1200" dirty="0">
                <a:solidFill>
                  <a:schemeClr val="tx1"/>
                </a:solidFill>
                <a:effectLst/>
                <a:latin typeface="+mn-lt"/>
                <a:ea typeface="+mn-ea"/>
                <a:cs typeface="+mn-cs"/>
              </a:rPr>
              <a:t>"Both groups noted the most direct regulatory impact would be SAS #99. Note that participants referred to Statement of Auditing Standards #99 as ‘FAS 99’ during focus groups." (US -- A Qualitative Study of CPAs Providing Audit Services to CSB and CMM Clients)</a:t>
            </a:r>
          </a:p>
          <a:p>
            <a:r>
              <a:rPr lang="en-US" sz="1200" b="0" i="0" kern="1200" dirty="0">
                <a:solidFill>
                  <a:schemeClr val="tx1"/>
                </a:solidFill>
                <a:effectLst/>
                <a:latin typeface="+mn-lt"/>
                <a:ea typeface="+mn-ea"/>
                <a:cs typeface="+mn-cs"/>
              </a:rPr>
              <a:t>When the external auditors are coming, I need to be on my toes. (This is the clash of the internal and external Cassie.)</a:t>
            </a:r>
          </a:p>
          <a:p>
            <a:r>
              <a:rPr lang="en-US" sz="1200" b="0" i="0" kern="1200" dirty="0">
                <a:solidFill>
                  <a:schemeClr val="tx1"/>
                </a:solidFill>
                <a:effectLst/>
                <a:latin typeface="+mn-lt"/>
                <a:ea typeface="+mn-ea"/>
                <a:cs typeface="+mn-cs"/>
              </a:rPr>
              <a:t>Keeping up with tax regulations from year to year is a pressure.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Cost accountant</a:t>
            </a:r>
            <a:br>
              <a:rPr lang="en-US" sz="1200" b="0" i="0" kern="1200" dirty="0">
                <a:solidFill>
                  <a:schemeClr val="tx1"/>
                </a:solidFill>
                <a:effectLst/>
                <a:latin typeface="+mn-lt"/>
                <a:ea typeface="+mn-ea"/>
                <a:cs typeface="+mn-cs"/>
              </a:rPr>
            </a:br>
            <a:r>
              <a:rPr lang="en-US" sz="1200" b="0" i="0" u="none" strike="noStrike" kern="1200" dirty="0" err="1">
                <a:solidFill>
                  <a:schemeClr val="tx1"/>
                </a:solidFill>
                <a:effectLst/>
                <a:latin typeface="+mn-lt"/>
                <a:ea typeface="+mn-ea"/>
                <a:cs typeface="+mn-cs"/>
                <a:hlinkClick r:id="rId5"/>
              </a:rPr>
              <a:t>Accountant</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Project Accountant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7"/>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8"/>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Prohibit prior period changes</a:t>
            </a:r>
          </a:p>
          <a:p>
            <a:r>
              <a:rPr lang="en-US" sz="1200" b="0" i="0" kern="1200" dirty="0">
                <a:solidFill>
                  <a:schemeClr val="tx1"/>
                </a:solidFill>
                <a:effectLst/>
                <a:latin typeface="+mn-lt"/>
                <a:ea typeface="+mn-ea"/>
                <a:cs typeface="+mn-cs"/>
              </a:rPr>
              <a:t>Sub ledger should always balance with G/L</a:t>
            </a:r>
          </a:p>
          <a:p>
            <a:r>
              <a:rPr lang="en-US" sz="1200" b="0" i="0" kern="1200" dirty="0">
                <a:solidFill>
                  <a:schemeClr val="tx1"/>
                </a:solidFill>
                <a:effectLst/>
                <a:latin typeface="+mn-lt"/>
                <a:ea typeface="+mn-ea"/>
                <a:cs typeface="+mn-cs"/>
              </a:rPr>
              <a:t>Support for well-formatted exports to Excel</a:t>
            </a:r>
          </a:p>
          <a:p>
            <a:r>
              <a:rPr lang="en-US" sz="1200" b="0" i="0" kern="1200" dirty="0">
                <a:solidFill>
                  <a:schemeClr val="tx1"/>
                </a:solidFill>
                <a:effectLst/>
                <a:latin typeface="+mn-lt"/>
                <a:ea typeface="+mn-ea"/>
                <a:cs typeface="+mn-cs"/>
              </a:rPr>
              <a:t>Provide operational data and analytics (ex. no# invoices, unit sales, ratios)</a:t>
            </a:r>
          </a:p>
          <a:p>
            <a:r>
              <a:rPr lang="en-US" sz="1200" b="0" i="0" kern="1200" dirty="0">
                <a:solidFill>
                  <a:schemeClr val="tx1"/>
                </a:solidFill>
                <a:effectLst/>
                <a:latin typeface="+mn-lt"/>
                <a:ea typeface="+mn-ea"/>
                <a:cs typeface="+mn-cs"/>
              </a:rPr>
              <a:t>Be able to print period reports anytime</a:t>
            </a:r>
          </a:p>
          <a:p>
            <a:r>
              <a:rPr lang="en-US" sz="1200" b="0" i="0" kern="1200" dirty="0">
                <a:solidFill>
                  <a:schemeClr val="tx1"/>
                </a:solidFill>
                <a:effectLst/>
                <a:latin typeface="+mn-lt"/>
                <a:ea typeface="+mn-ea"/>
                <a:cs typeface="+mn-cs"/>
              </a:rPr>
              <a:t>Real time auditing. In other words, flag all the transactions that seem abnormal</a:t>
            </a:r>
          </a:p>
          <a:p>
            <a:r>
              <a:rPr lang="en-US" sz="1200" b="0" i="0" kern="1200" dirty="0">
                <a:solidFill>
                  <a:schemeClr val="tx1"/>
                </a:solidFill>
                <a:effectLst/>
                <a:latin typeface="+mn-lt"/>
                <a:ea typeface="+mn-ea"/>
                <a:cs typeface="+mn-cs"/>
              </a:rPr>
              <a:t>Give the external accountant (as auditor and bookkeeper) more visibility into the system through </a:t>
            </a:r>
            <a:r>
              <a:rPr lang="en-US" sz="1200" b="0" i="0" kern="1200" dirty="0" err="1">
                <a:solidFill>
                  <a:schemeClr val="tx1"/>
                </a:solidFill>
                <a:effectLst/>
                <a:latin typeface="+mn-lt"/>
                <a:ea typeface="+mn-ea"/>
                <a:cs typeface="+mn-cs"/>
              </a:rPr>
              <a:t>self service</a:t>
            </a:r>
            <a:r>
              <a:rPr lang="en-US" sz="1200" b="0" i="0" kern="1200" dirty="0">
                <a:solidFill>
                  <a:schemeClr val="tx1"/>
                </a:solidFill>
                <a:effectLst/>
                <a:latin typeface="+mn-lt"/>
                <a:ea typeface="+mn-ea"/>
                <a:cs typeface="+mn-cs"/>
              </a:rPr>
              <a:t> mechanisms</a:t>
            </a:r>
          </a:p>
          <a:p>
            <a:r>
              <a:rPr lang="en-US" sz="1200" b="0" i="0" kern="1200" dirty="0">
                <a:solidFill>
                  <a:schemeClr val="tx1"/>
                </a:solidFill>
                <a:effectLst/>
                <a:latin typeface="+mn-lt"/>
                <a:ea typeface="+mn-ea"/>
                <a:cs typeface="+mn-cs"/>
              </a:rPr>
              <a:t>Information this persona needs</a:t>
            </a:r>
          </a:p>
          <a:p>
            <a:r>
              <a:rPr lang="en-US" sz="1200" b="1" i="0" kern="1200" dirty="0">
                <a:solidFill>
                  <a:schemeClr val="tx1"/>
                </a:solidFill>
                <a:effectLst/>
                <a:latin typeface="+mn-lt"/>
                <a:ea typeface="+mn-ea"/>
                <a:cs typeface="+mn-cs"/>
              </a:rPr>
              <a:t>Internal Staff Accountant</a:t>
            </a:r>
          </a:p>
          <a:p>
            <a:r>
              <a:rPr lang="en-US" sz="1200" b="0" i="0" kern="1200" dirty="0">
                <a:solidFill>
                  <a:schemeClr val="tx1"/>
                </a:solidFill>
                <a:effectLst/>
                <a:latin typeface="+mn-lt"/>
                <a:ea typeface="+mn-ea"/>
                <a:cs typeface="+mn-cs"/>
              </a:rPr>
              <a:t>Information for auditors, which some pull together into binders. (</a:t>
            </a:r>
            <a:r>
              <a:rPr lang="en-US" sz="1200" b="0" i="0" kern="1200" dirty="0" err="1">
                <a:solidFill>
                  <a:schemeClr val="tx1"/>
                </a:solidFill>
                <a:effectLst/>
                <a:latin typeface="+mn-lt"/>
                <a:ea typeface="+mn-ea"/>
                <a:cs typeface="+mn-cs"/>
              </a:rPr>
              <a:t>MicroChem</a:t>
            </a:r>
            <a:r>
              <a:rPr lang="en-US" sz="1200" b="0" i="0" kern="1200" dirty="0">
                <a:solidFill>
                  <a:schemeClr val="tx1"/>
                </a:solidFill>
                <a:effectLst/>
                <a:latin typeface="+mn-lt"/>
                <a:ea typeface="+mn-ea"/>
                <a:cs typeface="+mn-cs"/>
              </a:rPr>
              <a:t>) An example would be a "reconciliation binder, which includes the trial balance, P &amp; L analysis, inventory analysis, anything miscellaneous, reconciliations of all the balance sheet accounts." (Tully's Coffee)</a:t>
            </a:r>
          </a:p>
          <a:p>
            <a:r>
              <a:rPr lang="en-US" sz="1200" b="0" i="0" kern="1200" dirty="0">
                <a:solidFill>
                  <a:schemeClr val="tx1"/>
                </a:solidFill>
                <a:effectLst/>
                <a:latin typeface="+mn-lt"/>
                <a:ea typeface="+mn-ea"/>
                <a:cs typeface="+mn-cs"/>
              </a:rPr>
              <a:t>Government accounting standards</a:t>
            </a:r>
          </a:p>
          <a:p>
            <a:r>
              <a:rPr lang="en-US" sz="1200" b="1" i="0" kern="1200" dirty="0">
                <a:solidFill>
                  <a:schemeClr val="tx1"/>
                </a:solidFill>
                <a:effectLst/>
                <a:latin typeface="+mn-lt"/>
                <a:ea typeface="+mn-ea"/>
                <a:cs typeface="+mn-cs"/>
              </a:rPr>
              <a:t>External Accountant</a:t>
            </a:r>
          </a:p>
          <a:p>
            <a:r>
              <a:rPr lang="en-US" sz="1200" b="0" i="0" kern="1200" dirty="0">
                <a:solidFill>
                  <a:schemeClr val="tx1"/>
                </a:solidFill>
                <a:effectLst/>
                <a:latin typeface="+mn-lt"/>
                <a:ea typeface="+mn-ea"/>
                <a:cs typeface="+mn-cs"/>
              </a:rPr>
              <a:t>External accountants want this information but find it difficult to get out reports today: a) Analytical review data (ex. inventory T.O.), b) Tests – custom queries, c) Missing descriptions on adjustments, d) Fixed asset roll, Retained Earnings roll, e) Historical detail for past periods. (A Qualitative Study of CPAs Providing Audit Services to CSB and CMM Clients)</a:t>
            </a:r>
          </a:p>
          <a:p>
            <a:r>
              <a:rPr lang="en-US" sz="1200" b="0" i="0" kern="1200" dirty="0">
                <a:solidFill>
                  <a:schemeClr val="tx1"/>
                </a:solidFill>
                <a:effectLst/>
                <a:latin typeface="+mn-lt"/>
                <a:ea typeface="+mn-ea"/>
                <a:cs typeface="+mn-cs"/>
              </a:rPr>
              <a:t>Government accounting standards</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"No two days are the same, I think. I guess the main thing I do is compile financial statement information and ensuring everything is posted each month before we run the preliminary and the final financial statements. I’m pretty much the main guy for fixed assets also, so I do a lot of the reporting for that. I supervise 12 staff accountants who handle all the cash, all the banking transactions, cash management. I do a close binder each month and quarterly for our auditors at month end." (Tully's Coffee)</a:t>
            </a:r>
          </a:p>
          <a:p>
            <a:r>
              <a:rPr lang="en-US" sz="1200" b="0" i="0" kern="1200" dirty="0">
                <a:solidFill>
                  <a:schemeClr val="tx1"/>
                </a:solidFill>
                <a:effectLst/>
                <a:latin typeface="+mn-lt"/>
                <a:ea typeface="+mn-ea"/>
                <a:cs typeface="+mn-cs"/>
              </a:rPr>
              <a:t>"Our philosophy is to 'keep it simple' and 'if you </a:t>
            </a:r>
            <a:r>
              <a:rPr lang="en-US" sz="1200" b="0" i="0" kern="1200" dirty="0" err="1">
                <a:solidFill>
                  <a:schemeClr val="tx1"/>
                </a:solidFill>
                <a:effectLst/>
                <a:latin typeface="+mn-lt"/>
                <a:ea typeface="+mn-ea"/>
                <a:cs typeface="+mn-cs"/>
              </a:rPr>
              <a:t>mange</a:t>
            </a:r>
            <a:r>
              <a:rPr lang="en-US" sz="1200" b="0" i="0" kern="1200" dirty="0">
                <a:solidFill>
                  <a:schemeClr val="tx1"/>
                </a:solidFill>
                <a:effectLst/>
                <a:latin typeface="+mn-lt"/>
                <a:ea typeface="+mn-ea"/>
                <a:cs typeface="+mn-cs"/>
              </a:rPr>
              <a:t> the integrity of the balance sheet, the P&amp;L always will be correct." (</a:t>
            </a:r>
            <a:r>
              <a:rPr lang="en-US" sz="1200" b="0" i="0" kern="1200" dirty="0" err="1">
                <a:solidFill>
                  <a:schemeClr val="tx1"/>
                </a:solidFill>
                <a:effectLst/>
                <a:latin typeface="+mn-lt"/>
                <a:ea typeface="+mn-ea"/>
                <a:cs typeface="+mn-cs"/>
              </a:rPr>
              <a:t>MicroChem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"Companies run by older individual resist technology changes. My boss won't even use an ATM card." (New York City Bank Management Focus Group)</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a:t>
            </a:r>
          </a:p>
          <a:p>
            <a:r>
              <a:rPr lang="en-US" sz="1200" b="0" i="0" kern="1200" dirty="0">
                <a:solidFill>
                  <a:schemeClr val="tx1"/>
                </a:solidFill>
                <a:effectLst/>
                <a:latin typeface="+mn-lt"/>
                <a:ea typeface="+mn-ea"/>
                <a:cs typeface="+mn-cs"/>
              </a:rPr>
              <a:t> Canada</a:t>
            </a:r>
          </a:p>
          <a:p>
            <a:r>
              <a:rPr lang="en-US" sz="1200" b="0" i="0" kern="1200" dirty="0">
                <a:solidFill>
                  <a:schemeClr val="tx1"/>
                </a:solidFill>
                <a:effectLst/>
                <a:latin typeface="+mn-lt"/>
                <a:ea typeface="+mn-ea"/>
                <a:cs typeface="+mn-cs"/>
              </a:rPr>
              <a:t> Sweden</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 Spain</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Different certifications in different countries</a:t>
            </a:r>
          </a:p>
          <a:p>
            <a:r>
              <a:rPr lang="en-US" sz="1200" b="0" i="0" kern="1200" dirty="0">
                <a:solidFill>
                  <a:schemeClr val="tx1"/>
                </a:solidFill>
                <a:effectLst/>
                <a:latin typeface="+mn-lt"/>
                <a:ea typeface="+mn-ea"/>
                <a:cs typeface="+mn-cs"/>
              </a:rPr>
              <a:t>International Accounting Standards (IAS)</a:t>
            </a:r>
          </a:p>
        </p:txBody>
      </p:sp>
      <p:sp>
        <p:nvSpPr>
          <p:cNvPr id="4" name="Slide Number Placeholder 3"/>
          <p:cNvSpPr>
            <a:spLocks noGrp="1"/>
          </p:cNvSpPr>
          <p:nvPr>
            <p:ph type="sldNum" sz="quarter" idx="5"/>
          </p:nvPr>
        </p:nvSpPr>
        <p:spPr/>
        <p:txBody>
          <a:bodyPr/>
          <a:lstStyle/>
          <a:p>
            <a:fld id="{90C91C77-BD77-46DD-975C-A10BFBCE05E6}" type="slidenum">
              <a:rPr lang="en-US" smtClean="0"/>
              <a:t>49</a:t>
            </a:fld>
            <a:endParaRPr lang="en-US"/>
          </a:p>
        </p:txBody>
      </p:sp>
    </p:spTree>
    <p:extLst>
      <p:ext uri="{BB962C8B-B14F-4D97-AF65-F5344CB8AC3E}">
        <p14:creationId xmlns:p14="http://schemas.microsoft.com/office/powerpoint/2010/main" val="832698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April - Accounts Payable Coordinator</a:t>
            </a:r>
          </a:p>
          <a:p>
            <a:r>
              <a:rPr lang="en-US" sz="1200" b="0" i="1" kern="1200" dirty="0">
                <a:solidFill>
                  <a:schemeClr val="tx1"/>
                </a:solidFill>
                <a:effectLst/>
                <a:latin typeface="+mn-lt"/>
                <a:ea typeface="+mn-ea"/>
                <a:cs typeface="+mn-cs"/>
              </a:rPr>
              <a:t>"People have no clue how much checking and work we have to do to pay things."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April verifies transactional paperwork, determines which invoices to pay, and then processes supplier payments. She may also reconcile bank statements. Because April sees data from so much of the company, people come to her with all types of questions.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32 years old</a:t>
            </a:r>
          </a:p>
          <a:p>
            <a:r>
              <a:rPr lang="en-US" sz="1200" b="0" i="0" kern="1200" dirty="0">
                <a:solidFill>
                  <a:schemeClr val="tx1"/>
                </a:solidFill>
                <a:effectLst/>
                <a:latin typeface="+mn-lt"/>
                <a:ea typeface="+mn-ea"/>
                <a:cs typeface="+mn-cs"/>
              </a:rPr>
              <a:t>Experience: 1 to 5 years in a company's accounting department but potentially 10 or more years in the accounting field, specifically in Accounts Payable</a:t>
            </a:r>
          </a:p>
          <a:p>
            <a:r>
              <a:rPr lang="en-US" sz="1200" b="0" i="0" kern="1200" dirty="0">
                <a:solidFill>
                  <a:schemeClr val="tx1"/>
                </a:solidFill>
                <a:effectLst/>
                <a:latin typeface="+mn-lt"/>
                <a:ea typeface="+mn-ea"/>
                <a:cs typeface="+mn-cs"/>
              </a:rPr>
              <a:t>Education: 2 year vocational training in finance</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You usually will find April in the Moderate and Complex finance departments in medium- to large-sized companies. If the Accounts Payable (AP) processes are more manual (for example, most or all of the 3-way matching process is not electronic), or if the business is AP-heavy (such as in a manufacturing company with thousands of vendors), then there may be several people in the role of April with one of those people serving as an AP supervisor. This supervisor may have been with the company for 10 or more years.</a:t>
            </a:r>
          </a:p>
          <a:p>
            <a:r>
              <a:rPr lang="en-US" sz="1200" b="0" i="0" kern="1200" dirty="0">
                <a:solidFill>
                  <a:schemeClr val="tx1"/>
                </a:solidFill>
                <a:effectLst/>
                <a:latin typeface="+mn-lt"/>
                <a:ea typeface="+mn-ea"/>
                <a:cs typeface="+mn-cs"/>
              </a:rPr>
              <a:t>When buying a new ERP system, the company usually does not include April in the decision-making process. If April is included, then the following quote captures what AP looks for: "When I'm looking at a system, I think what is the quickest way to get this thing [invoices and payments] out, and I'm trying to tweak the system to find all the shortcuts." (Monster Cable)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8:00amFinish anything I didn't complete the previous day (such as manual checks that need to be entered into the system, reconcile vendor statements, record cleared checks received with bank statement).</a:t>
            </a:r>
          </a:p>
          <a:p>
            <a:r>
              <a:rPr lang="en-US" sz="1200" b="0" i="0" kern="1200" dirty="0">
                <a:solidFill>
                  <a:schemeClr val="tx1"/>
                </a:solidFill>
                <a:effectLst/>
                <a:latin typeface="+mn-lt"/>
                <a:ea typeface="+mn-ea"/>
                <a:cs typeface="+mn-cs"/>
              </a:rPr>
              <a:t>9:00amOpen and organize incoming external and interoffice mail, faxes, e-mail, etc.</a:t>
            </a:r>
          </a:p>
          <a:p>
            <a:r>
              <a:rPr lang="en-US" sz="1200" b="0" i="0" kern="1200" dirty="0">
                <a:solidFill>
                  <a:schemeClr val="tx1"/>
                </a:solidFill>
                <a:effectLst/>
                <a:latin typeface="+mn-lt"/>
                <a:ea typeface="+mn-ea"/>
                <a:cs typeface="+mn-cs"/>
              </a:rPr>
              <a:t>10:00amMatch purchase orders and packing slips with receiver dates to invoices. Copy, print, collate, and staple all items to be filed.</a:t>
            </a:r>
          </a:p>
          <a:p>
            <a:r>
              <a:rPr lang="en-US" sz="1200" b="0" i="0" kern="1200" dirty="0">
                <a:solidFill>
                  <a:schemeClr val="tx1"/>
                </a:solidFill>
                <a:effectLst/>
                <a:latin typeface="+mn-lt"/>
                <a:ea typeface="+mn-ea"/>
                <a:cs typeface="+mn-cs"/>
              </a:rPr>
              <a:t>11:30amResolve discrepancies using e-mail or phone; walk if person is close by.</a:t>
            </a:r>
          </a:p>
          <a:p>
            <a:r>
              <a:rPr lang="en-US" sz="1200" b="0" i="0" kern="1200" dirty="0">
                <a:solidFill>
                  <a:schemeClr val="tx1"/>
                </a:solidFill>
                <a:effectLst/>
                <a:latin typeface="+mn-lt"/>
                <a:ea typeface="+mn-ea"/>
                <a:cs typeface="+mn-cs"/>
              </a:rPr>
              <a:t>12:30pmLunch at desk. (US cultural artifact. In EU, April would have lunch at home with family, at a restaurant with friends, or at canteen with colleagues.)</a:t>
            </a:r>
          </a:p>
          <a:p>
            <a:r>
              <a:rPr lang="en-US" sz="1200" b="0" i="0" kern="1200" dirty="0">
                <a:solidFill>
                  <a:schemeClr val="tx1"/>
                </a:solidFill>
                <a:effectLst/>
                <a:latin typeface="+mn-lt"/>
                <a:ea typeface="+mn-ea"/>
                <a:cs typeface="+mn-cs"/>
              </a:rPr>
              <a:t>1:30pmEnter invoices into the system. Enter new vendors as necessary.</a:t>
            </a:r>
          </a:p>
          <a:p>
            <a:r>
              <a:rPr lang="en-US" sz="1200" b="0" i="0" kern="1200" dirty="0">
                <a:solidFill>
                  <a:schemeClr val="tx1"/>
                </a:solidFill>
                <a:effectLst/>
                <a:latin typeface="+mn-lt"/>
                <a:ea typeface="+mn-ea"/>
                <a:cs typeface="+mn-cs"/>
              </a:rPr>
              <a:t>2:30pmContinues to resolve discrepancies from e-mail replies and returned phone calls.</a:t>
            </a:r>
          </a:p>
          <a:p>
            <a:r>
              <a:rPr lang="en-US" sz="1200" b="0" i="0" kern="1200" dirty="0">
                <a:solidFill>
                  <a:schemeClr val="tx1"/>
                </a:solidFill>
                <a:effectLst/>
                <a:latin typeface="+mn-lt"/>
                <a:ea typeface="+mn-ea"/>
                <a:cs typeface="+mn-cs"/>
              </a:rPr>
              <a:t>2:30pmOnce a week, run aging report; determine who to pay (by due date), run a preliminary check run and have accounting manager approve with signature. If required, run a Cash Requirement report for the Controller to make sure we have enough cash to pay the bills.</a:t>
            </a:r>
          </a:p>
          <a:p>
            <a:r>
              <a:rPr lang="en-US" sz="1200" b="0" i="0" kern="1200" dirty="0">
                <a:solidFill>
                  <a:schemeClr val="tx1"/>
                </a:solidFill>
                <a:effectLst/>
                <a:latin typeface="+mn-lt"/>
                <a:ea typeface="+mn-ea"/>
                <a:cs typeface="+mn-cs"/>
              </a:rPr>
              <a:t>2:30pmAt end of month or period, begin performing closing activities (approximately 3 days for a month-end close).</a:t>
            </a:r>
          </a:p>
          <a:p>
            <a:r>
              <a:rPr lang="en-US" sz="1200" b="0" i="0" kern="1200" dirty="0">
                <a:solidFill>
                  <a:schemeClr val="tx1"/>
                </a:solidFill>
                <a:effectLst/>
                <a:latin typeface="+mn-lt"/>
                <a:ea typeface="+mn-ea"/>
                <a:cs typeface="+mn-cs"/>
              </a:rPr>
              <a:t>3:30pmBegin bank reconciliation tasks.</a:t>
            </a:r>
          </a:p>
          <a:p>
            <a:r>
              <a:rPr lang="en-US" sz="1200" b="0" i="0" kern="1200" dirty="0">
                <a:solidFill>
                  <a:schemeClr val="tx1"/>
                </a:solidFill>
                <a:effectLst/>
                <a:latin typeface="+mn-lt"/>
                <a:ea typeface="+mn-ea"/>
                <a:cs typeface="+mn-cs"/>
              </a:rPr>
              <a:t>3:30pmOnce a week, print checks and distribute for signatures.</a:t>
            </a:r>
          </a:p>
          <a:p>
            <a:r>
              <a:rPr lang="en-US" sz="1200" b="0" i="0" kern="1200" dirty="0">
                <a:solidFill>
                  <a:schemeClr val="tx1"/>
                </a:solidFill>
                <a:effectLst/>
                <a:latin typeface="+mn-lt"/>
                <a:ea typeface="+mn-ea"/>
                <a:cs typeface="+mn-cs"/>
              </a:rPr>
              <a:t>3:30pmContinue month- or period end closing activities.</a:t>
            </a:r>
          </a:p>
          <a:p>
            <a:r>
              <a:rPr lang="en-US" sz="1200" b="0" i="0" kern="1200" dirty="0">
                <a:solidFill>
                  <a:schemeClr val="tx1"/>
                </a:solidFill>
                <a:effectLst/>
                <a:latin typeface="+mn-lt"/>
                <a:ea typeface="+mn-ea"/>
                <a:cs typeface="+mn-cs"/>
              </a:rPr>
              <a:t>3:30pmIf not performing any of these activities, then I'm catching up on my own work because I'm often interrupted throughout the day with queries from co-workers.</a:t>
            </a:r>
          </a:p>
          <a:p>
            <a:r>
              <a:rPr lang="en-US" sz="1200" b="0" i="0" kern="1200" dirty="0">
                <a:solidFill>
                  <a:schemeClr val="tx1"/>
                </a:solidFill>
                <a:effectLst/>
                <a:latin typeface="+mn-lt"/>
                <a:ea typeface="+mn-ea"/>
                <a:cs typeface="+mn-cs"/>
              </a:rPr>
              <a:t>4:45pmClear desk and prepare for tomorrow.</a:t>
            </a:r>
          </a:p>
          <a:p>
            <a:r>
              <a:rPr lang="en-US" sz="1200" b="0" i="0" kern="1200" dirty="0">
                <a:solidFill>
                  <a:schemeClr val="tx1"/>
                </a:solidFill>
                <a:effectLst/>
                <a:latin typeface="+mn-lt"/>
                <a:ea typeface="+mn-ea"/>
                <a:cs typeface="+mn-cs"/>
              </a:rPr>
              <a:t>5:00pmGo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I typically report to an Accounting Manager who oversees Accounts Payable and Accounts Receivable.</a:t>
            </a:r>
          </a:p>
          <a:p>
            <a:r>
              <a:rPr lang="en-US" sz="1200" b="0" i="0" kern="1200" dirty="0">
                <a:solidFill>
                  <a:schemeClr val="tx1"/>
                </a:solidFill>
                <a:effectLst/>
                <a:latin typeface="+mn-lt"/>
                <a:ea typeface="+mn-ea"/>
                <a:cs typeface="+mn-cs"/>
              </a:rPr>
              <a:t>Although the Accounting Manager is my primary approver, I often interact with the Controller (or a Vice President) who has final approval over payments by reviewing the Cash Requirement report that I generate and then signing checks or approving funds transfers.</a:t>
            </a:r>
          </a:p>
          <a:p>
            <a:r>
              <a:rPr lang="en-US" sz="1200" b="0" i="0" kern="1200" dirty="0">
                <a:solidFill>
                  <a:schemeClr val="tx1"/>
                </a:solidFill>
                <a:effectLst/>
                <a:latin typeface="+mn-lt"/>
                <a:ea typeface="+mn-ea"/>
                <a:cs typeface="+mn-cs"/>
              </a:rPr>
              <a:t>I interact with almost every department here. Co-workers constantly stop by my office or send me e-mail to ask questions about reimbursements or purchase orders.</a:t>
            </a:r>
          </a:p>
          <a:p>
            <a:r>
              <a:rPr lang="en-US" sz="1200" b="0" i="0" kern="1200" dirty="0">
                <a:solidFill>
                  <a:schemeClr val="tx1"/>
                </a:solidFill>
                <a:effectLst/>
                <a:latin typeface="+mn-lt"/>
                <a:ea typeface="+mn-ea"/>
                <a:cs typeface="+mn-cs"/>
              </a:rPr>
              <a:t>In an AP-heavy and/or complex finance department, I sometimes have 2 or more AP clerks that I supervise and train to do 3-way matching or to manage a portion of our large number of vendors.</a:t>
            </a:r>
          </a:p>
          <a:p>
            <a:r>
              <a:rPr lang="en-US" sz="1200" b="0" i="0" kern="1200" dirty="0">
                <a:solidFill>
                  <a:schemeClr val="tx1"/>
                </a:solidFill>
                <a:effectLst/>
                <a:latin typeface="+mn-lt"/>
                <a:ea typeface="+mn-ea"/>
                <a:cs typeface="+mn-cs"/>
              </a:rPr>
              <a:t>I interact with our suppliers through e-mail or phone.</a:t>
            </a:r>
          </a:p>
          <a:p>
            <a:r>
              <a:rPr lang="en-US" sz="1200" b="0" i="0" kern="1200" dirty="0">
                <a:solidFill>
                  <a:schemeClr val="tx1"/>
                </a:solidFill>
                <a:effectLst/>
                <a:latin typeface="+mn-lt"/>
                <a:ea typeface="+mn-ea"/>
                <a:cs typeface="+mn-cs"/>
              </a:rPr>
              <a:t>Because I do monthly reconciliations that the auditors review, I have to make sure everything we're paying is right. (Visit 6 and 7)</a:t>
            </a:r>
          </a:p>
          <a:p>
            <a:r>
              <a:rPr lang="en-US" sz="1200" b="0" i="0" kern="1200" dirty="0">
                <a:solidFill>
                  <a:schemeClr val="tx1"/>
                </a:solidFill>
                <a:effectLst/>
                <a:latin typeface="+mn-lt"/>
                <a:ea typeface="+mn-ea"/>
                <a:cs typeface="+mn-cs"/>
              </a:rPr>
              <a:t>Communication and style</a:t>
            </a:r>
          </a:p>
          <a:p>
            <a:r>
              <a:rPr lang="en-US" sz="1200" b="0" i="0" kern="1200" dirty="0">
                <a:solidFill>
                  <a:schemeClr val="tx1"/>
                </a:solidFill>
                <a:effectLst/>
                <a:latin typeface="+mn-lt"/>
                <a:ea typeface="+mn-ea"/>
                <a:cs typeface="+mn-cs"/>
              </a:rPr>
              <a:t>Internally, I try to handle things on a first come first serve basis, and I prefer that my co-workers speak to me in person so I can do exactly what they need. (Visit 4)</a:t>
            </a:r>
          </a:p>
          <a:p>
            <a:r>
              <a:rPr lang="en-US" sz="1200" b="0" i="0" kern="1200" dirty="0">
                <a:solidFill>
                  <a:schemeClr val="tx1"/>
                </a:solidFill>
                <a:effectLst/>
                <a:latin typeface="+mn-lt"/>
                <a:ea typeface="+mn-ea"/>
                <a:cs typeface="+mn-cs"/>
              </a:rPr>
              <a:t>Most requests are considered to be urgent by my co-workers, and I sometimes have to push back so that I can complete what I am working on, especially at the end of the month when we are closing books.</a:t>
            </a:r>
          </a:p>
          <a:p>
            <a:r>
              <a:rPr lang="en-US" sz="1200" b="0" i="0" kern="1200" dirty="0">
                <a:solidFill>
                  <a:schemeClr val="tx1"/>
                </a:solidFill>
                <a:effectLst/>
                <a:latin typeface="+mn-lt"/>
                <a:ea typeface="+mn-ea"/>
                <a:cs typeface="+mn-cs"/>
              </a:rPr>
              <a:t>I will find the person if I know they are here in this building. (Visit 8)</a:t>
            </a:r>
          </a:p>
          <a:p>
            <a:r>
              <a:rPr lang="en-US" sz="1200" b="0" i="0" kern="1200" dirty="0">
                <a:solidFill>
                  <a:schemeClr val="tx1"/>
                </a:solidFill>
                <a:effectLst/>
                <a:latin typeface="+mn-lt"/>
                <a:ea typeface="+mn-ea"/>
                <a:cs typeface="+mn-cs"/>
              </a:rPr>
              <a:t>However, I also use e-mail a lot because it creates a paper trail when I need to resolve issues. (For example, I might use e-mail to confirm that the shipped amount matches the amount on the purchase order before paying an invoice. Then, I print and file a copy of each of those items along with any e-mails.) "I also send e-mail because I get tired of running around looking for people and then I wind up doing that all day." (UQM Technologies)</a:t>
            </a:r>
          </a:p>
          <a:p>
            <a:r>
              <a:rPr lang="en-US" sz="1200" b="0" i="0" kern="1200" dirty="0">
                <a:solidFill>
                  <a:schemeClr val="tx1"/>
                </a:solidFill>
                <a:effectLst/>
                <a:latin typeface="+mn-lt"/>
                <a:ea typeface="+mn-ea"/>
                <a:cs typeface="+mn-cs"/>
              </a:rPr>
              <a:t>If my company's policy is to pay every week, then I rarely have to take phone calls from vendors.</a:t>
            </a:r>
          </a:p>
          <a:p>
            <a:r>
              <a:rPr lang="en-US" sz="1200" b="0" i="0" kern="1200" dirty="0">
                <a:solidFill>
                  <a:schemeClr val="tx1"/>
                </a:solidFill>
                <a:effectLst/>
                <a:latin typeface="+mn-lt"/>
                <a:ea typeface="+mn-ea"/>
                <a:cs typeface="+mn-cs"/>
              </a:rPr>
              <a:t>However, if I'm in a specialized company (such as customized, made-to-order items) where we can't use a lot of standard purchase orders (because each vendor requires different information), then "it's up to me to call the vendors and see about the part, if it's available, get quotes, make sure everything looks good." I can spend too much time on the phone. (UQM Technologies). If I'm not as involved in purchasing, then I could be on the phone with the manufacturing plants across the country resolving differences between the purchase orders and the invoices.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 Corporation)</a:t>
            </a:r>
          </a:p>
          <a:p>
            <a:r>
              <a:rPr lang="en-US" sz="1200" b="0" i="0" kern="1200" dirty="0">
                <a:solidFill>
                  <a:schemeClr val="tx1"/>
                </a:solidFill>
                <a:effectLst/>
                <a:latin typeface="+mn-lt"/>
                <a:ea typeface="+mn-ea"/>
                <a:cs typeface="+mn-cs"/>
              </a:rPr>
              <a:t>I try to be pleasant on the phone because I often have to call vendors if there is a problem or ask them for information. (Visit 4)</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Values, fears, and career aspirations</a:t>
            </a:r>
          </a:p>
          <a:p>
            <a:r>
              <a:rPr lang="en-US" sz="1200" b="0" i="0" kern="1200" dirty="0">
                <a:solidFill>
                  <a:schemeClr val="tx1"/>
                </a:solidFill>
                <a:effectLst/>
                <a:latin typeface="+mn-lt"/>
                <a:ea typeface="+mn-ea"/>
                <a:cs typeface="+mn-cs"/>
              </a:rPr>
              <a:t>Time management is critical. (Visit 4) "Time is the most important thing."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 Corporation)</a:t>
            </a:r>
          </a:p>
          <a:p>
            <a:r>
              <a:rPr lang="en-US" sz="1200" b="0" i="0" kern="1200" dirty="0">
                <a:solidFill>
                  <a:schemeClr val="tx1"/>
                </a:solidFill>
                <a:effectLst/>
                <a:latin typeface="+mn-lt"/>
                <a:ea typeface="+mn-ea"/>
                <a:cs typeface="+mn-cs"/>
              </a:rPr>
              <a:t>I'm really not into Windows-based stuff. It isn't data entry friendly, and that concerns about new systems. (Visit 8)</a:t>
            </a:r>
          </a:p>
          <a:p>
            <a:r>
              <a:rPr lang="en-US" sz="1200" b="0" i="0" kern="1200" dirty="0">
                <a:solidFill>
                  <a:schemeClr val="tx1"/>
                </a:solidFill>
                <a:effectLst/>
                <a:latin typeface="+mn-lt"/>
                <a:ea typeface="+mn-ea"/>
                <a:cs typeface="+mn-cs"/>
              </a:rPr>
              <a:t>Some junior AP clerks fear that software will eventually threaten their jobs; however, the younger April tends to be more comfortable with online processes, is more confident in e-mail, and is more inclined to believe that their companies would adopt new technology. (A Qualitative Exploration of AP and Bank Reconciliation Processes)</a:t>
            </a:r>
          </a:p>
          <a:p>
            <a:r>
              <a:rPr lang="en-US" sz="1200" b="0" i="0" kern="1200" dirty="0">
                <a:solidFill>
                  <a:schemeClr val="tx1"/>
                </a:solidFill>
                <a:effectLst/>
                <a:latin typeface="+mn-lt"/>
                <a:ea typeface="+mn-ea"/>
                <a:cs typeface="+mn-cs"/>
              </a:rPr>
              <a:t>"Older companies run by older individuals resist technology changes." (New York City Bank Management Focus Group)</a:t>
            </a:r>
          </a:p>
          <a:p>
            <a:r>
              <a:rPr lang="en-US" sz="1200" b="0" i="0" kern="1200" dirty="0">
                <a:solidFill>
                  <a:schemeClr val="tx1"/>
                </a:solidFill>
                <a:effectLst/>
                <a:latin typeface="+mn-lt"/>
                <a:ea typeface="+mn-ea"/>
                <a:cs typeface="+mn-cs"/>
              </a:rPr>
              <a:t>AP workers recognize how automation can help them do their work more quickly and easily, but they fear and are skeptical of the automation because it might mean loss of control and proper approvals as well as lots of data input and maintenance. Loss of proper approvals is especially sensitive when you're talking about payments and cash flowing out of the business. (EMEA Finance Concept Test)</a:t>
            </a:r>
          </a:p>
          <a:p>
            <a:r>
              <a:rPr lang="en-US" sz="1200" b="0" i="0" kern="1200" dirty="0">
                <a:solidFill>
                  <a:schemeClr val="tx1"/>
                </a:solidFill>
                <a:effectLst/>
                <a:latin typeface="+mn-lt"/>
                <a:ea typeface="+mn-ea"/>
                <a:cs typeface="+mn-cs"/>
              </a:rPr>
              <a:t>I'm skeptical that bank reconciliation can be fully automated without human intervention. Computers talking to computer will miss mistakes. (EMEA Finance Concept Test)</a:t>
            </a: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I have fast data entry skills. I type 1200 keystrokes per minute. (Visits 7 and 8)</a:t>
            </a:r>
          </a:p>
          <a:p>
            <a:r>
              <a:rPr lang="en-US" sz="1200" b="0" i="0" kern="1200" dirty="0">
                <a:solidFill>
                  <a:schemeClr val="tx1"/>
                </a:solidFill>
                <a:effectLst/>
                <a:latin typeface="+mn-lt"/>
                <a:ea typeface="+mn-ea"/>
                <a:cs typeface="+mn-cs"/>
              </a:rPr>
              <a:t>You have to be very detail-oriented. (Visit 4)</a:t>
            </a:r>
          </a:p>
          <a:p>
            <a:r>
              <a:rPr lang="en-US" sz="1200" b="0" i="0" kern="1200" dirty="0">
                <a:solidFill>
                  <a:schemeClr val="tx1"/>
                </a:solidFill>
                <a:effectLst/>
                <a:latin typeface="+mn-lt"/>
                <a:ea typeface="+mn-ea"/>
                <a:cs typeface="+mn-cs"/>
              </a:rPr>
              <a:t>You also have to be fast because people expect you to do things in a timely manner. I have to get things done in minutes. (Visit 8)</a:t>
            </a:r>
          </a:p>
          <a:p>
            <a:r>
              <a:rPr lang="en-US" sz="1200" b="0" i="0" kern="1200" dirty="0">
                <a:solidFill>
                  <a:schemeClr val="tx1"/>
                </a:solidFill>
                <a:effectLst/>
                <a:latin typeface="+mn-lt"/>
                <a:ea typeface="+mn-ea"/>
                <a:cs typeface="+mn-cs"/>
              </a:rPr>
              <a:t>If our ERP system goes wrong, I usually call our IT guy. (Visit 8)</a:t>
            </a:r>
          </a:p>
          <a:p>
            <a:r>
              <a:rPr lang="en-US" sz="1200" b="0" i="0" kern="1200" dirty="0">
                <a:solidFill>
                  <a:schemeClr val="tx1"/>
                </a:solidFill>
                <a:effectLst/>
                <a:latin typeface="+mn-lt"/>
                <a:ea typeface="+mn-ea"/>
                <a:cs typeface="+mn-cs"/>
              </a:rPr>
              <a:t>Usually if something goes wrong with the computer, they just tell us to turn it off and turn it on, and then it usually works. (Visit 7)</a:t>
            </a:r>
          </a:p>
          <a:p>
            <a:r>
              <a:rPr lang="en-US" sz="1200" b="0" i="0" kern="1200" dirty="0">
                <a:solidFill>
                  <a:schemeClr val="tx1"/>
                </a:solidFill>
                <a:effectLst/>
                <a:latin typeface="+mn-lt"/>
                <a:ea typeface="+mn-ea"/>
                <a:cs typeface="+mn-cs"/>
              </a:rPr>
              <a:t>The younger April tends to be more comfortable with online processes, is more confident in e-mail, and is more inclined to believe that their companies would adopt new technology. (A Qualitative Exploration of AP and Bank Reconciliation Processes)</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Multi-form copies of POs, shipping forms, invoices, etc. from all departments</a:t>
            </a:r>
          </a:p>
          <a:p>
            <a:r>
              <a:rPr lang="en-US" sz="1200" b="0" i="0" kern="1200" dirty="0">
                <a:solidFill>
                  <a:schemeClr val="tx1"/>
                </a:solidFill>
                <a:effectLst/>
                <a:latin typeface="+mn-lt"/>
                <a:ea typeface="+mn-ea"/>
                <a:cs typeface="+mn-cs"/>
              </a:rPr>
              <a:t>A desktop computer, a small printer, adding machine, and a phone. A copy machine and high-volume, shared printer near by</a:t>
            </a:r>
          </a:p>
          <a:p>
            <a:r>
              <a:rPr lang="en-US" sz="1200" b="0" i="0" kern="1200" dirty="0">
                <a:solidFill>
                  <a:schemeClr val="tx1"/>
                </a:solidFill>
                <a:effectLst/>
                <a:latin typeface="+mn-lt"/>
                <a:ea typeface="+mn-ea"/>
                <a:cs typeface="+mn-cs"/>
              </a:rPr>
              <a:t>Many company binders for reference, several printouts with billing codes and phone numbers</a:t>
            </a:r>
          </a:p>
          <a:p>
            <a:r>
              <a:rPr lang="en-US" sz="1200" b="0" i="0" kern="1200" dirty="0">
                <a:solidFill>
                  <a:schemeClr val="tx1"/>
                </a:solidFill>
                <a:effectLst/>
                <a:latin typeface="+mn-lt"/>
                <a:ea typeface="+mn-ea"/>
                <a:cs typeface="+mn-cs"/>
              </a:rPr>
              <a:t>Filing cabinets organized for weekly filings, monthly filings, and yearly filings easily accessible</a:t>
            </a:r>
          </a:p>
          <a:p>
            <a:r>
              <a:rPr lang="en-US" sz="1200" b="0" i="0" kern="1200" dirty="0">
                <a:solidFill>
                  <a:schemeClr val="tx1"/>
                </a:solidFill>
                <a:effectLst/>
                <a:latin typeface="+mn-lt"/>
                <a:ea typeface="+mn-ea"/>
                <a:cs typeface="+mn-cs"/>
              </a:rPr>
              <a:t>Co-workers within easy ear shot to help troubleshoot questions that may arise throughout the day</a:t>
            </a:r>
          </a:p>
          <a:p>
            <a:r>
              <a:rPr lang="en-US" sz="1200" b="0" i="0" kern="1200" dirty="0">
                <a:solidFill>
                  <a:schemeClr val="tx1"/>
                </a:solidFill>
                <a:effectLst/>
                <a:latin typeface="+mn-lt"/>
                <a:ea typeface="+mn-ea"/>
                <a:cs typeface="+mn-cs"/>
              </a:rPr>
              <a:t>Work styles</a:t>
            </a:r>
          </a:p>
          <a:p>
            <a:r>
              <a:rPr lang="en-US" sz="1200" b="0" i="0" kern="1200" dirty="0">
                <a:solidFill>
                  <a:schemeClr val="tx1"/>
                </a:solidFill>
                <a:effectLst/>
                <a:latin typeface="+mn-lt"/>
                <a:ea typeface="+mn-ea"/>
                <a:cs typeface="+mn-cs"/>
              </a:rPr>
              <a:t>I try to maximize my time. (Visit 4) "I'm trying to tweak the system to find all the shortcuts that I can to make it faster. I want to be able to not lift up my hands." (Monster Cable)</a:t>
            </a:r>
          </a:p>
          <a:p>
            <a:r>
              <a:rPr lang="en-US" sz="1200" b="0" i="0" kern="1200" dirty="0">
                <a:solidFill>
                  <a:schemeClr val="tx1"/>
                </a:solidFill>
                <a:effectLst/>
                <a:latin typeface="+mn-lt"/>
                <a:ea typeface="+mn-ea"/>
                <a:cs typeface="+mn-cs"/>
              </a:rPr>
              <a:t>Learning strategies</a:t>
            </a:r>
          </a:p>
          <a:p>
            <a:r>
              <a:rPr lang="en-US" sz="1200" b="0" i="0" kern="1200" dirty="0">
                <a:solidFill>
                  <a:schemeClr val="tx1"/>
                </a:solidFill>
                <a:effectLst/>
                <a:latin typeface="+mn-lt"/>
                <a:ea typeface="+mn-ea"/>
                <a:cs typeface="+mn-cs"/>
              </a:rPr>
              <a:t>In order to do my job effectively, you need to be able to learn things quickly and be accurate. (Visit 7) "How do we get from point A to point B in the least amount of time possible and have it still be correct?" (Monster Cable)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1" i="0" kern="1200" dirty="0">
                <a:solidFill>
                  <a:schemeClr val="tx1"/>
                </a:solidFill>
                <a:effectLst/>
                <a:latin typeface="+mn-lt"/>
                <a:ea typeface="+mn-ea"/>
                <a:cs typeface="+mn-cs"/>
              </a:rPr>
              <a:t>"People don't realize how much checking and work we have to do to pay suppliers."</a:t>
            </a:r>
          </a:p>
          <a:p>
            <a:r>
              <a:rPr lang="en-US" sz="1200" b="0" i="0" kern="1200" dirty="0">
                <a:solidFill>
                  <a:schemeClr val="tx1"/>
                </a:solidFill>
                <a:effectLst/>
                <a:latin typeface="+mn-lt"/>
                <a:ea typeface="+mn-ea"/>
                <a:cs typeface="+mn-cs"/>
              </a:rPr>
              <a:t>Internally, I try to handle things on a first come first serve basis, and I prefer that my co-workers speak to me in person so I can do exactly what they need. (Visit 4)</a:t>
            </a:r>
          </a:p>
          <a:p>
            <a:r>
              <a:rPr lang="en-US" sz="1200" b="0" i="0" kern="1200" dirty="0">
                <a:solidFill>
                  <a:schemeClr val="tx1"/>
                </a:solidFill>
                <a:effectLst/>
                <a:latin typeface="+mn-lt"/>
                <a:ea typeface="+mn-ea"/>
                <a:cs typeface="+mn-cs"/>
              </a:rPr>
              <a:t>Most requests are considered to be urgent by my co-workers, and I sometimes have to push back so that I can complete what I am working on, especially at the end of the month when we are closing books.</a:t>
            </a:r>
          </a:p>
          <a:p>
            <a:r>
              <a:rPr lang="en-US" sz="1200" b="0" i="0" kern="1200" dirty="0">
                <a:solidFill>
                  <a:schemeClr val="tx1"/>
                </a:solidFill>
                <a:effectLst/>
                <a:latin typeface="+mn-lt"/>
                <a:ea typeface="+mn-ea"/>
                <a:cs typeface="+mn-cs"/>
              </a:rPr>
              <a:t>I will find the person if I know they are here in this building. (Visit 8)</a:t>
            </a:r>
          </a:p>
          <a:p>
            <a:r>
              <a:rPr lang="en-US" sz="1200" b="0" i="0" kern="1200" dirty="0">
                <a:solidFill>
                  <a:schemeClr val="tx1"/>
                </a:solidFill>
                <a:effectLst/>
                <a:latin typeface="+mn-lt"/>
                <a:ea typeface="+mn-ea"/>
                <a:cs typeface="+mn-cs"/>
              </a:rPr>
              <a:t>However, I also use e-mail a lot because it creates a paper trail when I need to resolve issues. (For example, I might use e-mail to confirm that the shipped amount matches the amount on the purchase order before paying an invoice. Then, I print and file a copy of each of those items along with any e-mails.) "I also send e-mail because I get tired of running around looking for people and then I wind up doing that all day." (UQM Technologies)</a:t>
            </a:r>
          </a:p>
          <a:p>
            <a:r>
              <a:rPr lang="en-US" sz="1200" b="0" i="0" kern="1200" dirty="0">
                <a:solidFill>
                  <a:schemeClr val="tx1"/>
                </a:solidFill>
                <a:effectLst/>
                <a:latin typeface="+mn-lt"/>
                <a:ea typeface="+mn-ea"/>
                <a:cs typeface="+mn-cs"/>
              </a:rPr>
              <a:t>If my company's policy is to pay every week, then I rarely have to take phone calls from vendors.</a:t>
            </a:r>
          </a:p>
          <a:p>
            <a:r>
              <a:rPr lang="en-US" sz="1200" b="0" i="0" kern="1200" dirty="0">
                <a:solidFill>
                  <a:schemeClr val="tx1"/>
                </a:solidFill>
                <a:effectLst/>
                <a:latin typeface="+mn-lt"/>
                <a:ea typeface="+mn-ea"/>
                <a:cs typeface="+mn-cs"/>
              </a:rPr>
              <a:t>However, if I'm in a specialized company (such as customized, made-to-order items) where we can't use a lot of standard purchase orders (because each vendor requires different information), then "it's up to me to call the vendors and see about the part, if it's available, get quotes, make sure everything looks good." I can spend too much time on the phone. (UQM Technologies). If I'm not as involved in purchasing, then I could be on the phone with the manufacturing plants across the country resolving differences between the purchase orders and the invoices.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 Corporation)</a:t>
            </a:r>
          </a:p>
          <a:p>
            <a:r>
              <a:rPr lang="en-US" sz="1200" b="0" i="0" kern="1200" dirty="0">
                <a:solidFill>
                  <a:schemeClr val="tx1"/>
                </a:solidFill>
                <a:effectLst/>
                <a:latin typeface="+mn-lt"/>
                <a:ea typeface="+mn-ea"/>
                <a:cs typeface="+mn-cs"/>
              </a:rPr>
              <a:t>I try to be pleasant on the phone because I often have to call vendors if there is a problem or ask them for information. (Visit 4)</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As a department, we try to have everything paid within x number of days of receiving the invoice. To accomplish that, I need to stay on top of everything. Accordingly, I try to have everything finished by the end of the day. (Visits 6 and 7)</a:t>
            </a:r>
          </a:p>
          <a:p>
            <a:r>
              <a:rPr lang="en-US" sz="1200" b="0" i="0" kern="1200" dirty="0">
                <a:solidFill>
                  <a:schemeClr val="tx1"/>
                </a:solidFill>
                <a:effectLst/>
                <a:latin typeface="+mn-lt"/>
                <a:ea typeface="+mn-ea"/>
                <a:cs typeface="+mn-cs"/>
              </a:rPr>
              <a:t>I don't want to hold anyone else up. (Visit 8)</a:t>
            </a:r>
          </a:p>
          <a:p>
            <a:r>
              <a:rPr lang="en-US" sz="1200" b="0" i="0" kern="1200" dirty="0">
                <a:solidFill>
                  <a:schemeClr val="tx1"/>
                </a:solidFill>
                <a:effectLst/>
                <a:latin typeface="+mn-lt"/>
                <a:ea typeface="+mn-ea"/>
                <a:cs typeface="+mn-cs"/>
              </a:rPr>
              <a:t>There are some processes that I would like to change because we do a lot of re-entering of information, and I think there are better ways, but people don't always appreciate my input. (Visit 8)</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Manages all AP transactions, whether they are one-time or recurring, and include transactions for items, fees, taxes, and freight.</a:t>
            </a:r>
          </a:p>
          <a:p>
            <a:r>
              <a:rPr lang="en-US" sz="1200" b="0" i="0" kern="1200" dirty="0">
                <a:solidFill>
                  <a:schemeClr val="tx1"/>
                </a:solidFill>
                <a:effectLst/>
                <a:latin typeface="+mn-lt"/>
                <a:ea typeface="+mn-ea"/>
                <a:cs typeface="+mn-cs"/>
              </a:rPr>
              <a:t>Processes supplier invoices, non-inventory and inventory; matches invoices to appropriate shipping and/or receiving documents and purchase orders.</a:t>
            </a:r>
          </a:p>
          <a:p>
            <a:r>
              <a:rPr lang="en-US" sz="1200" b="0" i="0" kern="1200" dirty="0">
                <a:solidFill>
                  <a:schemeClr val="tx1"/>
                </a:solidFill>
                <a:effectLst/>
                <a:latin typeface="+mn-lt"/>
                <a:ea typeface="+mn-ea"/>
                <a:cs typeface="+mn-cs"/>
              </a:rPr>
              <a:t>Based on the company's payment policies (such as "pay everything due this week" or "pay high priority suppliers first"), April submits to her Accounting Manager or Controller a list of invoices to be paid for their review and approval.</a:t>
            </a:r>
          </a:p>
          <a:p>
            <a:r>
              <a:rPr lang="en-US" sz="1200" b="0" i="0" kern="1200" dirty="0">
                <a:solidFill>
                  <a:schemeClr val="tx1"/>
                </a:solidFill>
                <a:effectLst/>
                <a:latin typeface="+mn-lt"/>
                <a:ea typeface="+mn-ea"/>
                <a:cs typeface="+mn-cs"/>
              </a:rPr>
              <a:t>Creates payments; obtains approval for payments; prints checks and creates electronic payments; obtains signatures; send payments.</a:t>
            </a:r>
          </a:p>
          <a:p>
            <a:r>
              <a:rPr lang="en-US" sz="1200" b="0" i="0" kern="1200" dirty="0">
                <a:solidFill>
                  <a:schemeClr val="tx1"/>
                </a:solidFill>
                <a:effectLst/>
                <a:latin typeface="+mn-lt"/>
                <a:ea typeface="+mn-ea"/>
                <a:cs typeface="+mn-cs"/>
              </a:rPr>
              <a:t>Process credit card payments to suppliers.</a:t>
            </a:r>
          </a:p>
          <a:p>
            <a:r>
              <a:rPr lang="en-US" sz="1200" b="0" i="0" kern="1200" dirty="0">
                <a:solidFill>
                  <a:schemeClr val="tx1"/>
                </a:solidFill>
                <a:effectLst/>
                <a:latin typeface="+mn-lt"/>
                <a:ea typeface="+mn-ea"/>
                <a:cs typeface="+mn-cs"/>
              </a:rPr>
              <a:t>Help close AP portion of books.</a:t>
            </a:r>
          </a:p>
          <a:p>
            <a:r>
              <a:rPr lang="en-US" sz="1200" b="0" i="0" kern="1200" dirty="0">
                <a:solidFill>
                  <a:schemeClr val="tx1"/>
                </a:solidFill>
                <a:effectLst/>
                <a:latin typeface="+mn-lt"/>
                <a:ea typeface="+mn-ea"/>
                <a:cs typeface="+mn-cs"/>
              </a:rPr>
              <a:t>Identify 1099 suppliers and send out correct forms.</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Reimburse employees for travel and expenses.</a:t>
            </a:r>
          </a:p>
          <a:p>
            <a:r>
              <a:rPr lang="en-US" sz="1200" b="0" i="0" kern="1200" dirty="0">
                <a:solidFill>
                  <a:schemeClr val="tx1"/>
                </a:solidFill>
                <a:effectLst/>
                <a:latin typeface="+mn-lt"/>
                <a:ea typeface="+mn-ea"/>
                <a:cs typeface="+mn-cs"/>
              </a:rPr>
              <a:t>Assist with payroll if it's not outsourced.</a:t>
            </a:r>
          </a:p>
          <a:p>
            <a:r>
              <a:rPr lang="en-US" sz="1200" b="0" i="0" kern="1200" dirty="0">
                <a:solidFill>
                  <a:schemeClr val="tx1"/>
                </a:solidFill>
                <a:effectLst/>
                <a:latin typeface="+mn-lt"/>
                <a:ea typeface="+mn-ea"/>
                <a:cs typeface="+mn-cs"/>
              </a:rPr>
              <a:t>Bank reconciliation, including resolving minor mistakes, researching service charges and other incremental fees for bank services such as electronic processing. "Most companies spend much more time on AP than on bank reconciliation." (A Qualitative Exploration of AP and Bank Reconciliation Processes)</a:t>
            </a:r>
          </a:p>
          <a:p>
            <a:r>
              <a:rPr lang="en-US" sz="1200" b="0" i="0" kern="1200" dirty="0">
                <a:solidFill>
                  <a:schemeClr val="tx1"/>
                </a:solidFill>
                <a:effectLst/>
                <a:latin typeface="+mn-lt"/>
                <a:ea typeface="+mn-ea"/>
                <a:cs typeface="+mn-cs"/>
              </a:rPr>
              <a:t>Licensing back-up</a:t>
            </a:r>
          </a:p>
          <a:p>
            <a:r>
              <a:rPr lang="en-US" sz="1200" b="0" i="0" kern="1200" dirty="0">
                <a:solidFill>
                  <a:schemeClr val="tx1"/>
                </a:solidFill>
                <a:effectLst/>
                <a:latin typeface="+mn-lt"/>
                <a:ea typeface="+mn-ea"/>
                <a:cs typeface="+mn-cs"/>
              </a:rPr>
              <a:t>Utility Billing back-up</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I double check invoices to make sure they are right.</a:t>
            </a:r>
          </a:p>
          <a:p>
            <a:r>
              <a:rPr lang="en-US" sz="1200" b="0" i="0" kern="1200" dirty="0">
                <a:solidFill>
                  <a:schemeClr val="tx1"/>
                </a:solidFill>
                <a:effectLst/>
                <a:latin typeface="+mn-lt"/>
                <a:ea typeface="+mn-ea"/>
                <a:cs typeface="+mn-cs"/>
              </a:rPr>
              <a:t>I confirm that all values on the receipts match the numbers on the purchase orders and the invoices.</a:t>
            </a:r>
          </a:p>
          <a:p>
            <a:r>
              <a:rPr lang="en-US" sz="1200" b="0" i="0" kern="1200" dirty="0">
                <a:solidFill>
                  <a:schemeClr val="tx1"/>
                </a:solidFill>
                <a:effectLst/>
                <a:latin typeface="+mn-lt"/>
                <a:ea typeface="+mn-ea"/>
                <a:cs typeface="+mn-cs"/>
              </a:rPr>
              <a:t>I troubleshoot any values that do not match and make adjustments accordingly.</a:t>
            </a:r>
          </a:p>
          <a:p>
            <a:r>
              <a:rPr lang="en-US" sz="1200" b="0" i="0" kern="1200" dirty="0">
                <a:solidFill>
                  <a:schemeClr val="tx1"/>
                </a:solidFill>
                <a:effectLst/>
                <a:latin typeface="+mn-lt"/>
                <a:ea typeface="+mn-ea"/>
                <a:cs typeface="+mn-cs"/>
              </a:rPr>
              <a:t>I pay the bills -- inventory-related invoices as well as non-inventory expenses.</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Determining who to pay takes too much time. This can be a key aspect of managing cash flow because sometimes there isn't enough cash to pay all current invoices.</a:t>
            </a:r>
          </a:p>
          <a:p>
            <a:r>
              <a:rPr lang="en-US" sz="1200" b="0" i="0" kern="1200" dirty="0">
                <a:solidFill>
                  <a:schemeClr val="tx1"/>
                </a:solidFill>
                <a:effectLst/>
                <a:latin typeface="+mn-lt"/>
                <a:ea typeface="+mn-ea"/>
                <a:cs typeface="+mn-cs"/>
              </a:rPr>
              <a:t>Determining which general ledger accounts to use for transactions is difficult.</a:t>
            </a:r>
          </a:p>
          <a:p>
            <a:r>
              <a:rPr lang="en-US" sz="1200" b="0" i="0" kern="1200" dirty="0">
                <a:solidFill>
                  <a:schemeClr val="tx1"/>
                </a:solidFill>
                <a:effectLst/>
                <a:latin typeface="+mn-lt"/>
                <a:ea typeface="+mn-ea"/>
                <a:cs typeface="+mn-cs"/>
              </a:rPr>
              <a:t>Manual entry of invoices is tedious, error-prone, and repetitive.</a:t>
            </a:r>
          </a:p>
          <a:p>
            <a:r>
              <a:rPr lang="en-US" sz="1200" b="0" i="0" kern="1200" dirty="0">
                <a:solidFill>
                  <a:schemeClr val="tx1"/>
                </a:solidFill>
                <a:effectLst/>
                <a:latin typeface="+mn-lt"/>
                <a:ea typeface="+mn-ea"/>
                <a:cs typeface="+mn-cs"/>
              </a:rPr>
              <a:t>Correcting posted transactions is a tedious, error-prone, and manual process.</a:t>
            </a:r>
          </a:p>
          <a:p>
            <a:r>
              <a:rPr lang="en-US" sz="1200" b="0" i="0" kern="1200" dirty="0">
                <a:solidFill>
                  <a:schemeClr val="tx1"/>
                </a:solidFill>
                <a:effectLst/>
                <a:latin typeface="+mn-lt"/>
                <a:ea typeface="+mn-ea"/>
                <a:cs typeface="+mn-cs"/>
              </a:rPr>
              <a:t>I cannot save my work-in-progress at any point in time because of rigid and inflexible data entry rules.</a:t>
            </a:r>
          </a:p>
          <a:p>
            <a:r>
              <a:rPr lang="en-US" sz="1200" b="0" i="0" kern="1200" dirty="0">
                <a:solidFill>
                  <a:schemeClr val="tx1"/>
                </a:solidFill>
                <a:effectLst/>
                <a:latin typeface="+mn-lt"/>
                <a:ea typeface="+mn-ea"/>
                <a:cs typeface="+mn-cs"/>
              </a:rPr>
              <a:t>Checking on payment status interrupts my process and reduces efficiency.</a:t>
            </a:r>
          </a:p>
          <a:p>
            <a:r>
              <a:rPr lang="en-US" sz="1200" b="0" i="0" kern="1200" dirty="0">
                <a:solidFill>
                  <a:schemeClr val="tx1"/>
                </a:solidFill>
                <a:effectLst/>
                <a:latin typeface="+mn-lt"/>
                <a:ea typeface="+mn-ea"/>
                <a:cs typeface="+mn-cs"/>
              </a:rPr>
              <a:t>Managing discrepancies and disputes, and then collaborating with suppliers regarding invoices is time-consuming and error-prone.</a:t>
            </a:r>
          </a:p>
          <a:p>
            <a:r>
              <a:rPr lang="en-US" sz="1200" b="0" i="0" kern="1200" dirty="0">
                <a:solidFill>
                  <a:schemeClr val="tx1"/>
                </a:solidFill>
                <a:effectLst/>
                <a:latin typeface="+mn-lt"/>
                <a:ea typeface="+mn-ea"/>
                <a:cs typeface="+mn-cs"/>
              </a:rPr>
              <a:t>Providing and obtaining information to and from others (internal and external) is difficult to manage.</a:t>
            </a:r>
          </a:p>
          <a:p>
            <a:r>
              <a:rPr lang="en-US" sz="1200" b="0" i="0" kern="1200" dirty="0">
                <a:solidFill>
                  <a:schemeClr val="tx1"/>
                </a:solidFill>
                <a:effectLst/>
                <a:latin typeface="+mn-lt"/>
                <a:ea typeface="+mn-ea"/>
                <a:cs typeface="+mn-cs"/>
              </a:rPr>
              <a:t>I have to manage a lot of paper when following up with individuals that must approve supplier invoices and payments. Finding and communicating with all these people can hold up my processing of invoices. Sometimes, I depend on non-accounting managers to review and approve before payment, and the invoices can languish on desks and get lost.</a:t>
            </a:r>
          </a:p>
          <a:p>
            <a:r>
              <a:rPr lang="en-US" sz="1200" b="0" i="0" kern="1200" dirty="0">
                <a:solidFill>
                  <a:schemeClr val="tx1"/>
                </a:solidFill>
                <a:effectLst/>
                <a:latin typeface="+mn-lt"/>
                <a:ea typeface="+mn-ea"/>
                <a:cs typeface="+mn-cs"/>
              </a:rPr>
              <a:t>I spend a lot of time talking to vendors who want to know the status of their payments.</a:t>
            </a:r>
          </a:p>
          <a:p>
            <a:r>
              <a:rPr lang="en-US" sz="1200" b="0" i="0" kern="1200" dirty="0">
                <a:solidFill>
                  <a:schemeClr val="tx1"/>
                </a:solidFill>
                <a:effectLst/>
                <a:latin typeface="+mn-lt"/>
                <a:ea typeface="+mn-ea"/>
                <a:cs typeface="+mn-cs"/>
              </a:rPr>
              <a:t>When I need the details from an invoice before I get it in the mail or if I need an invoice resent, I have to call the vendor and wait for them to send or fax it. This can take hours or days, which holds up my work</a:t>
            </a:r>
          </a:p>
          <a:p>
            <a:r>
              <a:rPr lang="en-US" sz="1200" b="0" i="0" kern="1200" dirty="0">
                <a:solidFill>
                  <a:schemeClr val="tx1"/>
                </a:solidFill>
                <a:effectLst/>
                <a:latin typeface="+mn-lt"/>
                <a:ea typeface="+mn-ea"/>
                <a:cs typeface="+mn-cs"/>
              </a:rPr>
              <a:t>"It would be nice if we were able to run specific vendors and get the address and not this real long detailed report that is hundreds of pages long. Right now, we can go to the vendor master and select A through whatever."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Some of our vendors' invoices are more than 5 pages. "We have received some that are 71 pages...so that means I don't know how many purchase orders. When you start entering that, it just get sot be too much. [The system] doesn't show you the purchase orders that you have entered in there. It only shows you the very first one."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some ERP systems, all the screens I have to deal with can be very frustrating. "It's back and forth. It's a lot of back and forth. It's very frustrating." (UQM Technologies)</a:t>
            </a:r>
          </a:p>
          <a:p>
            <a:r>
              <a:rPr lang="en-US" sz="1200" b="0" i="0" kern="1200" dirty="0">
                <a:solidFill>
                  <a:schemeClr val="tx1"/>
                </a:solidFill>
                <a:effectLst/>
                <a:latin typeface="+mn-lt"/>
                <a:ea typeface="+mn-ea"/>
                <a:cs typeface="+mn-cs"/>
              </a:rPr>
              <a:t>"Yes, I have to re-key everything." (Monster)</a:t>
            </a:r>
          </a:p>
          <a:p>
            <a:r>
              <a:rPr lang="en-US" sz="1200" b="0" i="0" kern="1200" dirty="0">
                <a:solidFill>
                  <a:schemeClr val="tx1"/>
                </a:solidFill>
                <a:effectLst/>
                <a:latin typeface="+mn-lt"/>
                <a:ea typeface="+mn-ea"/>
                <a:cs typeface="+mn-cs"/>
              </a:rPr>
              <a:t>Switching to a new system can be painful, especially if I'm not included in the initial setup. The first 30 days after a switch, "that's when we were running through the building--screaming." (Imperial)</a:t>
            </a:r>
          </a:p>
          <a:p>
            <a:r>
              <a:rPr lang="en-US" sz="1200" b="0" i="0" kern="1200" dirty="0">
                <a:solidFill>
                  <a:schemeClr val="tx1"/>
                </a:solidFill>
                <a:effectLst/>
                <a:latin typeface="+mn-lt"/>
                <a:ea typeface="+mn-ea"/>
                <a:cs typeface="+mn-cs"/>
              </a:rPr>
              <a:t>Identifying 1099 recipients is time-sensitive process, and the software does not help me easily identify 1099 payees. (A Qualitative Exploration of AP and Bank Reconciliation Processes)</a:t>
            </a:r>
          </a:p>
          <a:p>
            <a:r>
              <a:rPr lang="en-US" sz="1200" b="0" i="0" kern="1200" dirty="0">
                <a:solidFill>
                  <a:schemeClr val="tx1"/>
                </a:solidFill>
                <a:effectLst/>
                <a:latin typeface="+mn-lt"/>
                <a:ea typeface="+mn-ea"/>
                <a:cs typeface="+mn-cs"/>
              </a:rPr>
              <a:t>Bank reconciliation is a relatively easy task, but resolving minor mistakes consumes too much time, and we receive inadequate communication form the bank about service charges. (A Qualitative Exploration of AP and Bank Reconciliation Processes)</a:t>
            </a:r>
          </a:p>
          <a:p>
            <a:r>
              <a:rPr lang="en-US" sz="1200" b="0" i="0" kern="1200" dirty="0">
                <a:solidFill>
                  <a:schemeClr val="tx1"/>
                </a:solidFill>
                <a:effectLst/>
                <a:latin typeface="+mn-lt"/>
                <a:ea typeface="+mn-ea"/>
                <a:cs typeface="+mn-cs"/>
              </a:rPr>
              <a:t>If the cashiering system is not integrated with our financial management software, it adds extra steps and can cause more mistakes because I have to manually go back and forth between the programs. (Public Sector Customer Model Research)</a:t>
            </a:r>
          </a:p>
          <a:p>
            <a:r>
              <a:rPr lang="en-US" sz="1200" b="0" i="0" kern="1200" dirty="0">
                <a:solidFill>
                  <a:schemeClr val="tx1"/>
                </a:solidFill>
                <a:effectLst/>
                <a:latin typeface="+mn-lt"/>
                <a:ea typeface="+mn-ea"/>
                <a:cs typeface="+mn-cs"/>
              </a:rPr>
              <a:t>I need to be able to create invoices in AP without having a PO or Requisition created first. I constantly have to create invoices that don’t require a PO or requisition such as payroll, tax payments, etc.</a:t>
            </a:r>
          </a:p>
          <a:p>
            <a:r>
              <a:rPr lang="en-US" sz="1200" b="0" i="0" kern="1200" dirty="0">
                <a:solidFill>
                  <a:schemeClr val="tx1"/>
                </a:solidFill>
                <a:effectLst/>
                <a:latin typeface="+mn-lt"/>
                <a:ea typeface="+mn-ea"/>
                <a:cs typeface="+mn-cs"/>
              </a:rPr>
              <a:t>Stressors</a:t>
            </a:r>
          </a:p>
          <a:p>
            <a:r>
              <a:rPr lang="en-US" sz="1200" b="0" i="0" kern="1200" dirty="0">
                <a:solidFill>
                  <a:schemeClr val="tx1"/>
                </a:solidFill>
                <a:effectLst/>
                <a:latin typeface="+mn-lt"/>
                <a:ea typeface="+mn-ea"/>
                <a:cs typeface="+mn-cs"/>
              </a:rPr>
              <a:t>I have a lot of stress because I need a lot of detailed information to do my job that people don't usually provide so I have to track them down. (Visits 5, 7, and 8)</a:t>
            </a:r>
          </a:p>
          <a:p>
            <a:r>
              <a:rPr lang="en-US" sz="1200" b="0" i="0" kern="1200" dirty="0">
                <a:solidFill>
                  <a:schemeClr val="tx1"/>
                </a:solidFill>
                <a:effectLst/>
                <a:latin typeface="+mn-lt"/>
                <a:ea typeface="+mn-ea"/>
                <a:cs typeface="+mn-cs"/>
              </a:rPr>
              <a:t>Tracking people down all the time makes me feel like I am the police, but if I don't get that information, people don't get paid. (Visit 4)</a:t>
            </a:r>
          </a:p>
          <a:p>
            <a:r>
              <a:rPr lang="en-US" sz="1200" b="0" i="0" kern="1200" dirty="0">
                <a:solidFill>
                  <a:schemeClr val="tx1"/>
                </a:solidFill>
                <a:effectLst/>
                <a:latin typeface="+mn-lt"/>
                <a:ea typeface="+mn-ea"/>
                <a:cs typeface="+mn-cs"/>
              </a:rPr>
              <a:t>Having stacks of paper left on my desk at the end of the day stresses me out. I often will file everything even if I need it the next day so that I don't see it on my desk when I come in every morning. (Visits 4 and 5)</a:t>
            </a:r>
          </a:p>
          <a:p>
            <a:r>
              <a:rPr lang="en-US" sz="1200" b="0" i="0" kern="1200" dirty="0">
                <a:solidFill>
                  <a:schemeClr val="tx1"/>
                </a:solidFill>
                <a:effectLst/>
                <a:latin typeface="+mn-lt"/>
                <a:ea typeface="+mn-ea"/>
                <a:cs typeface="+mn-cs"/>
              </a:rPr>
              <a:t>Only my supervisor can cover for me, but she still doesn't know everything I do. (Visit 8)</a:t>
            </a:r>
          </a:p>
          <a:p>
            <a:r>
              <a:rPr lang="en-US" sz="1200" b="0" i="0" kern="1200" dirty="0">
                <a:solidFill>
                  <a:schemeClr val="tx1"/>
                </a:solidFill>
                <a:effectLst/>
                <a:latin typeface="+mn-lt"/>
                <a:ea typeface="+mn-ea"/>
                <a:cs typeface="+mn-cs"/>
              </a:rPr>
              <a:t>Antiquated technology slows me down. The interfaces seem clumsy, and I'm forced to go through time-consuming processes. And it doesn't support easy information sharing between employees or with vendors. (A Qualitative Exploration of AP and Bank Reconciliation Processes)</a:t>
            </a:r>
          </a:p>
          <a:p>
            <a:r>
              <a:rPr lang="en-US" sz="1200" b="0" i="0" kern="1200" dirty="0">
                <a:solidFill>
                  <a:schemeClr val="tx1"/>
                </a:solidFill>
                <a:effectLst/>
                <a:latin typeface="+mn-lt"/>
                <a:ea typeface="+mn-ea"/>
                <a:cs typeface="+mn-cs"/>
              </a:rPr>
              <a:t>We are interrupted all day long, and that is when you make mistakes. (Visit 4)</a:t>
            </a:r>
          </a:p>
          <a:p>
            <a:r>
              <a:rPr lang="en-US" sz="1200" b="0" i="0" kern="1200" dirty="0">
                <a:solidFill>
                  <a:schemeClr val="tx1"/>
                </a:solidFill>
                <a:effectLst/>
                <a:latin typeface="+mn-lt"/>
                <a:ea typeface="+mn-ea"/>
                <a:cs typeface="+mn-cs"/>
              </a:rPr>
              <a:t>Although the other people have access to the ERP system, they still come to ask me why a number seems off because they it will be easier for them to just ask me. (Visit 8)</a:t>
            </a:r>
          </a:p>
          <a:p>
            <a:r>
              <a:rPr lang="en-US" sz="1200" b="0" i="0" kern="1200" dirty="0">
                <a:solidFill>
                  <a:schemeClr val="tx1"/>
                </a:solidFill>
                <a:effectLst/>
                <a:latin typeface="+mn-lt"/>
                <a:ea typeface="+mn-ea"/>
                <a:cs typeface="+mn-cs"/>
              </a:rPr>
              <a:t>The end of the month is crazy because people are trying to get things finished. (Visit 4)</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Accounts payable payments clerk</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Accounts payable clerk</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Accounts payable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7"/>
              </a:rPr>
              <a:t>Environmental Clerk</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8"/>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9"/>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Provide an environment where April can schedule and prioritize her tasks. It also should include tools for simplified data entry, notifications, approvals, and collaboration with internal and external parties.</a:t>
            </a:r>
          </a:p>
          <a:p>
            <a:r>
              <a:rPr lang="en-US" sz="1200" b="0" i="0" kern="1200" dirty="0">
                <a:solidFill>
                  <a:schemeClr val="tx1"/>
                </a:solidFill>
                <a:effectLst/>
                <a:latin typeface="+mn-lt"/>
                <a:ea typeface="+mn-ea"/>
                <a:cs typeface="+mn-cs"/>
              </a:rPr>
              <a:t>Provide seamless integration with other departments, including Purchasing and Receiving. For example, alert April when Purchasing makes a change to an order or when manager makes an approval in the invoicing process. (A Qualitative Exploration of AP and Bank Reconciliation Processes)</a:t>
            </a:r>
          </a:p>
          <a:p>
            <a:r>
              <a:rPr lang="en-US" sz="1200" b="0" i="0" kern="1200" dirty="0">
                <a:solidFill>
                  <a:schemeClr val="tx1"/>
                </a:solidFill>
                <a:effectLst/>
                <a:latin typeface="+mn-lt"/>
                <a:ea typeface="+mn-ea"/>
                <a:cs typeface="+mn-cs"/>
              </a:rPr>
              <a:t>Software should be a tool to help businesses manage cash flow more effectively. (A Qualitative Exploration of AP and Bank Reconciliation Processes)</a:t>
            </a:r>
          </a:p>
          <a:p>
            <a:r>
              <a:rPr lang="en-US" sz="1200" b="0" i="0" kern="1200" dirty="0">
                <a:solidFill>
                  <a:schemeClr val="tx1"/>
                </a:solidFill>
                <a:effectLst/>
                <a:latin typeface="+mn-lt"/>
                <a:ea typeface="+mn-ea"/>
                <a:cs typeface="+mn-cs"/>
              </a:rPr>
              <a:t>Provide the ability to scan documents and attach to payable.</a:t>
            </a:r>
          </a:p>
          <a:p>
            <a:r>
              <a:rPr lang="en-US" sz="1200" b="0" i="0" kern="1200" dirty="0">
                <a:solidFill>
                  <a:schemeClr val="tx1"/>
                </a:solidFill>
                <a:effectLst/>
                <a:latin typeface="+mn-lt"/>
                <a:ea typeface="+mn-ea"/>
                <a:cs typeface="+mn-cs"/>
              </a:rPr>
              <a:t>Reduce or eliminate the amount of re-keying by providing access to electronic documents and seamless integration of various departments' information.</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Research information to determine if an invoice is OK. (Annie 6) Documents need more detail for comprehensive analysis. See pain points for more information on the type of research data April wants.</a:t>
            </a:r>
          </a:p>
          <a:p>
            <a:r>
              <a:rPr lang="en-US" sz="1200" b="0" i="0" kern="1200" dirty="0">
                <a:solidFill>
                  <a:schemeClr val="tx1"/>
                </a:solidFill>
                <a:effectLst/>
                <a:latin typeface="+mn-lt"/>
                <a:ea typeface="+mn-ea"/>
                <a:cs typeface="+mn-cs"/>
              </a:rPr>
              <a:t>"They want to know, 'Did we pay this, how much was it, how much is my travel budget?' " (Annie 7)</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"Time is the most important thing to me</a:t>
            </a:r>
          </a:p>
          <a:p>
            <a:r>
              <a:rPr lang="en-US" sz="1200" b="0" i="0" kern="1200" dirty="0">
                <a:solidFill>
                  <a:schemeClr val="tx1"/>
                </a:solidFill>
                <a:effectLst/>
                <a:latin typeface="+mn-lt"/>
                <a:ea typeface="+mn-ea"/>
                <a:cs typeface="+mn-cs"/>
              </a:rPr>
              <a:t>"A good day is when I get all my invoices, and all my packing skips, and the POs that go to all of it, and I find that the POs have enough money to cover the invoices. That's a good day." (Shoreline)</a:t>
            </a:r>
          </a:p>
          <a:p>
            <a:r>
              <a:rPr lang="en-US" sz="1200" b="0" i="0" kern="1200" dirty="0">
                <a:solidFill>
                  <a:schemeClr val="tx1"/>
                </a:solidFill>
                <a:effectLst/>
                <a:latin typeface="+mn-lt"/>
                <a:ea typeface="+mn-ea"/>
                <a:cs typeface="+mn-cs"/>
              </a:rPr>
              <a:t>"A bad day is when there is no money on a PO, and I have to ask someone to increase it. I just can't increase a PO myself. I have to ask the person who is placing the order. In order for me to pay the invoice, I have to ask for the increase, and then I have to wait for that whole process of money going back into that PO. That usually takes 2 weeks, but the invoice I'm getting needs to be paid within 10 and 30 days." (Shoreline)</a:t>
            </a:r>
          </a:p>
          <a:p>
            <a:r>
              <a:rPr lang="en-US" sz="1200" b="0" i="0" kern="1200" dirty="0">
                <a:solidFill>
                  <a:schemeClr val="tx1"/>
                </a:solidFill>
                <a:effectLst/>
                <a:latin typeface="+mn-lt"/>
                <a:ea typeface="+mn-ea"/>
                <a:cs typeface="+mn-cs"/>
              </a:rPr>
              <a:t>"I basically match everything to invoices." (McCue)</a:t>
            </a:r>
          </a:p>
          <a:p>
            <a:r>
              <a:rPr lang="en-US" sz="1200" b="0" i="0" kern="1200" dirty="0">
                <a:solidFill>
                  <a:schemeClr val="tx1"/>
                </a:solidFill>
                <a:effectLst/>
                <a:latin typeface="+mn-lt"/>
                <a:ea typeface="+mn-ea"/>
                <a:cs typeface="+mn-cs"/>
              </a:rPr>
              <a:t>"If something doesn't match up, I usually put that aside and later go onsite to figure it out with the person from inventory. Sometimes, if I don't have an answer from him, then I will go to purchasing, or we may just call the vendor if we didn't receive inventory here. It could be different things" (McCue)</a:t>
            </a:r>
          </a:p>
          <a:p>
            <a:r>
              <a:rPr lang="en-US" sz="1200" b="0" i="0" kern="1200" dirty="0">
                <a:solidFill>
                  <a:schemeClr val="tx1"/>
                </a:solidFill>
                <a:effectLst/>
                <a:latin typeface="+mn-lt"/>
                <a:ea typeface="+mn-ea"/>
                <a:cs typeface="+mn-cs"/>
              </a:rPr>
              <a:t>"Our month end days [can be bad] because we have to get things done...but I'm usually very prepared for my month end. There are things at the last minute that I will have to do." (McCue)</a:t>
            </a:r>
          </a:p>
          <a:p>
            <a:r>
              <a:rPr lang="en-US" sz="1200" b="0" i="0" kern="1200" dirty="0">
                <a:solidFill>
                  <a:schemeClr val="tx1"/>
                </a:solidFill>
                <a:effectLst/>
                <a:latin typeface="+mn-lt"/>
                <a:ea typeface="+mn-ea"/>
                <a:cs typeface="+mn-cs"/>
              </a:rPr>
              <a:t>"She [my manager] could see [the AP Aging report]...on the system, and everybody that has AP rights would be able to see it, but I like her signature on the [hard] report. It's like, yes, she saw it, and it's ok." (McCue)</a:t>
            </a:r>
          </a:p>
          <a:p>
            <a:r>
              <a:rPr lang="en-US" sz="1200" b="0" i="0" kern="1200" dirty="0">
                <a:solidFill>
                  <a:schemeClr val="tx1"/>
                </a:solidFill>
                <a:effectLst/>
                <a:latin typeface="+mn-lt"/>
                <a:ea typeface="+mn-ea"/>
                <a:cs typeface="+mn-cs"/>
              </a:rPr>
              <a:t>"So I'm matching the purchase order that is on the receiving ticket with the purchase order that is on the invoice, matching quantities received versus billed, the price. And if everything matches, we work it up -- we have to code the GL number and everything. There are inventory amounts that we have to put in and then calculate the purchase price variance. Then, it's set up to input into the system. With the 3-way match, we don't get a [hard copy] receiving ticket. Everything is online. So what we do is we get the invoice, we go into our system, we </a:t>
            </a:r>
            <a:r>
              <a:rPr lang="en-US" sz="1200" b="0" i="0" kern="1200" dirty="0" err="1">
                <a:solidFill>
                  <a:schemeClr val="tx1"/>
                </a:solidFill>
                <a:effectLst/>
                <a:latin typeface="+mn-lt"/>
                <a:ea typeface="+mn-ea"/>
                <a:cs typeface="+mn-cs"/>
              </a:rPr>
              <a:t>crate</a:t>
            </a:r>
            <a:r>
              <a:rPr lang="en-US" sz="1200" b="0" i="0" kern="1200" dirty="0">
                <a:solidFill>
                  <a:schemeClr val="tx1"/>
                </a:solidFill>
                <a:effectLst/>
                <a:latin typeface="+mn-lt"/>
                <a:ea typeface="+mn-ea"/>
                <a:cs typeface="+mn-cs"/>
              </a:rPr>
              <a:t> a batch, we put in a PO as the keyword, and then we put in the purchase order number, invoice number, data amount, and the system will bring up that they have received what has not been vouchered for that purchase order. Then we go and select the correct item. We'll do our matching online, verifying the quantity received, the item received, and the price."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had to train the two girls in my department to do the 3-way match."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"There are reports I wish I had. I understand they [reports] have to be written. We had somebody here write us a report because we get calls from a plant manager or whoever, and they want to know how much did we pay this vendor in this period or how much did we that vendor for the entire year. We didn't have that access...from this date to that date."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"...each purchase order is a monster in itself depending on what the engineer wants on there or depending on what the vendor requires from us like more than just a number and a description." (UQM Technologies)</a:t>
            </a:r>
          </a:p>
          <a:p>
            <a:r>
              <a:rPr lang="en-US" sz="1200" b="0" i="0" kern="1200" dirty="0">
                <a:solidFill>
                  <a:schemeClr val="tx1"/>
                </a:solidFill>
                <a:effectLst/>
                <a:latin typeface="+mn-lt"/>
                <a:ea typeface="+mn-ea"/>
                <a:cs typeface="+mn-cs"/>
              </a:rPr>
              <a:t>"At year end, I have to print out an entire list of all the vendors, and that takes about an hour for it to export into Excel. It takes a long time. of course, that's an hour that I'm sitting there useless because I can't use my PC. Then, I have to go through it and take out all the information I don't want to I can figure out who needs 1099s." (UQM Technologies)</a:t>
            </a:r>
          </a:p>
          <a:p>
            <a:r>
              <a:rPr lang="en-US" sz="1200" b="0" i="0" kern="1200" dirty="0">
                <a:solidFill>
                  <a:schemeClr val="tx1"/>
                </a:solidFill>
                <a:effectLst/>
                <a:latin typeface="+mn-lt"/>
                <a:ea typeface="+mn-ea"/>
                <a:cs typeface="+mn-cs"/>
              </a:rPr>
              <a:t>"I spend a lot of time in [our ERP system], which is probably why it bugs me more than anyone else here. I'm the one that is in it from 7am until 3:30pm every day." (UQM Technologies)</a:t>
            </a:r>
          </a:p>
          <a:p>
            <a:r>
              <a:rPr lang="en-US" sz="1200" b="0" i="0" kern="1200" dirty="0">
                <a:solidFill>
                  <a:schemeClr val="tx1"/>
                </a:solidFill>
                <a:effectLst/>
                <a:latin typeface="+mn-lt"/>
                <a:ea typeface="+mn-ea"/>
                <a:cs typeface="+mn-cs"/>
              </a:rPr>
              <a:t>"Actually, I don't even know what the GL looks like...and we're totally blind to purchasing." (Monster Cable)</a:t>
            </a:r>
          </a:p>
          <a:p>
            <a:r>
              <a:rPr lang="en-US" sz="1200" b="0" i="0" kern="1200" dirty="0">
                <a:solidFill>
                  <a:schemeClr val="tx1"/>
                </a:solidFill>
                <a:effectLst/>
                <a:latin typeface="+mn-lt"/>
                <a:ea typeface="+mn-ea"/>
                <a:cs typeface="+mn-cs"/>
              </a:rPr>
              <a:t>"We have to manually match a purchase order [to an inventory invoice] and do manual calculations on the purchase order to show it being released versus going into the system and showing inventory being released by however many pieces we received. The same with purchasing. So it's all manual. We have close to 3,000 to 4,000 vendors, and a staff of 8, including myself. We have 8 people because it [the process] is so manual." (Monster Cable)</a:t>
            </a:r>
          </a:p>
          <a:p>
            <a:r>
              <a:rPr lang="en-US" sz="1200" b="0" i="0" kern="1200" dirty="0">
                <a:solidFill>
                  <a:schemeClr val="tx1"/>
                </a:solidFill>
                <a:effectLst/>
                <a:latin typeface="+mn-lt"/>
                <a:ea typeface="+mn-ea"/>
                <a:cs typeface="+mn-cs"/>
              </a:rPr>
              <a:t>We have 3,000 vendors, and we need 3 people just to manage them in AP. " I do A through K, and another person does L through Z. Then, we have another person helping us with the poly and fiber vendors."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 have done a lot of modifications to the AP module...We work with it. Is it perfect? No. But we work with it." (Imperial)</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 Ireland</a:t>
            </a:r>
          </a:p>
          <a:p>
            <a:r>
              <a:rPr lang="en-US" sz="1200" b="0" i="0" kern="1200" dirty="0">
                <a:solidFill>
                  <a:schemeClr val="tx1"/>
                </a:solidFill>
                <a:effectLst/>
                <a:latin typeface="+mn-lt"/>
                <a:ea typeface="+mn-ea"/>
                <a:cs typeface="+mn-cs"/>
              </a:rPr>
              <a:t> UK</a:t>
            </a:r>
          </a:p>
          <a:p>
            <a:r>
              <a:rPr lang="en-US" sz="1200" b="0" i="0" kern="1200" dirty="0">
                <a:solidFill>
                  <a:schemeClr val="tx1"/>
                </a:solidFill>
                <a:effectLst/>
                <a:latin typeface="+mn-lt"/>
                <a:ea typeface="+mn-ea"/>
                <a:cs typeface="+mn-cs"/>
              </a:rPr>
              <a:t> Sweden</a:t>
            </a:r>
          </a:p>
          <a:p>
            <a:r>
              <a:rPr lang="en-US" sz="1200" b="0" i="0" kern="1200" dirty="0">
                <a:solidFill>
                  <a:schemeClr val="tx1"/>
                </a:solidFill>
                <a:effectLst/>
                <a:latin typeface="+mn-lt"/>
                <a:ea typeface="+mn-ea"/>
                <a:cs typeface="+mn-cs"/>
              </a:rPr>
              <a:t> Spain</a:t>
            </a:r>
          </a:p>
          <a:p>
            <a:r>
              <a:rPr lang="en-US" sz="1200" b="0" i="0" kern="1200" dirty="0">
                <a:solidFill>
                  <a:schemeClr val="tx1"/>
                </a:solidFill>
                <a:effectLst/>
                <a:latin typeface="+mn-lt"/>
                <a:ea typeface="+mn-ea"/>
                <a:cs typeface="+mn-cs"/>
              </a:rPr>
              <a:t> Canada</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Tax and Currency Rates (Visit 15)</a:t>
            </a:r>
          </a:p>
          <a:p>
            <a:r>
              <a:rPr lang="en-US" sz="1200" b="0" i="0" kern="1200" dirty="0">
                <a:solidFill>
                  <a:schemeClr val="tx1"/>
                </a:solidFill>
                <a:effectLst/>
                <a:latin typeface="+mn-lt"/>
                <a:ea typeface="+mn-ea"/>
                <a:cs typeface="+mn-cs"/>
              </a:rPr>
              <a:t>Adjustments in Currency at the end of every month (Visit 9)</a:t>
            </a:r>
          </a:p>
          <a:p>
            <a:r>
              <a:rPr lang="en-US" sz="1200" b="0" i="0" kern="1200" dirty="0">
                <a:solidFill>
                  <a:schemeClr val="tx1"/>
                </a:solidFill>
                <a:effectLst/>
                <a:latin typeface="+mn-lt"/>
                <a:ea typeface="+mn-ea"/>
                <a:cs typeface="+mn-cs"/>
              </a:rPr>
              <a:t>Checks are used in the US, and electronic bank transfers or direct debit are the norm in Europe.</a:t>
            </a:r>
          </a:p>
          <a:p>
            <a:r>
              <a:rPr lang="en-US" sz="1200" b="0" i="0" kern="1200" dirty="0">
                <a:solidFill>
                  <a:schemeClr val="tx1"/>
                </a:solidFill>
                <a:effectLst/>
                <a:latin typeface="+mn-lt"/>
                <a:ea typeface="+mn-ea"/>
                <a:cs typeface="+mn-cs"/>
              </a:rPr>
              <a:t>Some US companies tend not to enter invoice into system until financial institution has provided exact cost in US dollars. Some will use bank or special service provider to pay international vendors. Majority will use wire transfers. (A Qualitative Exploration of AP and Bank Reconciliation Processes)</a:t>
            </a:r>
          </a:p>
          <a:p>
            <a:r>
              <a:rPr lang="en-US" sz="1200" b="0" i="0" kern="1200" dirty="0">
                <a:solidFill>
                  <a:schemeClr val="tx1"/>
                </a:solidFill>
                <a:effectLst/>
                <a:latin typeface="+mn-lt"/>
                <a:ea typeface="+mn-ea"/>
                <a:cs typeface="+mn-cs"/>
              </a:rPr>
              <a:t>Managing multiple currencies is a common way of doing business, and they have separate bank accounts for the currencies they regularly use. Many are hedging their foreign exchange risk by buying on the forward market or by buying insurance. (EMEA Finance Concept Test)</a:t>
            </a:r>
          </a:p>
          <a:p>
            <a:r>
              <a:rPr lang="en-US" sz="1200" b="0" i="0" kern="1200" dirty="0">
                <a:solidFill>
                  <a:schemeClr val="tx1"/>
                </a:solidFill>
                <a:effectLst/>
                <a:latin typeface="+mn-lt"/>
                <a:ea typeface="+mn-ea"/>
                <a:cs typeface="+mn-cs"/>
              </a:rPr>
              <a:t>The term "3-way matching" was not understood, but the process of checking the order against the invoice and goods received is common. In fact, other documents were mentioned, which might suggest a 4- or 5-way match. The departments in charge of this matching process are Purchasing or Logistics. (EMEA Finance Concept Test)</a:t>
            </a:r>
          </a:p>
          <a:p>
            <a:r>
              <a:rPr lang="en-US" sz="1200" b="0" i="0" kern="1200" dirty="0">
                <a:solidFill>
                  <a:schemeClr val="tx1"/>
                </a:solidFill>
                <a:effectLst/>
                <a:latin typeface="+mn-lt"/>
                <a:ea typeface="+mn-ea"/>
                <a:cs typeface="+mn-cs"/>
              </a:rPr>
              <a:t>"Our foreign vendors have all these addresses, and we don't have enough fields for the correct addresses, such as the zip code equivalent in other countries."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Spain, they are sensitive to the solvency of their clients and suppliers. Participants in this study suggested that people are slow to pay and slow to resolve disputes. Clients often wait until payment is due to raise a dispute. (EMEA Finance Concept Test)</a:t>
            </a:r>
          </a:p>
          <a:p>
            <a:r>
              <a:rPr lang="en-US" sz="1200" b="0" i="0" kern="1200" dirty="0">
                <a:solidFill>
                  <a:schemeClr val="tx1"/>
                </a:solidFill>
                <a:effectLst/>
                <a:latin typeface="+mn-lt"/>
                <a:ea typeface="+mn-ea"/>
                <a:cs typeface="+mn-cs"/>
              </a:rPr>
              <a:t>Payment terms, item descriptions, and delivery terms should be in ERP system in multiple languages. (EMEA Study Final Report)</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Enter Data</a:t>
            </a:r>
          </a:p>
          <a:p>
            <a:r>
              <a:rPr lang="en-US" sz="1200" b="0" i="0" kern="1200" dirty="0">
                <a:solidFill>
                  <a:schemeClr val="tx1"/>
                </a:solidFill>
                <a:effectLst/>
                <a:latin typeface="+mn-lt"/>
                <a:ea typeface="+mn-ea"/>
                <a:cs typeface="+mn-cs"/>
              </a:rPr>
              <a:t>Enter changes into system</a:t>
            </a:r>
          </a:p>
          <a:p>
            <a:r>
              <a:rPr lang="en-US" sz="1200" b="0" i="0" kern="1200" dirty="0">
                <a:solidFill>
                  <a:schemeClr val="tx1"/>
                </a:solidFill>
                <a:effectLst/>
                <a:latin typeface="+mn-lt"/>
                <a:ea typeface="+mn-ea"/>
                <a:cs typeface="+mn-cs"/>
              </a:rPr>
              <a:t>Enter codes into system</a:t>
            </a:r>
          </a:p>
          <a:p>
            <a:r>
              <a:rPr lang="en-US" sz="1200" b="0" i="0" kern="1200" dirty="0">
                <a:solidFill>
                  <a:schemeClr val="tx1"/>
                </a:solidFill>
                <a:effectLst/>
                <a:latin typeface="+mn-lt"/>
                <a:ea typeface="+mn-ea"/>
                <a:cs typeface="+mn-cs"/>
              </a:rPr>
              <a:t>Enter historical data</a:t>
            </a:r>
          </a:p>
        </p:txBody>
      </p:sp>
      <p:sp>
        <p:nvSpPr>
          <p:cNvPr id="4" name="Slide Number Placeholder 3"/>
          <p:cNvSpPr>
            <a:spLocks noGrp="1"/>
          </p:cNvSpPr>
          <p:nvPr>
            <p:ph type="sldNum" sz="quarter" idx="5"/>
          </p:nvPr>
        </p:nvSpPr>
        <p:spPr/>
        <p:txBody>
          <a:bodyPr/>
          <a:lstStyle/>
          <a:p>
            <a:fld id="{90C91C77-BD77-46DD-975C-A10BFBCE05E6}" type="slidenum">
              <a:rPr lang="en-US" smtClean="0"/>
              <a:t>51</a:t>
            </a:fld>
            <a:endParaRPr lang="en-US"/>
          </a:p>
        </p:txBody>
      </p:sp>
    </p:spTree>
    <p:extLst>
      <p:ext uri="{BB962C8B-B14F-4D97-AF65-F5344CB8AC3E}">
        <p14:creationId xmlns:p14="http://schemas.microsoft.com/office/powerpoint/2010/main" val="131854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Arnie - Accounts Receivable Administrator</a:t>
            </a:r>
          </a:p>
          <a:p>
            <a:r>
              <a:rPr lang="en-US" sz="1200" b="0" i="1" kern="1200" dirty="0">
                <a:solidFill>
                  <a:schemeClr val="tx1"/>
                </a:solidFill>
                <a:effectLst/>
                <a:latin typeface="+mn-lt"/>
                <a:ea typeface="+mn-ea"/>
                <a:cs typeface="+mn-cs"/>
              </a:rPr>
              <a:t>"I can't efficiently handle the volume of invoices that need to be sent to customers or the receipts my company receives."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Arnie verifies shipment paperwork and creates invoices. He processes and applies cash receipts to appropriate invoices. He may follow up on past due accounts to obtain payment, and speak to customers on a regular basis to answer any questions regarding their invoices.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29 years old</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You usually will find Arnie in the moderately complex and complex finance departments. In the moderately complex department, a junior-level Arnie might only process AR transactions while a more senior-level Arnie could perform all the AR roles from processing of invoices to collections. The latter also could manage 1 to 3 other Arnie personas. In the complex finance department or in an AR-heavy company, this manager role is more likely, but Arnie might not perform any collections activities. Instead, the complex finance department might hire a separate persona, such as Connie, to manage and perform collections.</a:t>
            </a:r>
          </a:p>
          <a:p>
            <a:r>
              <a:rPr lang="en-US" sz="1200" b="0" i="0" kern="1200" dirty="0">
                <a:solidFill>
                  <a:schemeClr val="tx1"/>
                </a:solidFill>
                <a:effectLst/>
                <a:latin typeface="+mn-lt"/>
                <a:ea typeface="+mn-ea"/>
                <a:cs typeface="+mn-cs"/>
              </a:rPr>
              <a:t>When buying a new ERP system, the company tends not to include Arnie in the decision-making process unless Arnie is playing the role of a senior credit manager in charge of a large-volume AR. "I wasn't really involved with it [the decision to purchase] because I have to be here to keep things going. My [manager] knew what we had, what was going on, what we were looking for, the horrible experiences we had been going through."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Arnie does get involved in the </a:t>
            </a:r>
            <a:r>
              <a:rPr lang="en-US" sz="1200" b="0" i="0" kern="1200" dirty="0" err="1">
                <a:solidFill>
                  <a:schemeClr val="tx1"/>
                </a:solidFill>
                <a:effectLst/>
                <a:latin typeface="+mn-lt"/>
                <a:ea typeface="+mn-ea"/>
                <a:cs typeface="+mn-cs"/>
              </a:rPr>
              <a:t>set up</a:t>
            </a:r>
            <a:r>
              <a:rPr lang="en-US" sz="1200" b="0" i="0" kern="1200" dirty="0">
                <a:solidFill>
                  <a:schemeClr val="tx1"/>
                </a:solidFill>
                <a:effectLst/>
                <a:latin typeface="+mn-lt"/>
                <a:ea typeface="+mn-ea"/>
                <a:cs typeface="+mn-cs"/>
              </a:rPr>
              <a:t> of a new system and helps to determine which legacy data can be imported and which needs to be re-keyed. "I was involved in the customer master setup. Anything that we could upload from the current system...whatever we could get in there through an upload with our IS group, that was done for us, but anything else we needed to put in there, financial ratings, D&amp;B numbers, phone numbers, all of that, we did manually. It took time away from collecting money."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8:00amProcesses disputes that came in overnight or late yesterday. Deals with the ones within his threshold and assigns others to managers or other departments.</a:t>
            </a:r>
          </a:p>
          <a:p>
            <a:r>
              <a:rPr lang="en-US" sz="1200" b="0" i="0" kern="1200" dirty="0">
                <a:solidFill>
                  <a:schemeClr val="tx1"/>
                </a:solidFill>
                <a:effectLst/>
                <a:latin typeface="+mn-lt"/>
                <a:ea typeface="+mn-ea"/>
                <a:cs typeface="+mn-cs"/>
              </a:rPr>
              <a:t>8:30amOpens and organizes incoming external and interoffice mail, faxes, e-mail, etc.</a:t>
            </a:r>
          </a:p>
          <a:p>
            <a:r>
              <a:rPr lang="en-US" sz="1200" b="0" i="0" kern="1200" dirty="0">
                <a:solidFill>
                  <a:schemeClr val="tx1"/>
                </a:solidFill>
                <a:effectLst/>
                <a:latin typeface="+mn-lt"/>
                <a:ea typeface="+mn-ea"/>
                <a:cs typeface="+mn-cs"/>
              </a:rPr>
              <a:t>9:00amMatches paperwork to identify customer orders to be billed.</a:t>
            </a:r>
          </a:p>
          <a:p>
            <a:r>
              <a:rPr lang="en-US" sz="1200" b="0" i="0" kern="1200" dirty="0">
                <a:solidFill>
                  <a:schemeClr val="tx1"/>
                </a:solidFill>
                <a:effectLst/>
                <a:latin typeface="+mn-lt"/>
                <a:ea typeface="+mn-ea"/>
                <a:cs typeface="+mn-cs"/>
              </a:rPr>
              <a:t>9:30amTroubleshoots missing project codes required for customer invoice.</a:t>
            </a:r>
          </a:p>
          <a:p>
            <a:r>
              <a:rPr lang="en-US" sz="1200" b="0" i="0" kern="1200" dirty="0">
                <a:solidFill>
                  <a:schemeClr val="tx1"/>
                </a:solidFill>
                <a:effectLst/>
                <a:latin typeface="+mn-lt"/>
                <a:ea typeface="+mn-ea"/>
                <a:cs typeface="+mn-cs"/>
              </a:rPr>
              <a:t>10:00amUpdates customer order information as well as address, phone number, etc.</a:t>
            </a:r>
          </a:p>
          <a:p>
            <a:r>
              <a:rPr lang="en-US" sz="1200" b="0" i="0" kern="1200" dirty="0">
                <a:solidFill>
                  <a:schemeClr val="tx1"/>
                </a:solidFill>
                <a:effectLst/>
                <a:latin typeface="+mn-lt"/>
                <a:ea typeface="+mn-ea"/>
                <a:cs typeface="+mn-cs"/>
              </a:rPr>
              <a:t>11:00amEnters all coded items into system.</a:t>
            </a:r>
          </a:p>
          <a:p>
            <a:r>
              <a:rPr lang="en-US" sz="1200" b="0" i="0" kern="1200" dirty="0">
                <a:solidFill>
                  <a:schemeClr val="tx1"/>
                </a:solidFill>
                <a:effectLst/>
                <a:latin typeface="+mn-lt"/>
                <a:ea typeface="+mn-ea"/>
                <a:cs typeface="+mn-cs"/>
              </a:rPr>
              <a:t>11:30amRuns summary report, rechecking all input data. Prints all documents that need to go out in the day’s mail.</a:t>
            </a:r>
          </a:p>
          <a:p>
            <a:r>
              <a:rPr lang="en-US" sz="1200" b="0" i="0" kern="1200" dirty="0">
                <a:solidFill>
                  <a:schemeClr val="tx1"/>
                </a:solidFill>
                <a:effectLst/>
                <a:latin typeface="+mn-lt"/>
                <a:ea typeface="+mn-ea"/>
                <a:cs typeface="+mn-cs"/>
              </a:rPr>
              <a:t>12:30pmLunch at desk. (US cultural artifact, in EU he has lunch at home with family, at a restaurant with friends, or canteen with colleagues).</a:t>
            </a:r>
          </a:p>
          <a:p>
            <a:r>
              <a:rPr lang="en-US" sz="1200" b="0" i="0" kern="1200" dirty="0">
                <a:solidFill>
                  <a:schemeClr val="tx1"/>
                </a:solidFill>
                <a:effectLst/>
                <a:latin typeface="+mn-lt"/>
                <a:ea typeface="+mn-ea"/>
                <a:cs typeface="+mn-cs"/>
              </a:rPr>
              <a:t>1:30pmCopies, prints, collates, and staples all items that need to be filed.</a:t>
            </a:r>
          </a:p>
          <a:p>
            <a:r>
              <a:rPr lang="en-US" sz="1200" b="0" i="0" kern="1200" dirty="0">
                <a:solidFill>
                  <a:schemeClr val="tx1"/>
                </a:solidFill>
                <a:effectLst/>
                <a:latin typeface="+mn-lt"/>
                <a:ea typeface="+mn-ea"/>
                <a:cs typeface="+mn-cs"/>
              </a:rPr>
              <a:t>2:00pmEnters cash receipts received in the day's mail.</a:t>
            </a:r>
          </a:p>
          <a:p>
            <a:r>
              <a:rPr lang="en-US" sz="1200" b="0" i="0" kern="1200" dirty="0">
                <a:solidFill>
                  <a:schemeClr val="tx1"/>
                </a:solidFill>
                <a:effectLst/>
                <a:latin typeface="+mn-lt"/>
                <a:ea typeface="+mn-ea"/>
                <a:cs typeface="+mn-cs"/>
              </a:rPr>
              <a:t>3:30pmRuns to bank to deposit any checks received in the day’s mail.</a:t>
            </a:r>
          </a:p>
          <a:p>
            <a:r>
              <a:rPr lang="en-US" sz="1200" b="0" i="0" kern="1200" dirty="0">
                <a:solidFill>
                  <a:schemeClr val="tx1"/>
                </a:solidFill>
                <a:effectLst/>
                <a:latin typeface="+mn-lt"/>
                <a:ea typeface="+mn-ea"/>
                <a:cs typeface="+mn-cs"/>
              </a:rPr>
              <a:t>4:00pmEnters credit memos and prints out documents.</a:t>
            </a:r>
          </a:p>
          <a:p>
            <a:r>
              <a:rPr lang="en-US" sz="1200" b="0" i="0" kern="1200" dirty="0">
                <a:solidFill>
                  <a:schemeClr val="tx1"/>
                </a:solidFill>
                <a:effectLst/>
                <a:latin typeface="+mn-lt"/>
                <a:ea typeface="+mn-ea"/>
                <a:cs typeface="+mn-cs"/>
              </a:rPr>
              <a:t>4:45pmOrganizes and stacks work for tomorrow.</a:t>
            </a:r>
          </a:p>
          <a:p>
            <a:r>
              <a:rPr lang="en-US" sz="1200" b="0" i="0" kern="1200" dirty="0">
                <a:solidFill>
                  <a:schemeClr val="tx1"/>
                </a:solidFill>
                <a:effectLst/>
                <a:latin typeface="+mn-lt"/>
                <a:ea typeface="+mn-ea"/>
                <a:cs typeface="+mn-cs"/>
              </a:rPr>
              <a:t>5:00pmGoes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Communication and style</a:t>
            </a:r>
          </a:p>
          <a:p>
            <a:r>
              <a:rPr lang="en-US" sz="1200" b="0" i="0" kern="1200" dirty="0">
                <a:solidFill>
                  <a:schemeClr val="tx1"/>
                </a:solidFill>
                <a:effectLst/>
                <a:latin typeface="+mn-lt"/>
                <a:ea typeface="+mn-ea"/>
                <a:cs typeface="+mn-cs"/>
              </a:rPr>
              <a:t>If I need something from someone in another area I often will try to find them and ask for it face to face. I usually get things faster that way. (Visit 12 and Visit 10)</a:t>
            </a:r>
          </a:p>
          <a:p>
            <a:r>
              <a:rPr lang="en-US" sz="1200" b="0" i="0" kern="1200" dirty="0">
                <a:solidFill>
                  <a:schemeClr val="tx1"/>
                </a:solidFill>
                <a:effectLst/>
                <a:latin typeface="+mn-lt"/>
                <a:ea typeface="+mn-ea"/>
                <a:cs typeface="+mn-cs"/>
              </a:rPr>
              <a:t>I don’t like having to call customers at all. I prefer it if the sales people do that since they are the ones who have the relationship with them. (Visit 12)</a:t>
            </a:r>
          </a:p>
          <a:p>
            <a:r>
              <a:rPr lang="en-US" sz="1200" b="0" i="0" kern="1200" dirty="0">
                <a:solidFill>
                  <a:schemeClr val="tx1"/>
                </a:solidFill>
                <a:effectLst/>
                <a:latin typeface="+mn-lt"/>
                <a:ea typeface="+mn-ea"/>
                <a:cs typeface="+mn-cs"/>
              </a:rPr>
              <a:t>"We stopped faxing invoices to customers because we just found it unreliable." (Chicago AR Focus Group 3)</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Values, fears, and career aspirations</a:t>
            </a:r>
          </a:p>
          <a:p>
            <a:r>
              <a:rPr lang="en-US" sz="1200" b="0" i="0" kern="1200" dirty="0">
                <a:solidFill>
                  <a:schemeClr val="tx1"/>
                </a:solidFill>
                <a:effectLst/>
                <a:latin typeface="+mn-lt"/>
                <a:ea typeface="+mn-ea"/>
                <a:cs typeface="+mn-cs"/>
              </a:rPr>
              <a:t>"My goal is to be on an integrated system where we could all talk to each other because we don't talk to each other now...there is a lot of flowing of paper in our areas, which hopefully an integrated system can eliminate a lot of that."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AR personnel deal with a lot of paper and are skeptical about too much automation, mostly around auto apply. They think it will create more work. (Finance Concept Test EMEA)</a:t>
            </a:r>
          </a:p>
          <a:p>
            <a:r>
              <a:rPr lang="en-US" sz="1200" b="0" i="0" kern="1200" dirty="0">
                <a:solidFill>
                  <a:schemeClr val="tx1"/>
                </a:solidFill>
                <a:effectLst/>
                <a:latin typeface="+mn-lt"/>
                <a:ea typeface="+mn-ea"/>
                <a:cs typeface="+mn-cs"/>
              </a:rPr>
              <a:t>Arnie also is cautious about a potential lack of control if just anyone can add a new customer to the system without approval processes such as credit checks. (Finance Concept Test EMEA)</a:t>
            </a:r>
          </a:p>
          <a:p>
            <a:r>
              <a:rPr lang="en-US" sz="1200" b="0" i="0" kern="1200" dirty="0">
                <a:solidFill>
                  <a:schemeClr val="tx1"/>
                </a:solidFill>
                <a:effectLst/>
                <a:latin typeface="+mn-lt"/>
                <a:ea typeface="+mn-ea"/>
                <a:cs typeface="+mn-cs"/>
              </a:rPr>
              <a:t>"We've been trying get everyone on EFT. We use finance charges as an incentive to get people to use EFT. If they allow us to use EFT, then we don't charge the customer finance charges." (Chicago AR Focus Group 3)</a:t>
            </a: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You have to have good organizational skills and be very detailed oriented. When I got here, their filing was a mess but now things go more smoothly because I have re-organized everything and keep it in the proper order. (Visit 12)</a:t>
            </a:r>
          </a:p>
          <a:p>
            <a:r>
              <a:rPr lang="en-US" sz="1200" b="0" i="0" kern="1200" dirty="0">
                <a:solidFill>
                  <a:schemeClr val="tx1"/>
                </a:solidFill>
                <a:effectLst/>
                <a:latin typeface="+mn-lt"/>
                <a:ea typeface="+mn-ea"/>
                <a:cs typeface="+mn-cs"/>
              </a:rPr>
              <a:t>You also have to work with a lot of different people from all over the company, so you have to have good people skills. But be firm about the rules, patient, but firm. (Visit 12)</a:t>
            </a:r>
          </a:p>
          <a:p>
            <a:r>
              <a:rPr lang="en-US" sz="1200" b="0" i="0" kern="1200" dirty="0">
                <a:solidFill>
                  <a:schemeClr val="tx1"/>
                </a:solidFill>
                <a:effectLst/>
                <a:latin typeface="+mn-lt"/>
                <a:ea typeface="+mn-ea"/>
                <a:cs typeface="+mn-cs"/>
              </a:rPr>
              <a:t>You have to pick up things quickly, have common sense, and be interested in what you are doing (Visit 15)</a:t>
            </a:r>
          </a:p>
          <a:p>
            <a:r>
              <a:rPr lang="en-US" sz="1200" b="0" i="0" kern="1200" dirty="0">
                <a:solidFill>
                  <a:schemeClr val="tx1"/>
                </a:solidFill>
                <a:effectLst/>
                <a:latin typeface="+mn-lt"/>
                <a:ea typeface="+mn-ea"/>
                <a:cs typeface="+mn-cs"/>
              </a:rPr>
              <a:t>"I need a consultant to write specific reports to get specific things out." (UQM Technologies)</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Multi-form copies of Packing Slips, Invoices, Quotes, Contracts etc. from Operations and Sales</a:t>
            </a:r>
          </a:p>
          <a:p>
            <a:r>
              <a:rPr lang="en-US" sz="1200" b="0" i="0" kern="1200" dirty="0">
                <a:solidFill>
                  <a:schemeClr val="tx1"/>
                </a:solidFill>
                <a:effectLst/>
                <a:latin typeface="+mn-lt"/>
                <a:ea typeface="+mn-ea"/>
                <a:cs typeface="+mn-cs"/>
              </a:rPr>
              <a:t>A desktop computer, a small printer, adding machine, and a phone. A copy machine and high volume shared printer </a:t>
            </a:r>
            <a:r>
              <a:rPr lang="en-US" sz="1200" b="0" i="0" kern="1200" dirty="0" err="1">
                <a:solidFill>
                  <a:schemeClr val="tx1"/>
                </a:solidFill>
                <a:effectLst/>
                <a:latin typeface="+mn-lt"/>
                <a:ea typeface="+mn-ea"/>
                <a:cs typeface="+mn-cs"/>
              </a:rPr>
              <a:t>near by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Many company binders for reference, several printouts with invoicing codes and phone numbers</a:t>
            </a:r>
          </a:p>
          <a:p>
            <a:r>
              <a:rPr lang="en-US" sz="1200" b="0" i="0" kern="1200" dirty="0">
                <a:solidFill>
                  <a:schemeClr val="tx1"/>
                </a:solidFill>
                <a:effectLst/>
                <a:latin typeface="+mn-lt"/>
                <a:ea typeface="+mn-ea"/>
                <a:cs typeface="+mn-cs"/>
              </a:rPr>
              <a:t>Filing cabinets organized for Open and Complete orders, weekly filings, monthly filings, and yearly filings easily accessible</a:t>
            </a:r>
          </a:p>
          <a:p>
            <a:r>
              <a:rPr lang="en-US" sz="1200" b="0" i="0" kern="1200" dirty="0">
                <a:solidFill>
                  <a:schemeClr val="tx1"/>
                </a:solidFill>
                <a:effectLst/>
                <a:latin typeface="+mn-lt"/>
                <a:ea typeface="+mn-ea"/>
                <a:cs typeface="+mn-cs"/>
              </a:rPr>
              <a:t>Co-workers within easy ear shot to help troubleshoot questions that may arise throughout the day</a:t>
            </a:r>
          </a:p>
          <a:p>
            <a:r>
              <a:rPr lang="en-US" sz="1200" b="0" i="0" kern="1200" dirty="0">
                <a:solidFill>
                  <a:schemeClr val="tx1"/>
                </a:solidFill>
                <a:effectLst/>
                <a:latin typeface="+mn-lt"/>
                <a:ea typeface="+mn-ea"/>
                <a:cs typeface="+mn-cs"/>
              </a:rPr>
              <a:t>Work styles</a:t>
            </a:r>
          </a:p>
          <a:p>
            <a:r>
              <a:rPr lang="en-US" sz="1200" b="0" i="0" kern="1200" dirty="0">
                <a:solidFill>
                  <a:schemeClr val="tx1"/>
                </a:solidFill>
                <a:effectLst/>
                <a:latin typeface="+mn-lt"/>
                <a:ea typeface="+mn-ea"/>
                <a:cs typeface="+mn-cs"/>
              </a:rPr>
              <a:t>I love organization.</a:t>
            </a:r>
          </a:p>
          <a:p>
            <a:r>
              <a:rPr lang="en-US" sz="1200" b="0" i="0" kern="1200" dirty="0">
                <a:solidFill>
                  <a:schemeClr val="tx1"/>
                </a:solidFill>
                <a:effectLst/>
                <a:latin typeface="+mn-lt"/>
                <a:ea typeface="+mn-ea"/>
                <a:cs typeface="+mn-cs"/>
              </a:rPr>
              <a:t>Technology Attitudes</a:t>
            </a:r>
          </a:p>
          <a:p>
            <a:r>
              <a:rPr lang="en-US" sz="1200" b="0" i="0" kern="1200" dirty="0">
                <a:solidFill>
                  <a:schemeClr val="tx1"/>
                </a:solidFill>
                <a:effectLst/>
                <a:latin typeface="+mn-lt"/>
                <a:ea typeface="+mn-ea"/>
                <a:cs typeface="+mn-cs"/>
              </a:rPr>
              <a:t>Fifty percent of my time is spent handling paper, and the other 50% is spent on the computer. (Visit 10)</a:t>
            </a:r>
          </a:p>
          <a:p>
            <a:r>
              <a:rPr lang="en-US" sz="1200" b="0" i="0" kern="1200" dirty="0">
                <a:solidFill>
                  <a:schemeClr val="tx1"/>
                </a:solidFill>
                <a:effectLst/>
                <a:latin typeface="+mn-lt"/>
                <a:ea typeface="+mn-ea"/>
                <a:cs typeface="+mn-cs"/>
              </a:rPr>
              <a:t>We work together on everything, even system problems to try and solve them (Visit 12)</a:t>
            </a:r>
          </a:p>
          <a:p>
            <a:r>
              <a:rPr lang="en-US" sz="1200" b="0" i="0" kern="1200" dirty="0">
                <a:solidFill>
                  <a:schemeClr val="tx1"/>
                </a:solidFill>
                <a:effectLst/>
                <a:latin typeface="+mn-lt"/>
                <a:ea typeface="+mn-ea"/>
                <a:cs typeface="+mn-cs"/>
              </a:rPr>
              <a:t>"We do have some customers set up with EDI, about a half dozen or so, not very many. The rest of them are paper invoices that are generated every day."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Small cubicle in the back corner of the room occupied by accounting co-workers.</a:t>
            </a:r>
          </a:p>
          <a:p>
            <a:r>
              <a:rPr lang="en-US" sz="1200" b="0" i="0" kern="1200" dirty="0">
                <a:solidFill>
                  <a:schemeClr val="tx1"/>
                </a:solidFill>
                <a:effectLst/>
                <a:latin typeface="+mn-lt"/>
                <a:ea typeface="+mn-ea"/>
                <a:cs typeface="+mn-cs"/>
              </a:rPr>
              <a:t>Very organized with multiple filing cabinets within and around cubicle.</a:t>
            </a:r>
          </a:p>
          <a:p>
            <a:r>
              <a:rPr lang="en-US" sz="1200" b="0" i="0" kern="1200" dirty="0">
                <a:solidFill>
                  <a:schemeClr val="tx1"/>
                </a:solidFill>
                <a:effectLst/>
                <a:latin typeface="+mn-lt"/>
                <a:ea typeface="+mn-ea"/>
                <a:cs typeface="+mn-cs"/>
              </a:rPr>
              <a:t>Many organized stacks of paper around his desk, organized by date and alphabetized.</a:t>
            </a:r>
          </a:p>
          <a:p>
            <a:r>
              <a:rPr lang="en-US" sz="1200" b="0" i="0" kern="1200" dirty="0">
                <a:solidFill>
                  <a:schemeClr val="tx1"/>
                </a:solidFill>
                <a:effectLst/>
                <a:latin typeface="+mn-lt"/>
                <a:ea typeface="+mn-ea"/>
                <a:cs typeface="+mn-cs"/>
              </a:rPr>
              <a:t>Often interrupted with requests for information.</a:t>
            </a:r>
          </a:p>
          <a:p>
            <a:r>
              <a:rPr lang="en-US" sz="1200" b="0" i="0" kern="1200" dirty="0">
                <a:solidFill>
                  <a:schemeClr val="tx1"/>
                </a:solidFill>
                <a:effectLst/>
                <a:latin typeface="+mn-lt"/>
                <a:ea typeface="+mn-ea"/>
                <a:cs typeface="+mn-cs"/>
              </a:rPr>
              <a:t>"We do a lot of paper transactions just in terms of our own invoicing, in terms of our credit memory processing. You get a paper from this one, create another paper and enter it into the system, upload it into this one. So there is a lot of paper flowing in our area..."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I would like to have a better understanding of what everyone does within the company and even within my own area. (Visit 5 and Visit 12)</a:t>
            </a:r>
          </a:p>
          <a:p>
            <a:r>
              <a:rPr lang="en-US" sz="1200" b="0" i="0" kern="1200" dirty="0">
                <a:solidFill>
                  <a:schemeClr val="tx1"/>
                </a:solidFill>
                <a:effectLst/>
                <a:latin typeface="+mn-lt"/>
                <a:ea typeface="+mn-ea"/>
                <a:cs typeface="+mn-cs"/>
              </a:rPr>
              <a:t>I like to have everything filed at least at one point during each day. If I had an extra hour I would organize my area. (Visit 12)</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AR Transactions Processor -- I invoice sales and services and collect the money.</a:t>
            </a:r>
          </a:p>
          <a:p>
            <a:r>
              <a:rPr lang="en-US" sz="1200" b="0" i="0" kern="1200" dirty="0">
                <a:solidFill>
                  <a:schemeClr val="tx1"/>
                </a:solidFill>
                <a:effectLst/>
                <a:latin typeface="+mn-lt"/>
                <a:ea typeface="+mn-ea"/>
                <a:cs typeface="+mn-cs"/>
              </a:rPr>
              <a:t>AR Issues Handler</a:t>
            </a:r>
          </a:p>
          <a:p>
            <a:r>
              <a:rPr lang="en-US" sz="1200" b="0" i="0" kern="1200" dirty="0">
                <a:solidFill>
                  <a:schemeClr val="tx1"/>
                </a:solidFill>
                <a:effectLst/>
                <a:latin typeface="+mn-lt"/>
                <a:ea typeface="+mn-ea"/>
                <a:cs typeface="+mn-cs"/>
              </a:rPr>
              <a:t>Collections if no one else, such as a Connie persona, is available. "In our finance department, there are about 4 people. There is our CFO, and then there is accounts payable. Then, Mary does accounts receivable and collections. And then there is the accounting manager, who works with the CFO and she oversees all of it. Basically, she does all of the reports." (Shoreline)</a:t>
            </a:r>
          </a:p>
          <a:p>
            <a:r>
              <a:rPr lang="en-US" sz="1200" b="0" i="0" kern="1200" dirty="0">
                <a:solidFill>
                  <a:schemeClr val="tx1"/>
                </a:solidFill>
                <a:effectLst/>
                <a:latin typeface="+mn-lt"/>
                <a:ea typeface="+mn-ea"/>
                <a:cs typeface="+mn-cs"/>
              </a:rPr>
              <a:t>Credit Manager, for the Arnie who manages other Arnie personas and in a moderately complex finance department that doesn't have separate Collections roles. "My role...is Director of Credit, and it encompasses a couple of things. Basically, it’s managing our investment in accounts receivable. I’m responsible for collections, responsible for establishing credit lines with customers, basically a risk type position. So it’s managing our investment in receivables, the turnaround of those collections, our cash cycle so to speak are all very important in this company. I guess as a risk manager I’m responsible for the company’s largest asset." (Berlin Packaging)</a:t>
            </a:r>
          </a:p>
          <a:p>
            <a:r>
              <a:rPr lang="en-US" sz="1200" b="0" i="0" kern="1200" dirty="0">
                <a:solidFill>
                  <a:schemeClr val="tx1"/>
                </a:solidFill>
                <a:effectLst/>
                <a:latin typeface="+mn-lt"/>
                <a:ea typeface="+mn-ea"/>
                <a:cs typeface="+mn-cs"/>
              </a:rPr>
              <a:t>Licensing Manager</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Support office staff.</a:t>
            </a:r>
          </a:p>
          <a:p>
            <a:r>
              <a:rPr lang="en-US" sz="1200" b="0" i="0" kern="1200" dirty="0">
                <a:solidFill>
                  <a:schemeClr val="tx1"/>
                </a:solidFill>
                <a:effectLst/>
                <a:latin typeface="+mn-lt"/>
                <a:ea typeface="+mn-ea"/>
                <a:cs typeface="+mn-cs"/>
              </a:rPr>
              <a:t>Support payroll (if payroll is done in house and if there is no payroll administrator)</a:t>
            </a:r>
          </a:p>
          <a:p>
            <a:r>
              <a:rPr lang="en-US" sz="1200" b="0" i="0" kern="1200" dirty="0">
                <a:solidFill>
                  <a:schemeClr val="tx1"/>
                </a:solidFill>
                <a:effectLst/>
                <a:latin typeface="+mn-lt"/>
                <a:ea typeface="+mn-ea"/>
                <a:cs typeface="+mn-cs"/>
              </a:rPr>
              <a:t>I double check invoices to make sure they are right.</a:t>
            </a:r>
          </a:p>
          <a:p>
            <a:r>
              <a:rPr lang="en-US" sz="1200" b="0" i="0" kern="1200" dirty="0">
                <a:solidFill>
                  <a:schemeClr val="tx1"/>
                </a:solidFill>
                <a:effectLst/>
                <a:latin typeface="+mn-lt"/>
                <a:ea typeface="+mn-ea"/>
                <a:cs typeface="+mn-cs"/>
              </a:rPr>
              <a:t>I process all the cash receipts that come in.</a:t>
            </a:r>
          </a:p>
          <a:p>
            <a:r>
              <a:rPr lang="en-US" sz="1200" b="0" i="0" kern="1200" dirty="0">
                <a:solidFill>
                  <a:schemeClr val="tx1"/>
                </a:solidFill>
                <a:effectLst/>
                <a:latin typeface="+mn-lt"/>
                <a:ea typeface="+mn-ea"/>
                <a:cs typeface="+mn-cs"/>
              </a:rPr>
              <a:t>I cover for co-workers that are out or in need of additional assistance.</a:t>
            </a:r>
          </a:p>
          <a:p>
            <a:r>
              <a:rPr lang="en-US" sz="1200" b="0" i="0" kern="1200" dirty="0">
                <a:solidFill>
                  <a:schemeClr val="tx1"/>
                </a:solidFill>
                <a:effectLst/>
                <a:latin typeface="+mn-lt"/>
                <a:ea typeface="+mn-ea"/>
                <a:cs typeface="+mn-cs"/>
              </a:rPr>
              <a:t>I follow up with the necessary people if the information on the paperwork doesn’t match.</a:t>
            </a:r>
          </a:p>
          <a:p>
            <a:r>
              <a:rPr lang="en-US" sz="1200" b="0" i="0" kern="1200" dirty="0">
                <a:solidFill>
                  <a:schemeClr val="tx1"/>
                </a:solidFill>
                <a:effectLst/>
                <a:latin typeface="+mn-lt"/>
                <a:ea typeface="+mn-ea"/>
                <a:cs typeface="+mn-cs"/>
              </a:rPr>
              <a:t>Utility Billing Back-Up</a:t>
            </a:r>
          </a:p>
          <a:p>
            <a:r>
              <a:rPr lang="en-US" sz="1200" b="0" i="0" kern="1200" dirty="0">
                <a:solidFill>
                  <a:schemeClr val="tx1"/>
                </a:solidFill>
                <a:effectLst/>
                <a:latin typeface="+mn-lt"/>
                <a:ea typeface="+mn-ea"/>
                <a:cs typeface="+mn-cs"/>
              </a:rPr>
              <a:t>Cashier back-up </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I double check invoices to make sure they are right.</a:t>
            </a:r>
          </a:p>
          <a:p>
            <a:r>
              <a:rPr lang="en-US" sz="1200" b="0" i="0" kern="1200" dirty="0">
                <a:solidFill>
                  <a:schemeClr val="tx1"/>
                </a:solidFill>
                <a:effectLst/>
                <a:latin typeface="+mn-lt"/>
                <a:ea typeface="+mn-ea"/>
                <a:cs typeface="+mn-cs"/>
              </a:rPr>
              <a:t>I process all the cash receipts that come in.</a:t>
            </a:r>
          </a:p>
          <a:p>
            <a:r>
              <a:rPr lang="en-US" sz="1200" b="0" i="0" kern="1200" dirty="0">
                <a:solidFill>
                  <a:schemeClr val="tx1"/>
                </a:solidFill>
                <a:effectLst/>
                <a:latin typeface="+mn-lt"/>
                <a:ea typeface="+mn-ea"/>
                <a:cs typeface="+mn-cs"/>
              </a:rPr>
              <a:t>I cover for co-workers that are out or in need of additional assistance.</a:t>
            </a:r>
          </a:p>
          <a:p>
            <a:r>
              <a:rPr lang="en-US" sz="1200" b="0" i="0" kern="1200" dirty="0">
                <a:solidFill>
                  <a:schemeClr val="tx1"/>
                </a:solidFill>
                <a:effectLst/>
                <a:latin typeface="+mn-lt"/>
                <a:ea typeface="+mn-ea"/>
                <a:cs typeface="+mn-cs"/>
              </a:rPr>
              <a:t>I follow up with the necessary people if the information on the paperwork doesn’t match.</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I don’t think people know what I do or how much work it is, so interrupting me seems like no big deal (Visit 12)At the end of the month, I’m the last one that things come to and it’s always a scramble (Visit 15).There are no set dates when invoices are going out which complicates things when you need to get information from someone else (Visit 5).</a:t>
            </a:r>
            <a:r>
              <a:rPr lang="en-US" sz="1200" b="1" i="0" kern="1200" dirty="0">
                <a:solidFill>
                  <a:schemeClr val="tx1"/>
                </a:solidFill>
                <a:effectLst/>
                <a:latin typeface="+mn-lt"/>
                <a:ea typeface="+mn-ea"/>
                <a:cs typeface="+mn-cs"/>
              </a:rPr>
              <a:t>When processing AR transactions:</a:t>
            </a:r>
          </a:p>
          <a:p>
            <a:r>
              <a:rPr lang="en-US" sz="1200" b="0" i="0" kern="1200" dirty="0">
                <a:solidFill>
                  <a:schemeClr val="tx1"/>
                </a:solidFill>
                <a:effectLst/>
                <a:latin typeface="+mn-lt"/>
                <a:ea typeface="+mn-ea"/>
                <a:cs typeface="+mn-cs"/>
              </a:rPr>
              <a:t>I need more detail on invoices to do comprehensive analysis; I cannot calculate commissions and royalties to align with the business, and I need to specify a salesperson at the line level; and I need more flexibility in determining how discounts are applied (e.g., include/exclude taxes, include/exclude freight, etc.).</a:t>
            </a:r>
          </a:p>
          <a:p>
            <a:r>
              <a:rPr lang="en-US" sz="1200" b="0" i="0" kern="1200" dirty="0">
                <a:solidFill>
                  <a:schemeClr val="tx1"/>
                </a:solidFill>
                <a:effectLst/>
                <a:latin typeface="+mn-lt"/>
                <a:ea typeface="+mn-ea"/>
                <a:cs typeface="+mn-cs"/>
              </a:rPr>
              <a:t>When I generate invoices, I do not have all the information (e.g., prepayments or customer deposits for goods/services) readily available.</a:t>
            </a:r>
          </a:p>
          <a:p>
            <a:r>
              <a:rPr lang="en-US" sz="1200" b="0" i="0" kern="1200" dirty="0">
                <a:solidFill>
                  <a:schemeClr val="tx1"/>
                </a:solidFill>
                <a:effectLst/>
                <a:latin typeface="+mn-lt"/>
                <a:ea typeface="+mn-ea"/>
                <a:cs typeface="+mn-cs"/>
              </a:rPr>
              <a:t>I cannot easily enter repeat/recurring billings to customers for things such as dues and subscriptions.</a:t>
            </a:r>
          </a:p>
          <a:p>
            <a:r>
              <a:rPr lang="en-US" sz="1200" b="0" i="0" kern="1200" dirty="0">
                <a:solidFill>
                  <a:schemeClr val="tx1"/>
                </a:solidFill>
                <a:effectLst/>
                <a:latin typeface="+mn-lt"/>
                <a:ea typeface="+mn-ea"/>
                <a:cs typeface="+mn-cs"/>
              </a:rPr>
              <a:t>Manual entry/data capture is tedious, error-prone, and repetitive. Inaccurate data is unprofessional to customers.</a:t>
            </a:r>
          </a:p>
          <a:p>
            <a:r>
              <a:rPr lang="en-US" sz="1200" b="0" i="0" kern="1200" dirty="0">
                <a:solidFill>
                  <a:schemeClr val="tx1"/>
                </a:solidFill>
                <a:effectLst/>
                <a:latin typeface="+mn-lt"/>
                <a:ea typeface="+mn-ea"/>
                <a:cs typeface="+mn-cs"/>
              </a:rPr>
              <a:t>Correcting and/or voiding posted transactions is a tedious, error-prone, manual process, and the history needs to be corrected so that reporting is accurate.</a:t>
            </a:r>
          </a:p>
          <a:p>
            <a:r>
              <a:rPr lang="en-US" sz="1200" b="0" i="0" kern="1200" dirty="0">
                <a:solidFill>
                  <a:schemeClr val="tx1"/>
                </a:solidFill>
                <a:effectLst/>
                <a:latin typeface="+mn-lt"/>
                <a:ea typeface="+mn-ea"/>
                <a:cs typeface="+mn-cs"/>
              </a:rPr>
              <a:t>Managing disputes and collaborating with customers regarding invoices is time-consuming and can't be tracked in the system.</a:t>
            </a:r>
          </a:p>
          <a:p>
            <a:r>
              <a:rPr lang="en-US" sz="1200" b="0" i="0" kern="1200" dirty="0">
                <a:solidFill>
                  <a:schemeClr val="tx1"/>
                </a:solidFill>
                <a:effectLst/>
                <a:latin typeface="+mn-lt"/>
                <a:ea typeface="+mn-ea"/>
                <a:cs typeface="+mn-cs"/>
              </a:rPr>
              <a:t>I can't efficiently handle the volume of invoices that need to be sent to customers or the receipts my company receives.</a:t>
            </a:r>
          </a:p>
          <a:p>
            <a:r>
              <a:rPr lang="en-US" sz="1200" b="0" i="0" kern="1200" dirty="0">
                <a:solidFill>
                  <a:schemeClr val="tx1"/>
                </a:solidFill>
                <a:effectLst/>
                <a:latin typeface="+mn-lt"/>
                <a:ea typeface="+mn-ea"/>
                <a:cs typeface="+mn-cs"/>
              </a:rPr>
              <a:t>It's difficult to manage freight estimates versus actual charges and then billing the customer for the correct amount. I have to hold the invoice until I receive the actual freight bill, or I have to adjust the invoice if the actual freight is different from the estimate.</a:t>
            </a:r>
          </a:p>
          <a:p>
            <a:r>
              <a:rPr lang="en-US" sz="1200" b="0" i="0" kern="1200" dirty="0">
                <a:solidFill>
                  <a:schemeClr val="tx1"/>
                </a:solidFill>
                <a:effectLst/>
                <a:latin typeface="+mn-lt"/>
                <a:ea typeface="+mn-ea"/>
                <a:cs typeface="+mn-cs"/>
              </a:rPr>
              <a:t>Determining the General Ledger accounts to be used for transactions is difficult. Sales accounts are sometimes based on a combination of the customer and item sold.</a:t>
            </a:r>
          </a:p>
          <a:p>
            <a:r>
              <a:rPr lang="en-US" sz="1200" b="0" i="0" kern="1200" dirty="0">
                <a:solidFill>
                  <a:schemeClr val="tx1"/>
                </a:solidFill>
                <a:effectLst/>
                <a:latin typeface="+mn-lt"/>
                <a:ea typeface="+mn-ea"/>
                <a:cs typeface="+mn-cs"/>
              </a:rPr>
              <a:t>Data entered by other team members (such as technicians entering item numbers or hours) is not always correct. The data needs to be reviewed before an invoice is generated.</a:t>
            </a:r>
          </a:p>
          <a:p>
            <a:r>
              <a:rPr lang="en-US" sz="1200" b="0" i="0" kern="1200" dirty="0">
                <a:solidFill>
                  <a:schemeClr val="tx1"/>
                </a:solidFill>
                <a:effectLst/>
                <a:latin typeface="+mn-lt"/>
                <a:ea typeface="+mn-ea"/>
                <a:cs typeface="+mn-cs"/>
              </a:rPr>
              <a:t>The feedback from internal team members (such as salespeople giving customers special terms, prices) and customers is not tracked and is unorganized, causing problems such as the customer getting billed the wrong price. Collecting and sending all the backup paperwork with the customers' invoices takes time.</a:t>
            </a:r>
          </a:p>
          <a:p>
            <a:r>
              <a:rPr lang="en-US" sz="1200" b="0" i="0" kern="1200" dirty="0">
                <a:solidFill>
                  <a:schemeClr val="tx1"/>
                </a:solidFill>
                <a:effectLst/>
                <a:latin typeface="+mn-lt"/>
                <a:ea typeface="+mn-ea"/>
                <a:cs typeface="+mn-cs"/>
              </a:rPr>
              <a:t>I cannot easily/automatically spot exceptions (e.g., quantity, amount, rice, etc.) early on in the order to avoid problems later.</a:t>
            </a:r>
          </a:p>
          <a:p>
            <a:r>
              <a:rPr lang="en-US" sz="1200" b="0" i="0" kern="1200" dirty="0">
                <a:solidFill>
                  <a:schemeClr val="tx1"/>
                </a:solidFill>
                <a:effectLst/>
                <a:latin typeface="+mn-lt"/>
                <a:ea typeface="+mn-ea"/>
                <a:cs typeface="+mn-cs"/>
              </a:rPr>
              <a:t>I can't remember all the steps to issue a refund to the customer because it doesn't happen that often.</a:t>
            </a:r>
          </a:p>
          <a:p>
            <a:r>
              <a:rPr lang="en-US" sz="1200" b="0" i="0" kern="1200" dirty="0">
                <a:solidFill>
                  <a:schemeClr val="tx1"/>
                </a:solidFill>
                <a:effectLst/>
                <a:latin typeface="+mn-lt"/>
                <a:ea typeface="+mn-ea"/>
                <a:cs typeface="+mn-cs"/>
              </a:rPr>
              <a:t>Authorizing a customer return/credit takes time and requires too much paperwork and approvals.</a:t>
            </a:r>
          </a:p>
          <a:p>
            <a:r>
              <a:rPr lang="en-US" sz="1200" b="0" i="0" kern="1200" dirty="0">
                <a:solidFill>
                  <a:schemeClr val="tx1"/>
                </a:solidFill>
                <a:effectLst/>
                <a:latin typeface="+mn-lt"/>
                <a:ea typeface="+mn-ea"/>
                <a:cs typeface="+mn-cs"/>
              </a:rPr>
              <a:t>Managing credits for intangible items, such as hours for services, is difficult. Special terms, such as, "Not to exceed $x" are not always communicated to the necessary people before the service is billed.</a:t>
            </a:r>
          </a:p>
          <a:p>
            <a:r>
              <a:rPr lang="en-US" sz="1200" b="1" i="0" kern="1200" dirty="0">
                <a:solidFill>
                  <a:schemeClr val="tx1"/>
                </a:solidFill>
                <a:effectLst/>
                <a:latin typeface="+mn-lt"/>
                <a:ea typeface="+mn-ea"/>
                <a:cs typeface="+mn-cs"/>
              </a:rPr>
              <a:t>When administering cash receipts:</a:t>
            </a:r>
          </a:p>
          <a:p>
            <a:r>
              <a:rPr lang="en-US" sz="1200" b="0" i="0" kern="1200" dirty="0">
                <a:solidFill>
                  <a:schemeClr val="tx1"/>
                </a:solidFill>
                <a:effectLst/>
                <a:latin typeface="+mn-lt"/>
                <a:ea typeface="+mn-ea"/>
                <a:cs typeface="+mn-cs"/>
              </a:rPr>
              <a:t>Some customers do not reference the invoice number when they pay. Instead, they use their own reference numbers or purchase order numbers, which makes it difficult to apply the receipt to the correct invoice.</a:t>
            </a:r>
          </a:p>
          <a:p>
            <a:r>
              <a:rPr lang="en-US" sz="1200" b="0" i="0" kern="1200" dirty="0">
                <a:solidFill>
                  <a:schemeClr val="tx1"/>
                </a:solidFill>
                <a:effectLst/>
                <a:latin typeface="+mn-lt"/>
                <a:ea typeface="+mn-ea"/>
                <a:cs typeface="+mn-cs"/>
              </a:rPr>
              <a:t>I do not know where to apply receipts when the payer is different from the customer invoiced.</a:t>
            </a:r>
          </a:p>
          <a:p>
            <a:r>
              <a:rPr lang="en-US" sz="1200" b="0" i="0" kern="1200" dirty="0">
                <a:solidFill>
                  <a:schemeClr val="tx1"/>
                </a:solidFill>
                <a:effectLst/>
                <a:latin typeface="+mn-lt"/>
                <a:ea typeface="+mn-ea"/>
                <a:cs typeface="+mn-cs"/>
              </a:rPr>
              <a:t>When funds received are in a different currency from the transaction, it's difficult, if not impossible, to apply cash receipts.</a:t>
            </a:r>
          </a:p>
          <a:p>
            <a:r>
              <a:rPr lang="en-US" sz="1200" b="0" i="0" kern="1200" dirty="0">
                <a:solidFill>
                  <a:schemeClr val="tx1"/>
                </a:solidFill>
                <a:effectLst/>
                <a:latin typeface="+mn-lt"/>
                <a:ea typeface="+mn-ea"/>
                <a:cs typeface="+mn-cs"/>
              </a:rPr>
              <a:t>I cannot always apply Credit documents to Invoice documents the way the customer wants them applied.</a:t>
            </a:r>
          </a:p>
          <a:p>
            <a:r>
              <a:rPr lang="en-US" sz="1200" b="0" i="0" kern="1200" dirty="0">
                <a:solidFill>
                  <a:schemeClr val="tx1"/>
                </a:solidFill>
                <a:effectLst/>
                <a:latin typeface="+mn-lt"/>
                <a:ea typeface="+mn-ea"/>
                <a:cs typeface="+mn-cs"/>
              </a:rPr>
              <a:t>When I apply a check that is for multiple divisions, I need to enter the receipt as different transactions instead of one receipt that matches the customer's receipt. When there are problems with a receipt, my co-workers and I often hold off entering it. As a result, others aren't aware of the receipt and delays occur.</a:t>
            </a:r>
          </a:p>
          <a:p>
            <a:r>
              <a:rPr lang="en-US" sz="1200" b="0" i="0" kern="1200" dirty="0">
                <a:solidFill>
                  <a:schemeClr val="tx1"/>
                </a:solidFill>
                <a:effectLst/>
                <a:latin typeface="+mn-lt"/>
                <a:ea typeface="+mn-ea"/>
                <a:cs typeface="+mn-cs"/>
              </a:rPr>
              <a:t>I do not always have enough information with EFT and wire transfer receipts to apply them to the correct invoices.</a:t>
            </a:r>
          </a:p>
          <a:p>
            <a:r>
              <a:rPr lang="en-US" sz="1200" b="0" i="0" kern="1200" dirty="0">
                <a:solidFill>
                  <a:schemeClr val="tx1"/>
                </a:solidFill>
                <a:effectLst/>
                <a:latin typeface="+mn-lt"/>
                <a:ea typeface="+mn-ea"/>
                <a:cs typeface="+mn-cs"/>
              </a:rPr>
              <a:t>It's difficult to manage fees that need to be assessed to the customer's account, such as the amount to charge for an NSF.</a:t>
            </a:r>
          </a:p>
          <a:p>
            <a:r>
              <a:rPr lang="en-US" sz="1200" b="0" i="0" kern="1200" dirty="0">
                <a:solidFill>
                  <a:schemeClr val="tx1"/>
                </a:solidFill>
                <a:effectLst/>
                <a:latin typeface="+mn-lt"/>
                <a:ea typeface="+mn-ea"/>
                <a:cs typeface="+mn-cs"/>
              </a:rPr>
              <a:t>I need to apply receipts to specific invoice lines so that the receipt is applied according to the customer's remittance detail.</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Stressors</a:t>
            </a:r>
          </a:p>
          <a:p>
            <a:r>
              <a:rPr lang="en-US" sz="1200" b="0" i="0" kern="1200" dirty="0">
                <a:solidFill>
                  <a:schemeClr val="tx1"/>
                </a:solidFill>
                <a:effectLst/>
                <a:latin typeface="+mn-lt"/>
                <a:ea typeface="+mn-ea"/>
                <a:cs typeface="+mn-cs"/>
              </a:rPr>
              <a:t>A lot of that stress comes from the fact that it is important for me to do a good job for everyone. (Visit 10)</a:t>
            </a:r>
          </a:p>
          <a:p>
            <a:r>
              <a:rPr lang="en-US" sz="1200" b="0" i="0" kern="1200" dirty="0">
                <a:solidFill>
                  <a:schemeClr val="tx1"/>
                </a:solidFill>
                <a:effectLst/>
                <a:latin typeface="+mn-lt"/>
                <a:ea typeface="+mn-ea"/>
                <a:cs typeface="+mn-cs"/>
              </a:rPr>
              <a:t>Sometimes, the other departments don’t follow through on what they’re supposed to do. (Visit 12)</a:t>
            </a:r>
          </a:p>
          <a:p>
            <a:r>
              <a:rPr lang="en-US" sz="1200" b="0" i="0" kern="1200" dirty="0">
                <a:solidFill>
                  <a:schemeClr val="tx1"/>
                </a:solidFill>
                <a:effectLst/>
                <a:latin typeface="+mn-lt"/>
                <a:ea typeface="+mn-ea"/>
                <a:cs typeface="+mn-cs"/>
              </a:rPr>
              <a:t>The end of the month is always stressful as well. Especially since I am always interrupted and people want me to do 3 or 4 things at once. (Visit 9 and Visit 10)</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Accounts receivable clerk</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Accounts receivable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Accounts receivable payments clerk</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7"/>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8"/>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AR personnel recognize that automation can help them with their jobs, but Microsoft must be sensitive to their skepticism and encourage these users to trust their accounting software by providing adequate feedback about what the system is doing. User must always feel in control of their software.</a:t>
            </a:r>
          </a:p>
          <a:p>
            <a:r>
              <a:rPr lang="en-US" sz="1200" b="0" i="0" kern="1200" dirty="0">
                <a:solidFill>
                  <a:schemeClr val="tx1"/>
                </a:solidFill>
                <a:effectLst/>
                <a:latin typeface="+mn-lt"/>
                <a:ea typeface="+mn-ea"/>
                <a:cs typeface="+mn-cs"/>
              </a:rPr>
              <a:t>Information they need</a:t>
            </a:r>
          </a:p>
          <a:p>
            <a:r>
              <a:rPr lang="en-US" sz="1200" b="0" i="0" kern="1200" dirty="0">
                <a:solidFill>
                  <a:schemeClr val="tx1"/>
                </a:solidFill>
                <a:effectLst/>
                <a:latin typeface="+mn-lt"/>
                <a:ea typeface="+mn-ea"/>
                <a:cs typeface="+mn-cs"/>
              </a:rPr>
              <a:t>Trial balance reports</a:t>
            </a:r>
          </a:p>
          <a:p>
            <a:r>
              <a:rPr lang="en-US" sz="1200" b="0" i="0" kern="1200" dirty="0">
                <a:solidFill>
                  <a:schemeClr val="tx1"/>
                </a:solidFill>
                <a:effectLst/>
                <a:latin typeface="+mn-lt"/>
                <a:ea typeface="+mn-ea"/>
                <a:cs typeface="+mn-cs"/>
              </a:rPr>
              <a:t>Cash reports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"I try to set up new customers about once a week just because it's a tedious process to do the analyzing and whatever else."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What sort of things do you want to do quicker, better, and faster? "Collect our money of course."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"Our largest asset at Berlin is our accounts receivable. Our next largest is our inventories." (Berlin Packaging)</a:t>
            </a:r>
          </a:p>
          <a:p>
            <a:r>
              <a:rPr lang="en-US" sz="1200" b="0" i="0" kern="1200" dirty="0">
                <a:solidFill>
                  <a:schemeClr val="tx1"/>
                </a:solidFill>
                <a:effectLst/>
                <a:latin typeface="+mn-lt"/>
                <a:ea typeface="+mn-ea"/>
                <a:cs typeface="+mn-cs"/>
              </a:rPr>
              <a:t>"I'm the credit manager. I'm responsible for all the accounts receivable functions including billing, cash receipts, and sales tax administration, as well as reviewing all sales for credit worthiness and approving those orders. And then collecting, all collections on all receivables. So anything to do with accounts receivable. I'm responsible for that, including maintaining the data associated with that. And questions that come up that involved receivables." (</a:t>
            </a:r>
            <a:r>
              <a:rPr lang="en-US" sz="1200" b="0" i="0" kern="1200" dirty="0" err="1">
                <a:solidFill>
                  <a:schemeClr val="tx1"/>
                </a:solidFill>
                <a:effectLst/>
                <a:latin typeface="+mn-lt"/>
                <a:ea typeface="+mn-ea"/>
                <a:cs typeface="+mn-cs"/>
              </a:rPr>
              <a:t>Tensar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"Companies will short pay just to see what they can get away with." (Chicago AR Focus Group 3)</a:t>
            </a:r>
          </a:p>
          <a:p>
            <a:r>
              <a:rPr lang="en-US" sz="1200" b="0" i="0" kern="1200" dirty="0">
                <a:solidFill>
                  <a:schemeClr val="tx1"/>
                </a:solidFill>
                <a:effectLst/>
                <a:latin typeface="+mn-lt"/>
                <a:ea typeface="+mn-ea"/>
                <a:cs typeface="+mn-cs"/>
              </a:rPr>
              <a:t>"When dealing with short pay, I will probably not chase anything between $10 and $15. Sometimes, I look into why they are not paying a specific charge on the invoice." (Chicago AR Focus Group 3)</a:t>
            </a:r>
          </a:p>
          <a:p>
            <a:r>
              <a:rPr lang="en-US" sz="1200" b="0" i="0" kern="1200" dirty="0">
                <a:solidFill>
                  <a:schemeClr val="tx1"/>
                </a:solidFill>
                <a:effectLst/>
                <a:latin typeface="+mn-lt"/>
                <a:ea typeface="+mn-ea"/>
                <a:cs typeface="+mn-cs"/>
              </a:rPr>
              <a:t>"If I get a statement, they go right in the trash." (Chicago AR Focus Group 3)</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 Ireland</a:t>
            </a:r>
          </a:p>
          <a:p>
            <a:r>
              <a:rPr lang="en-US" sz="1200" b="0" i="0" kern="1200" dirty="0">
                <a:solidFill>
                  <a:schemeClr val="tx1"/>
                </a:solidFill>
                <a:effectLst/>
                <a:latin typeface="+mn-lt"/>
                <a:ea typeface="+mn-ea"/>
                <a:cs typeface="+mn-cs"/>
              </a:rPr>
              <a:t> UK</a:t>
            </a:r>
          </a:p>
          <a:p>
            <a:r>
              <a:rPr lang="en-US" sz="1200" b="0" i="0" kern="1200" dirty="0">
                <a:solidFill>
                  <a:schemeClr val="tx1"/>
                </a:solidFill>
                <a:effectLst/>
                <a:latin typeface="+mn-lt"/>
                <a:ea typeface="+mn-ea"/>
                <a:cs typeface="+mn-cs"/>
              </a:rPr>
              <a:t> Sweden</a:t>
            </a:r>
          </a:p>
          <a:p>
            <a:r>
              <a:rPr lang="en-US" sz="1200" b="0" i="0" kern="1200" dirty="0">
                <a:solidFill>
                  <a:schemeClr val="tx1"/>
                </a:solidFill>
                <a:effectLst/>
                <a:latin typeface="+mn-lt"/>
                <a:ea typeface="+mn-ea"/>
                <a:cs typeface="+mn-cs"/>
              </a:rPr>
              <a:t> Spain</a:t>
            </a:r>
          </a:p>
          <a:p>
            <a:r>
              <a:rPr lang="en-US" sz="1200" b="0" i="0" kern="1200" dirty="0">
                <a:solidFill>
                  <a:schemeClr val="tx1"/>
                </a:solidFill>
                <a:effectLst/>
                <a:latin typeface="+mn-lt"/>
                <a:ea typeface="+mn-ea"/>
                <a:cs typeface="+mn-cs"/>
              </a:rPr>
              <a:t> Canada</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In the UK, you can bill in 3 currencies (Visit 11)</a:t>
            </a:r>
          </a:p>
          <a:p>
            <a:r>
              <a:rPr lang="en-US" sz="1200" b="0" i="0" kern="1200" dirty="0">
                <a:solidFill>
                  <a:schemeClr val="tx1"/>
                </a:solidFill>
                <a:effectLst/>
                <a:latin typeface="+mn-lt"/>
                <a:ea typeface="+mn-ea"/>
                <a:cs typeface="+mn-cs"/>
              </a:rPr>
              <a:t>Tax and Currency Rates (Visit 15)</a:t>
            </a:r>
          </a:p>
          <a:p>
            <a:r>
              <a:rPr lang="en-US" sz="1200" b="0" i="0" kern="1200" dirty="0">
                <a:solidFill>
                  <a:schemeClr val="tx1"/>
                </a:solidFill>
                <a:effectLst/>
                <a:latin typeface="+mn-lt"/>
                <a:ea typeface="+mn-ea"/>
                <a:cs typeface="+mn-cs"/>
              </a:rPr>
              <a:t>Adjustments in Currency at the end of every month (Visit 9)</a:t>
            </a:r>
          </a:p>
          <a:p>
            <a:r>
              <a:rPr lang="en-US" sz="1200" b="0" i="0" kern="1200" dirty="0">
                <a:solidFill>
                  <a:schemeClr val="tx1"/>
                </a:solidFill>
                <a:effectLst/>
                <a:latin typeface="+mn-lt"/>
                <a:ea typeface="+mn-ea"/>
                <a:cs typeface="+mn-cs"/>
              </a:rPr>
              <a:t>Debt handling is critical in ES (focus groups Feb04; also per Tomas Navarro).</a:t>
            </a:r>
          </a:p>
          <a:p>
            <a:r>
              <a:rPr lang="en-US" sz="1200" b="0" i="0" kern="1200" dirty="0">
                <a:solidFill>
                  <a:schemeClr val="tx1"/>
                </a:solidFill>
                <a:effectLst/>
                <a:latin typeface="+mn-lt"/>
                <a:ea typeface="+mn-ea"/>
                <a:cs typeface="+mn-cs"/>
              </a:rPr>
              <a:t>Payment terms, item descriptions, and/or delivery terms should be stored in the accounting system in multiple languages. (EMEA Study Final Report)</a:t>
            </a:r>
          </a:p>
          <a:p>
            <a:r>
              <a:rPr lang="en-US" sz="1200" b="0" i="0" kern="1200" dirty="0">
                <a:solidFill>
                  <a:schemeClr val="tx1"/>
                </a:solidFill>
                <a:effectLst/>
                <a:latin typeface="+mn-lt"/>
                <a:ea typeface="+mn-ea"/>
                <a:cs typeface="+mn-cs"/>
              </a:rPr>
              <a:t>In Germany, focus group participants were worried about a loss of human contact in resolving invoice disputes and how that might affect their relationships with their clients. (Finance Concept Test EMEA)</a:t>
            </a:r>
          </a:p>
          <a:p>
            <a:r>
              <a:rPr lang="en-US" sz="1200" b="0" i="0" kern="1200" dirty="0">
                <a:solidFill>
                  <a:schemeClr val="tx1"/>
                </a:solidFill>
                <a:effectLst/>
                <a:latin typeface="+mn-lt"/>
                <a:ea typeface="+mn-ea"/>
                <a:cs typeface="+mn-cs"/>
              </a:rPr>
              <a:t>In Spain, focus group participants were sensitive to the solvency of their clients and value access to this information with each order. (Finance Concept Test EMEA)</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Enter and Print Customer Invoices</a:t>
            </a:r>
          </a:p>
          <a:p>
            <a:r>
              <a:rPr lang="en-US" sz="1200" b="0" i="0" kern="1200" dirty="0">
                <a:solidFill>
                  <a:schemeClr val="tx1"/>
                </a:solidFill>
                <a:effectLst/>
                <a:latin typeface="+mn-lt"/>
                <a:ea typeface="+mn-ea"/>
                <a:cs typeface="+mn-cs"/>
              </a:rPr>
              <a:t>Report Summary Information</a:t>
            </a:r>
          </a:p>
          <a:p>
            <a:r>
              <a:rPr lang="en-US" sz="1200" b="0" i="0" kern="1200" dirty="0">
                <a:solidFill>
                  <a:schemeClr val="tx1"/>
                </a:solidFill>
                <a:effectLst/>
                <a:latin typeface="+mn-lt"/>
                <a:ea typeface="+mn-ea"/>
                <a:cs typeface="+mn-cs"/>
              </a:rPr>
              <a:t>Research Inconsistencies</a:t>
            </a:r>
          </a:p>
          <a:p>
            <a:r>
              <a:rPr lang="en-US" sz="1200" b="0" i="0" kern="1200" dirty="0">
                <a:solidFill>
                  <a:schemeClr val="tx1"/>
                </a:solidFill>
                <a:effectLst/>
                <a:latin typeface="+mn-lt"/>
                <a:ea typeface="+mn-ea"/>
                <a:cs typeface="+mn-cs"/>
              </a:rPr>
              <a:t>Research Invoice Questions</a:t>
            </a:r>
          </a:p>
          <a:p>
            <a:r>
              <a:rPr lang="en-US" sz="1200" b="0" i="0" kern="1200" dirty="0">
                <a:solidFill>
                  <a:schemeClr val="tx1"/>
                </a:solidFill>
                <a:effectLst/>
                <a:latin typeface="+mn-lt"/>
                <a:ea typeface="+mn-ea"/>
                <a:cs typeface="+mn-cs"/>
              </a:rPr>
              <a:t>Track and Report Invoice Issues</a:t>
            </a:r>
          </a:p>
          <a:p>
            <a:r>
              <a:rPr lang="en-US" sz="1200" b="0" i="0" kern="1200" dirty="0">
                <a:solidFill>
                  <a:schemeClr val="tx1"/>
                </a:solidFill>
                <a:effectLst/>
                <a:latin typeface="+mn-lt"/>
                <a:ea typeface="+mn-ea"/>
                <a:cs typeface="+mn-cs"/>
              </a:rPr>
              <a:t>Run Reports</a:t>
            </a:r>
          </a:p>
          <a:p>
            <a:r>
              <a:rPr lang="en-US" sz="1200" b="0" i="0" kern="1200" dirty="0">
                <a:solidFill>
                  <a:schemeClr val="tx1"/>
                </a:solidFill>
                <a:effectLst/>
                <a:latin typeface="+mn-lt"/>
                <a:ea typeface="+mn-ea"/>
                <a:cs typeface="+mn-cs"/>
              </a:rPr>
              <a:t>Process cash receipts/credit card payments to create deposits</a:t>
            </a:r>
          </a:p>
          <a:p>
            <a:r>
              <a:rPr lang="en-US" sz="1200" b="0" i="0" kern="1200" dirty="0">
                <a:solidFill>
                  <a:schemeClr val="tx1"/>
                </a:solidFill>
                <a:effectLst/>
                <a:latin typeface="+mn-lt"/>
                <a:ea typeface="+mn-ea"/>
                <a:cs typeface="+mn-cs"/>
              </a:rPr>
              <a:t>Customer credit check</a:t>
            </a:r>
          </a:p>
          <a:p>
            <a:r>
              <a:rPr lang="en-US" sz="1200" b="0" i="0" kern="1200" dirty="0">
                <a:solidFill>
                  <a:schemeClr val="tx1"/>
                </a:solidFill>
                <a:effectLst/>
                <a:latin typeface="+mn-lt"/>
                <a:ea typeface="+mn-ea"/>
                <a:cs typeface="+mn-cs"/>
              </a:rPr>
              <a:t>Enter Cash Receipts</a:t>
            </a:r>
          </a:p>
          <a:p>
            <a:r>
              <a:rPr lang="en-US" sz="1200" b="0" i="0" kern="1200" dirty="0">
                <a:solidFill>
                  <a:schemeClr val="tx1"/>
                </a:solidFill>
                <a:effectLst/>
                <a:latin typeface="+mn-lt"/>
                <a:ea typeface="+mn-ea"/>
                <a:cs typeface="+mn-cs"/>
              </a:rPr>
              <a:t>Monthly Reconciliation</a:t>
            </a:r>
          </a:p>
          <a:p>
            <a:r>
              <a:rPr lang="en-US" sz="1200" b="0" i="0" kern="1200" dirty="0">
                <a:solidFill>
                  <a:schemeClr val="tx1"/>
                </a:solidFill>
                <a:effectLst/>
                <a:latin typeface="+mn-lt"/>
                <a:ea typeface="+mn-ea"/>
                <a:cs typeface="+mn-cs"/>
              </a:rPr>
              <a:t>Prints Reports</a:t>
            </a:r>
          </a:p>
          <a:p>
            <a:r>
              <a:rPr lang="en-US" sz="1200" b="0" i="0" kern="1200" dirty="0">
                <a:solidFill>
                  <a:schemeClr val="tx1"/>
                </a:solidFill>
                <a:effectLst/>
                <a:latin typeface="+mn-lt"/>
                <a:ea typeface="+mn-ea"/>
                <a:cs typeface="+mn-cs"/>
              </a:rPr>
              <a:t>Close books</a:t>
            </a:r>
          </a:p>
          <a:p>
            <a:r>
              <a:rPr lang="en-US" sz="1200" b="0" i="0" kern="1200" dirty="0">
                <a:solidFill>
                  <a:schemeClr val="tx1"/>
                </a:solidFill>
                <a:effectLst/>
                <a:latin typeface="+mn-lt"/>
                <a:ea typeface="+mn-ea"/>
                <a:cs typeface="+mn-cs"/>
              </a:rPr>
              <a:t>End of year</a:t>
            </a:r>
          </a:p>
          <a:p>
            <a:r>
              <a:rPr lang="en-US" sz="1200" b="0" i="0" kern="1200" dirty="0">
                <a:solidFill>
                  <a:schemeClr val="tx1"/>
                </a:solidFill>
                <a:effectLst/>
                <a:latin typeface="+mn-lt"/>
                <a:ea typeface="+mn-ea"/>
                <a:cs typeface="+mn-cs"/>
              </a:rPr>
              <a:t>Enter Data</a:t>
            </a:r>
          </a:p>
          <a:p>
            <a:r>
              <a:rPr lang="en-US" sz="1200" b="0" i="0" kern="1200" dirty="0">
                <a:solidFill>
                  <a:schemeClr val="tx1"/>
                </a:solidFill>
                <a:effectLst/>
                <a:latin typeface="+mn-lt"/>
                <a:ea typeface="+mn-ea"/>
                <a:cs typeface="+mn-cs"/>
              </a:rPr>
              <a:t>Enter Changes into System</a:t>
            </a:r>
          </a:p>
          <a:p>
            <a:r>
              <a:rPr lang="en-US" sz="1200" b="0" i="0" kern="1200" dirty="0">
                <a:solidFill>
                  <a:schemeClr val="tx1"/>
                </a:solidFill>
                <a:effectLst/>
                <a:latin typeface="+mn-lt"/>
                <a:ea typeface="+mn-ea"/>
                <a:cs typeface="+mn-cs"/>
              </a:rPr>
              <a:t>Enter Codes into System</a:t>
            </a:r>
          </a:p>
          <a:p>
            <a:r>
              <a:rPr lang="en-US" sz="1200" b="0" i="0" kern="1200" dirty="0">
                <a:solidFill>
                  <a:schemeClr val="tx1"/>
                </a:solidFill>
                <a:effectLst/>
                <a:latin typeface="+mn-lt"/>
                <a:ea typeface="+mn-ea"/>
                <a:cs typeface="+mn-cs"/>
              </a:rPr>
              <a:t>Enter Historical Data</a:t>
            </a:r>
          </a:p>
        </p:txBody>
      </p:sp>
      <p:sp>
        <p:nvSpPr>
          <p:cNvPr id="4" name="Slide Number Placeholder 3"/>
          <p:cNvSpPr>
            <a:spLocks noGrp="1"/>
          </p:cNvSpPr>
          <p:nvPr>
            <p:ph type="sldNum" sz="quarter" idx="5"/>
          </p:nvPr>
        </p:nvSpPr>
        <p:spPr/>
        <p:txBody>
          <a:bodyPr/>
          <a:lstStyle/>
          <a:p>
            <a:fld id="{90C91C77-BD77-46DD-975C-A10BFBCE05E6}" type="slidenum">
              <a:rPr lang="en-US" smtClean="0"/>
              <a:t>52</a:t>
            </a:fld>
            <a:endParaRPr lang="en-US"/>
          </a:p>
        </p:txBody>
      </p:sp>
    </p:spTree>
    <p:extLst>
      <p:ext uri="{BB962C8B-B14F-4D97-AF65-F5344CB8AC3E}">
        <p14:creationId xmlns:p14="http://schemas.microsoft.com/office/powerpoint/2010/main" val="250078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Julia - Marketing Executive</a:t>
            </a: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Julia manages the sales and marketing strategy. She monitors marketing effectiveness and industry success. She builds, presents, and argues the business case for the Sales and Marketing budget.</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I have not a typical day. [A485]</a:t>
            </a:r>
          </a:p>
          <a:p>
            <a:r>
              <a:rPr lang="en-US" sz="1200" b="0" i="0" kern="1200" dirty="0">
                <a:solidFill>
                  <a:schemeClr val="tx1"/>
                </a:solidFill>
                <a:effectLst/>
                <a:latin typeface="+mn-lt"/>
                <a:ea typeface="+mn-ea"/>
                <a:cs typeface="+mn-cs"/>
              </a:rPr>
              <a:t>I have meetings all day: strategic, executive, and tactical meetings. [A486]</a:t>
            </a:r>
          </a:p>
          <a:p>
            <a:r>
              <a:rPr lang="en-US" sz="1200" b="0" i="0" kern="1200" dirty="0">
                <a:solidFill>
                  <a:schemeClr val="tx1"/>
                </a:solidFill>
                <a:effectLst/>
                <a:latin typeface="+mn-lt"/>
                <a:ea typeface="+mn-ea"/>
                <a:cs typeface="+mn-cs"/>
              </a:rPr>
              <a:t>I don’t work 9-5. I work 12-14 hour days. [A487]</a:t>
            </a:r>
          </a:p>
          <a:p>
            <a:r>
              <a:rPr lang="en-US" sz="1200" b="0" i="0" kern="1200" dirty="0">
                <a:solidFill>
                  <a:schemeClr val="tx1"/>
                </a:solidFill>
                <a:effectLst/>
                <a:latin typeface="+mn-lt"/>
                <a:ea typeface="+mn-ea"/>
                <a:cs typeface="+mn-cs"/>
              </a:rPr>
              <a:t>I work around my meetings. [A488]</a:t>
            </a:r>
          </a:p>
          <a:p>
            <a:r>
              <a:rPr lang="en-US" sz="1200" b="0" i="0" kern="1200" dirty="0">
                <a:solidFill>
                  <a:schemeClr val="tx1"/>
                </a:solidFill>
                <a:effectLst/>
                <a:latin typeface="+mn-lt"/>
                <a:ea typeface="+mn-ea"/>
                <a:cs typeface="+mn-cs"/>
              </a:rPr>
              <a:t>I spend my time putting together campaigns. [A489]</a:t>
            </a:r>
          </a:p>
          <a:p>
            <a:r>
              <a:rPr lang="en-US" sz="1200" b="0" i="0" kern="1200" dirty="0">
                <a:solidFill>
                  <a:schemeClr val="tx1"/>
                </a:solidFill>
                <a:effectLst/>
                <a:latin typeface="+mn-lt"/>
                <a:ea typeface="+mn-ea"/>
                <a:cs typeface="+mn-cs"/>
              </a:rPr>
              <a:t>My greatest need is to be able to stop wasting time compiling data/info. [A490]</a:t>
            </a:r>
          </a:p>
          <a:p>
            <a:r>
              <a:rPr lang="en-US" sz="1200" b="0" i="0" kern="1200" dirty="0">
                <a:solidFill>
                  <a:schemeClr val="tx1"/>
                </a:solidFill>
                <a:effectLst/>
                <a:latin typeface="+mn-lt"/>
                <a:ea typeface="+mn-ea"/>
                <a:cs typeface="+mn-cs"/>
              </a:rPr>
              <a:t>I spend a lot of time getting stuff together. [A491]</a:t>
            </a:r>
          </a:p>
          <a:p>
            <a:r>
              <a:rPr lang="en-US" sz="1200" b="0" i="0" kern="1200" dirty="0">
                <a:solidFill>
                  <a:schemeClr val="tx1"/>
                </a:solidFill>
                <a:effectLst/>
                <a:latin typeface="+mn-lt"/>
                <a:ea typeface="+mn-ea"/>
                <a:cs typeface="+mn-cs"/>
              </a:rPr>
              <a:t>I need to look at a campaign from as many perspectives as possible. [A492]</a:t>
            </a:r>
          </a:p>
          <a:p>
            <a:r>
              <a:rPr lang="en-US" sz="1200" b="0" i="0" kern="1200" dirty="0">
                <a:solidFill>
                  <a:schemeClr val="tx1"/>
                </a:solidFill>
                <a:effectLst/>
                <a:latin typeface="+mn-lt"/>
                <a:ea typeface="+mn-ea"/>
                <a:cs typeface="+mn-cs"/>
              </a:rPr>
              <a:t>Given the speed that I sometimes have to act this is a disadvantage. The lack of data can affect my ability to be strategic and creative. [A493]</a:t>
            </a:r>
          </a:p>
          <a:p>
            <a:r>
              <a:rPr lang="en-US" sz="1200" b="0" i="0" kern="1200" dirty="0">
                <a:solidFill>
                  <a:schemeClr val="tx1"/>
                </a:solidFill>
                <a:effectLst/>
                <a:latin typeface="+mn-lt"/>
                <a:ea typeface="+mn-ea"/>
                <a:cs typeface="+mn-cs"/>
              </a:rPr>
              <a:t>I do mostly strategic thinking. [A494]</a:t>
            </a:r>
          </a:p>
          <a:p>
            <a:r>
              <a:rPr lang="en-US" sz="1200" b="0" i="0" kern="1200" dirty="0">
                <a:solidFill>
                  <a:schemeClr val="tx1"/>
                </a:solidFill>
                <a:effectLst/>
                <a:latin typeface="+mn-lt"/>
                <a:ea typeface="+mn-ea"/>
                <a:cs typeface="+mn-cs"/>
              </a:rPr>
              <a:t>I look at projections of how things are 6 months down the road both in terms of current activity and regional and national economy. [A495]</a:t>
            </a:r>
          </a:p>
          <a:p>
            <a:r>
              <a:rPr lang="en-US" sz="1200" b="0" i="0" kern="1200" dirty="0">
                <a:solidFill>
                  <a:schemeClr val="tx1"/>
                </a:solidFill>
                <a:effectLst/>
                <a:latin typeface="+mn-lt"/>
                <a:ea typeface="+mn-ea"/>
                <a:cs typeface="+mn-cs"/>
              </a:rPr>
              <a:t>I help sales people close sales. [A496]</a:t>
            </a:r>
          </a:p>
          <a:p>
            <a:r>
              <a:rPr lang="en-US" sz="1200" b="0" i="0" kern="1200" dirty="0">
                <a:solidFill>
                  <a:schemeClr val="tx1"/>
                </a:solidFill>
                <a:effectLst/>
                <a:latin typeface="+mn-lt"/>
                <a:ea typeface="+mn-ea"/>
                <a:cs typeface="+mn-cs"/>
              </a:rPr>
              <a:t>I do a lot of analytics. I do this weekly. I should do it every other day. [A497]</a:t>
            </a:r>
          </a:p>
          <a:p>
            <a:r>
              <a:rPr lang="en-US" sz="1200" b="0" i="0" kern="1200" dirty="0">
                <a:solidFill>
                  <a:schemeClr val="tx1"/>
                </a:solidFill>
                <a:effectLst/>
                <a:latin typeface="+mn-lt"/>
                <a:ea typeface="+mn-ea"/>
                <a:cs typeface="+mn-cs"/>
              </a:rPr>
              <a:t>Some employees have been with the company 30 years, whereas others have only been there 2-3 years. [A498]</a:t>
            </a:r>
          </a:p>
          <a:p>
            <a:r>
              <a:rPr lang="en-US" sz="1200" b="0" i="0" kern="1200" dirty="0">
                <a:solidFill>
                  <a:schemeClr val="tx1"/>
                </a:solidFill>
                <a:effectLst/>
                <a:latin typeface="+mn-lt"/>
                <a:ea typeface="+mn-ea"/>
                <a:cs typeface="+mn-cs"/>
              </a:rPr>
              <a:t>I’ve been with the company 2 years and was previously with IBM. I was brought on board to grow the company. [A499]</a:t>
            </a:r>
          </a:p>
          <a:p>
            <a:r>
              <a:rPr lang="en-US" sz="1200" b="0" i="0" kern="1200" dirty="0">
                <a:solidFill>
                  <a:schemeClr val="tx1"/>
                </a:solidFill>
                <a:effectLst/>
                <a:latin typeface="+mn-lt"/>
                <a:ea typeface="+mn-ea"/>
                <a:cs typeface="+mn-cs"/>
              </a:rPr>
              <a:t>I try to get customers to come see the plant, conduct tours for them. [A500]</a:t>
            </a:r>
          </a:p>
          <a:p>
            <a:r>
              <a:rPr lang="en-US" sz="1200" b="0" i="0" kern="1200" dirty="0">
                <a:solidFill>
                  <a:schemeClr val="tx1"/>
                </a:solidFill>
                <a:effectLst/>
                <a:latin typeface="+mn-lt"/>
                <a:ea typeface="+mn-ea"/>
                <a:cs typeface="+mn-cs"/>
              </a:rPr>
              <a:t>I travel 30% of the week, sometimes, working with the sales guy on a personal face to face each day, spending time with customers, on the phone a lot. [A501]</a:t>
            </a:r>
          </a:p>
          <a:p>
            <a:r>
              <a:rPr lang="en-US" sz="1200" b="0" i="0" kern="1200" dirty="0">
                <a:solidFill>
                  <a:schemeClr val="tx1"/>
                </a:solidFill>
                <a:effectLst/>
                <a:latin typeface="+mn-lt"/>
                <a:ea typeface="+mn-ea"/>
                <a:cs typeface="+mn-cs"/>
              </a:rPr>
              <a:t>Market size and influence</a:t>
            </a:r>
          </a:p>
          <a:p>
            <a:r>
              <a:rPr lang="en-US" sz="1200" b="1" i="0" kern="1200" dirty="0">
                <a:solidFill>
                  <a:schemeClr val="tx1"/>
                </a:solidFill>
                <a:effectLst/>
                <a:latin typeface="+mn-lt"/>
                <a:ea typeface="+mn-ea"/>
                <a:cs typeface="+mn-cs"/>
              </a:rPr>
              <a:t>These statements are typical of the size of organization for which Julia works and are taken from the site visits to illustrate the market size and scope of companies in this category.</a:t>
            </a:r>
          </a:p>
          <a:p>
            <a:r>
              <a:rPr lang="en-US" sz="1200" b="0" i="0" kern="1200" dirty="0">
                <a:solidFill>
                  <a:schemeClr val="tx1"/>
                </a:solidFill>
                <a:effectLst/>
                <a:latin typeface="+mn-lt"/>
                <a:ea typeface="+mn-ea"/>
                <a:cs typeface="+mn-cs"/>
              </a:rPr>
              <a:t>Our recreational sports league company started in 1989 and expanded to 22 markets throughout the US. We have a current customer base of 45,000 to 55,000. Our nearest competitors have a customer base of only 8,000. We do anywhere from 6 to 12 million per year. [A467]</a:t>
            </a:r>
          </a:p>
          <a:p>
            <a:r>
              <a:rPr lang="en-US" sz="1200" b="0" i="0" kern="1200" dirty="0">
                <a:solidFill>
                  <a:schemeClr val="tx1"/>
                </a:solidFill>
                <a:effectLst/>
                <a:latin typeface="+mn-lt"/>
                <a:ea typeface="+mn-ea"/>
                <a:cs typeface="+mn-cs"/>
              </a:rPr>
              <a:t>We have been in the industrial materials business for 50 years as a family owned business. We have 5 warehousing facilities around the US and a presence in 30 plus countries with distributors in these countries. We had 100 million US. In sales last year. Our marketing budget was about 2 million last year. [A468]</a:t>
            </a:r>
          </a:p>
          <a:p>
            <a:r>
              <a:rPr lang="en-US" sz="1200" b="0" i="0" kern="1200" dirty="0">
                <a:solidFill>
                  <a:schemeClr val="tx1"/>
                </a:solidFill>
                <a:effectLst/>
                <a:latin typeface="+mn-lt"/>
                <a:ea typeface="+mn-ea"/>
                <a:cs typeface="+mn-cs"/>
              </a:rPr>
              <a:t>We are a small metals recycling company with several divisions; however we are the 2nd or 3rd largest company in our space in the US. Competition is one of our divisions has been sharply reduced from 50-60 competitors down to about 8 that compete with us on a coast to coast basis. Our marketing budget runs about 1.5 to 2 million/year. [A469]</a:t>
            </a:r>
          </a:p>
          <a:p>
            <a:r>
              <a:rPr lang="en-US" sz="1200" b="0" i="0" kern="1200" dirty="0">
                <a:solidFill>
                  <a:schemeClr val="tx1"/>
                </a:solidFill>
                <a:effectLst/>
                <a:latin typeface="+mn-lt"/>
                <a:ea typeface="+mn-ea"/>
                <a:cs typeface="+mn-cs"/>
              </a:rPr>
              <a:t>Our company does about 100 million in meat and related product sales/year. We are nationwide with six facilities. Marketing has a budget of 4 million/year (approximately one percent of sales). [A470]</a:t>
            </a:r>
          </a:p>
          <a:p>
            <a:r>
              <a:rPr lang="en-US" sz="1200" b="0" i="0" kern="1200" dirty="0">
                <a:solidFill>
                  <a:schemeClr val="tx1"/>
                </a:solidFill>
                <a:effectLst/>
                <a:latin typeface="+mn-lt"/>
                <a:ea typeface="+mn-ea"/>
                <a:cs typeface="+mn-cs"/>
              </a:rPr>
              <a:t>Our company is the second largest publicly held insurance company in our industry in the U.S. We’ve been in business for more than 50 years. We have 500 employees in our home city and 750 nationwide. We have over 5000 clients. Our marketing budget is about 2 million. [A471]</a:t>
            </a:r>
          </a:p>
          <a:p>
            <a:r>
              <a:rPr lang="en-US" sz="1200" b="0" i="0" kern="1200" dirty="0">
                <a:solidFill>
                  <a:schemeClr val="tx1"/>
                </a:solidFill>
                <a:effectLst/>
                <a:latin typeface="+mn-lt"/>
                <a:ea typeface="+mn-ea"/>
                <a:cs typeface="+mn-cs"/>
              </a:rPr>
              <a:t>Our bank has 900 employees with 58 branches, mainly from acquisitions. Our advertising budget is about 2.3 million. [A472]</a:t>
            </a:r>
          </a:p>
          <a:p>
            <a:r>
              <a:rPr lang="en-US" sz="1200" b="0" i="0" kern="1200" dirty="0">
                <a:solidFill>
                  <a:schemeClr val="tx1"/>
                </a:solidFill>
                <a:effectLst/>
                <a:latin typeface="+mn-lt"/>
                <a:ea typeface="+mn-ea"/>
                <a:cs typeface="+mn-cs"/>
              </a:rPr>
              <a:t>Our insurance company has 740 employees with a marketing budget of 8 million (4 million is for TV). We operate in the state of Washington. [A473]</a:t>
            </a:r>
          </a:p>
          <a:p>
            <a:r>
              <a:rPr lang="en-US" sz="1200" b="0" i="0" kern="1200" dirty="0">
                <a:solidFill>
                  <a:schemeClr val="tx1"/>
                </a:solidFill>
                <a:effectLst/>
                <a:latin typeface="+mn-lt"/>
                <a:ea typeface="+mn-ea"/>
                <a:cs typeface="+mn-cs"/>
              </a:rPr>
              <a:t>We are a </a:t>
            </a:r>
            <a:r>
              <a:rPr lang="en-US" sz="1200" b="0" i="0" kern="1200" dirty="0" err="1">
                <a:solidFill>
                  <a:schemeClr val="tx1"/>
                </a:solidFill>
                <a:effectLst/>
                <a:latin typeface="+mn-lt"/>
                <a:ea typeface="+mn-ea"/>
                <a:cs typeface="+mn-cs"/>
              </a:rPr>
              <a:t>world wide</a:t>
            </a:r>
            <a:r>
              <a:rPr lang="en-US" sz="1200" b="0" i="0" kern="1200" dirty="0">
                <a:solidFill>
                  <a:schemeClr val="tx1"/>
                </a:solidFill>
                <a:effectLst/>
                <a:latin typeface="+mn-lt"/>
                <a:ea typeface="+mn-ea"/>
                <a:cs typeface="+mn-cs"/>
              </a:rPr>
              <a:t> digital image company with over 1800 employees; 400 in Seattle; 400 in London and the rest spread out over the globe. Marketing budget is between 450K and 1500K. [A474]</a:t>
            </a:r>
          </a:p>
          <a:p>
            <a:r>
              <a:rPr lang="en-US" sz="1200" b="0" i="0" kern="1200" dirty="0">
                <a:solidFill>
                  <a:schemeClr val="tx1"/>
                </a:solidFill>
                <a:effectLst/>
                <a:latin typeface="+mn-lt"/>
                <a:ea typeface="+mn-ea"/>
                <a:cs typeface="+mn-cs"/>
              </a:rPr>
              <a:t>We produce hardware and software for diagnostic cardiology and have 430 employees in two locations: Wisconsin and Washington. Our annual revenue is about 80 million. Our marketing budget is about 1.4 million this year. [A475]</a:t>
            </a:r>
          </a:p>
          <a:p>
            <a:r>
              <a:rPr lang="en-US" sz="1200" b="0" i="0" kern="1200" dirty="0">
                <a:solidFill>
                  <a:schemeClr val="tx1"/>
                </a:solidFill>
                <a:effectLst/>
                <a:latin typeface="+mn-lt"/>
                <a:ea typeface="+mn-ea"/>
                <a:cs typeface="+mn-cs"/>
              </a:rPr>
              <a:t>Our company is nationwide. We have 11,000 employees with 700 in marketing. [A476]</a:t>
            </a:r>
          </a:p>
          <a:p>
            <a:r>
              <a:rPr lang="en-US" sz="1200" b="0" i="0" kern="1200" dirty="0">
                <a:solidFill>
                  <a:schemeClr val="tx1"/>
                </a:solidFill>
                <a:effectLst/>
                <a:latin typeface="+mn-lt"/>
                <a:ea typeface="+mn-ea"/>
                <a:cs typeface="+mn-cs"/>
              </a:rPr>
              <a:t>We are a residential lending bank with 9 branches in the Greater Boston area. We went public in 1995 and have about 1.5 billion in accounts. [A477]</a:t>
            </a:r>
          </a:p>
          <a:p>
            <a:r>
              <a:rPr lang="en-US" sz="1200" b="0" i="0" kern="1200" dirty="0">
                <a:solidFill>
                  <a:schemeClr val="tx1"/>
                </a:solidFill>
                <a:effectLst/>
                <a:latin typeface="+mn-lt"/>
                <a:ea typeface="+mn-ea"/>
                <a:cs typeface="+mn-cs"/>
              </a:rPr>
              <a:t>We are a large hotel-office-conference center in the Marriot chain. [A478]</a:t>
            </a:r>
          </a:p>
          <a:p>
            <a:r>
              <a:rPr lang="en-US" sz="1200" b="0" i="0" kern="1200" dirty="0">
                <a:solidFill>
                  <a:schemeClr val="tx1"/>
                </a:solidFill>
                <a:effectLst/>
                <a:latin typeface="+mn-lt"/>
                <a:ea typeface="+mn-ea"/>
                <a:cs typeface="+mn-cs"/>
              </a:rPr>
              <a:t>We build high end networking equipment to manage corporate fax traffic. We started in 1986 and have been profitable since 1989. [A479]</a:t>
            </a:r>
          </a:p>
          <a:p>
            <a:r>
              <a:rPr lang="en-US" sz="1200" b="0" i="0" kern="1200" dirty="0">
                <a:solidFill>
                  <a:schemeClr val="tx1"/>
                </a:solidFill>
                <a:effectLst/>
                <a:latin typeface="+mn-lt"/>
                <a:ea typeface="+mn-ea"/>
                <a:cs typeface="+mn-cs"/>
              </a:rPr>
              <a:t>We have been in business for 20 years, now with 600 employees. We build ERP programs and have about 20 offices worldwide in Asia, Latin America, US and Europe, selling to 3000 ISVs and directly to larger companies [A480]</a:t>
            </a:r>
          </a:p>
          <a:p>
            <a:r>
              <a:rPr lang="en-US" sz="1200" b="0" i="0" kern="1200" dirty="0">
                <a:solidFill>
                  <a:schemeClr val="tx1"/>
                </a:solidFill>
                <a:effectLst/>
                <a:latin typeface="+mn-lt"/>
                <a:ea typeface="+mn-ea"/>
                <a:cs typeface="+mn-cs"/>
              </a:rPr>
              <a:t>We are a nationwide distributor and maintenance provider of mechanical products. We have about 100 trucks across the US that call on customers. We serve 32 industries, primarily in aviation, trucking, heavy equipment and plant maintenance. Our President’s (optimistic) goal is to reach 25m in yearly sales. [A481]</a:t>
            </a:r>
          </a:p>
          <a:p>
            <a:r>
              <a:rPr lang="en-US" sz="1200" b="0" i="0" kern="1200" dirty="0">
                <a:solidFill>
                  <a:schemeClr val="tx1"/>
                </a:solidFill>
                <a:effectLst/>
                <a:latin typeface="+mn-lt"/>
                <a:ea typeface="+mn-ea"/>
                <a:cs typeface="+mn-cs"/>
              </a:rPr>
              <a:t>Our check cashing/wire transfer/bill paying business has 1200 stores. [A482]</a:t>
            </a:r>
          </a:p>
          <a:p>
            <a:r>
              <a:rPr lang="en-US" sz="1200" b="0" i="0" kern="1200" dirty="0">
                <a:solidFill>
                  <a:schemeClr val="tx1"/>
                </a:solidFill>
                <a:effectLst/>
                <a:latin typeface="+mn-lt"/>
                <a:ea typeface="+mn-ea"/>
                <a:cs typeface="+mn-cs"/>
              </a:rPr>
              <a:t>We manufacture machine tools, lathes, metal cutters, etc. and have 115 employees in US and 2400 worldwide, with 2000 in Japan. We have 13 partner distributors with 37 total offices. [A483]</a:t>
            </a:r>
          </a:p>
          <a:p>
            <a:r>
              <a:rPr lang="en-US" sz="1200" b="0" i="0" kern="1200" dirty="0">
                <a:solidFill>
                  <a:schemeClr val="tx1"/>
                </a:solidFill>
                <a:effectLst/>
                <a:latin typeface="+mn-lt"/>
                <a:ea typeface="+mn-ea"/>
                <a:cs typeface="+mn-cs"/>
              </a:rPr>
              <a:t>Our hotel is part of a chain of 13. We spend about 2m on marketing; with 750K on payroll and 400k on office operations. [A484]</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This is a sample day in the life of Julia Moseley. While this is a typical day, there can be variations in the activities that are done each day. A full list of activities done is given in the Work Activities section.</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is a sample day in the life of Julia Moseley. While this is a typical day, there can be variations in the activities that are done each day. A full list of activities done is given in the Work Activities section.</a:t>
            </a:r>
          </a:p>
          <a:p>
            <a:r>
              <a:rPr lang="en-US" sz="1200" b="0" i="0" kern="1200" dirty="0">
                <a:solidFill>
                  <a:schemeClr val="tx1"/>
                </a:solidFill>
                <a:effectLst/>
                <a:latin typeface="+mn-lt"/>
                <a:ea typeface="+mn-ea"/>
                <a:cs typeface="+mn-cs"/>
              </a:rPr>
              <a:t>7:30 - 8:00am“I come in early in the morning and list what I want to accomplish” [A27] “ I spend between 7 and 9 every day on the phone or email with East Coast manufacturers and distributors.” [A28] [A29] “I spend about 20% of my time talking to trade magazine editors. [A30] “Then, I edit press releases.” [A31]</a:t>
            </a:r>
          </a:p>
          <a:p>
            <a:r>
              <a:rPr lang="en-US" sz="1200" b="0" i="0" kern="1200" dirty="0">
                <a:solidFill>
                  <a:schemeClr val="tx1"/>
                </a:solidFill>
                <a:effectLst/>
                <a:latin typeface="+mn-lt"/>
                <a:ea typeface="+mn-ea"/>
                <a:cs typeface="+mn-cs"/>
              </a:rPr>
              <a:t>8:00 - 9:00am“In the morning, I get new mapping data from the MIS dept.” [A32] “I look at sales trends around the country/world for our products.” [A33] “I fight for shelf and floor space for our products with regional managers for the chains [A34] “ [A35] “I try to maintain a good relationship with the regional and store managers as that often works just as well as sales figures to get shelf space.” [A36] [A37] I do a lot of analytics. I do this weekly. I should </a:t>
            </a:r>
            <a:r>
              <a:rPr lang="en-US" sz="1200" b="0" i="0" kern="1200" dirty="0" err="1">
                <a:solidFill>
                  <a:schemeClr val="tx1"/>
                </a:solidFill>
                <a:effectLst/>
                <a:latin typeface="+mn-lt"/>
                <a:ea typeface="+mn-ea"/>
                <a:cs typeface="+mn-cs"/>
              </a:rPr>
              <a:t>to</a:t>
            </a:r>
            <a:r>
              <a:rPr lang="en-US" sz="1200" b="0" i="0" kern="1200" dirty="0">
                <a:solidFill>
                  <a:schemeClr val="tx1"/>
                </a:solidFill>
                <a:effectLst/>
                <a:latin typeface="+mn-lt"/>
                <a:ea typeface="+mn-ea"/>
                <a:cs typeface="+mn-cs"/>
              </a:rPr>
              <a:t> it every other day. [A38]</a:t>
            </a:r>
          </a:p>
          <a:p>
            <a:r>
              <a:rPr lang="en-US" sz="1200" b="0" i="0" kern="1200" dirty="0">
                <a:solidFill>
                  <a:schemeClr val="tx1"/>
                </a:solidFill>
                <a:effectLst/>
                <a:latin typeface="+mn-lt"/>
                <a:ea typeface="+mn-ea"/>
                <a:cs typeface="+mn-cs"/>
              </a:rPr>
              <a:t>9:00 - 10:00amAfter answering email, I’ll walk around getting and giving ideas. I’ll meet with production to give them feedback or requirements for products based on information we get. I support sales: “I am like a translator, I find out what each sales person is doing and then see what we can do to help.” [A39] I help sales people to close sales. [A40]</a:t>
            </a:r>
          </a:p>
          <a:p>
            <a:r>
              <a:rPr lang="en-US" sz="1200" b="0" i="0" kern="1200" dirty="0">
                <a:solidFill>
                  <a:schemeClr val="tx1"/>
                </a:solidFill>
                <a:effectLst/>
                <a:latin typeface="+mn-lt"/>
                <a:ea typeface="+mn-ea"/>
                <a:cs typeface="+mn-cs"/>
              </a:rPr>
              <a:t>10:00 - 11:00am“People in the field call me up and ask me to plough through the data to get business leads that meet specific criteria.” [A41] I use ACT or Navision. “The list pull is messy.” [A42] “The sales people ask for a certain list…by geography, active (vs. inactive), SIC code, vertical and recency of license.” [A43]</a:t>
            </a:r>
          </a:p>
          <a:p>
            <a:r>
              <a:rPr lang="en-US" sz="1200" b="0" i="0" kern="1200" dirty="0">
                <a:solidFill>
                  <a:schemeClr val="tx1"/>
                </a:solidFill>
                <a:effectLst/>
                <a:latin typeface="+mn-lt"/>
                <a:ea typeface="+mn-ea"/>
                <a:cs typeface="+mn-cs"/>
              </a:rPr>
              <a:t>11:00 - 12:00am“I review layouts, content and copy for advertising.” [A44] “For small projects, I will do the design and implementation myself.” [A45] “Maybe, I’ll create an article for our internal newsletter.” [A46] “Fill out paperwork for the MRO tradeshow in Ft. Lauderdale.” [A47] Get with Misti (the graphic designer) on other trade show collateral materials.” [A48] “As needed, I’ll edit the product catalog.” [A49]</a:t>
            </a:r>
          </a:p>
          <a:p>
            <a:r>
              <a:rPr lang="en-US" sz="1200" b="0" i="0" kern="1200" dirty="0">
                <a:solidFill>
                  <a:schemeClr val="tx1"/>
                </a:solidFill>
                <a:effectLst/>
                <a:latin typeface="+mn-lt"/>
                <a:ea typeface="+mn-ea"/>
                <a:cs typeface="+mn-cs"/>
              </a:rPr>
              <a:t>12:00 - 1:00pm“I spend a lot of time managing vendors and going back and forth with the agency. I have to give them clear direction.” [A50] “We cannot afford an expensive ad agency; We use an ad agency to help with the creative stuff, then I manipulate it in-house.” [A51] I usually have lunch working on a project or meeting with a vendor. I may go to visit and work with an outsourced partner. [A52]</a:t>
            </a:r>
          </a:p>
          <a:p>
            <a:r>
              <a:rPr lang="en-US" sz="1200" b="0" i="0" kern="1200" dirty="0">
                <a:solidFill>
                  <a:schemeClr val="tx1"/>
                </a:solidFill>
                <a:effectLst/>
                <a:latin typeface="+mn-lt"/>
                <a:ea typeface="+mn-ea"/>
                <a:cs typeface="+mn-cs"/>
              </a:rPr>
              <a:t>1:00 - 3:00pm&amp;amp;quot;I meet with my people to see how campaigns are going and to see what needs to be tweaked. This may be agreeing on a new campaign, dealing with situations that have changed in a current one; or terminating a campaign that is not working well. [A53] I do mostly strategic thinking. [A54] Then, I’ll work tactically to “cost out the latest promotional program.” [A55]</a:t>
            </a:r>
          </a:p>
          <a:p>
            <a:r>
              <a:rPr lang="en-US" sz="1200" b="0" i="0" kern="1200" dirty="0">
                <a:solidFill>
                  <a:schemeClr val="tx1"/>
                </a:solidFill>
                <a:effectLst/>
                <a:latin typeface="+mn-lt"/>
                <a:ea typeface="+mn-ea"/>
                <a:cs typeface="+mn-cs"/>
              </a:rPr>
              <a:t>3:00 - 4:00pmI handle HR things: performance reviews, policy announcements, purchase orders, expenses, etc. in between other tasks. I approve bills. [A56] I do Admin stuff [A57] whenever I sit down. “Right now, I am evaluating CRM systems.” [A58]</a:t>
            </a:r>
          </a:p>
          <a:p>
            <a:r>
              <a:rPr lang="en-US" sz="1200" b="0" i="0" kern="1200" dirty="0">
                <a:solidFill>
                  <a:schemeClr val="tx1"/>
                </a:solidFill>
                <a:effectLst/>
                <a:latin typeface="+mn-lt"/>
                <a:ea typeface="+mn-ea"/>
                <a:cs typeface="+mn-cs"/>
              </a:rPr>
              <a:t>4:00 - 5:00pm“I talk to regional and store managers to find out what products are selling and who is buying.” [A59] “I aggregate sales information.” [A60] “This lets me see if sales campaigns are working.” [A61]</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I use the MCIF (Marketing Central Information File) which contains all current customers. [A408]</a:t>
            </a:r>
          </a:p>
          <a:p>
            <a:r>
              <a:rPr lang="en-US" sz="1200" b="0" i="0" kern="1200" dirty="0">
                <a:solidFill>
                  <a:schemeClr val="tx1"/>
                </a:solidFill>
                <a:effectLst/>
                <a:latin typeface="+mn-lt"/>
                <a:ea typeface="+mn-ea"/>
                <a:cs typeface="+mn-cs"/>
              </a:rPr>
              <a:t>I use </a:t>
            </a:r>
            <a:r>
              <a:rPr lang="en-US" sz="1200" b="0" i="0" kern="1200" dirty="0" err="1">
                <a:solidFill>
                  <a:schemeClr val="tx1"/>
                </a:solidFill>
                <a:effectLst/>
                <a:latin typeface="+mn-lt"/>
                <a:ea typeface="+mn-ea"/>
                <a:cs typeface="+mn-cs"/>
              </a:rPr>
              <a:t>Saleslogix</a:t>
            </a:r>
            <a:r>
              <a:rPr lang="en-US" sz="1200" b="0" i="0" kern="1200" dirty="0">
                <a:solidFill>
                  <a:schemeClr val="tx1"/>
                </a:solidFill>
                <a:effectLst/>
                <a:latin typeface="+mn-lt"/>
                <a:ea typeface="+mn-ea"/>
                <a:cs typeface="+mn-cs"/>
              </a:rPr>
              <a:t>, a contact management tool, which we use to handle leads from </a:t>
            </a:r>
            <a:r>
              <a:rPr lang="en-US" sz="1200" b="0" i="0" kern="1200" dirty="0" err="1">
                <a:solidFill>
                  <a:schemeClr val="tx1"/>
                </a:solidFill>
                <a:effectLst/>
                <a:latin typeface="+mn-lt"/>
                <a:ea typeface="+mn-ea"/>
                <a:cs typeface="+mn-cs"/>
              </a:rPr>
              <a:t>telesales</a:t>
            </a:r>
            <a:r>
              <a:rPr lang="en-US" sz="1200" b="0" i="0" kern="1200" dirty="0">
                <a:solidFill>
                  <a:schemeClr val="tx1"/>
                </a:solidFill>
                <a:effectLst/>
                <a:latin typeface="+mn-lt"/>
                <a:ea typeface="+mn-ea"/>
                <a:cs typeface="+mn-cs"/>
              </a:rPr>
              <a:t> and other sources. [A409]</a:t>
            </a:r>
          </a:p>
          <a:p>
            <a:r>
              <a:rPr lang="en-US" sz="1200" b="0" i="0" kern="1200" dirty="0">
                <a:solidFill>
                  <a:schemeClr val="tx1"/>
                </a:solidFill>
                <a:effectLst/>
                <a:latin typeface="+mn-lt"/>
                <a:ea typeface="+mn-ea"/>
                <a:cs typeface="+mn-cs"/>
              </a:rPr>
              <a:t>I send leads, prospects and customers emails with Outlook. [A410]</a:t>
            </a:r>
          </a:p>
          <a:p>
            <a:r>
              <a:rPr lang="en-US" sz="1200" b="0" i="0" kern="1200" dirty="0">
                <a:solidFill>
                  <a:schemeClr val="tx1"/>
                </a:solidFill>
                <a:effectLst/>
                <a:latin typeface="+mn-lt"/>
                <a:ea typeface="+mn-ea"/>
                <a:cs typeface="+mn-cs"/>
              </a:rPr>
              <a:t>We store and maintain our campaign roadmap as an </a:t>
            </a:r>
            <a:r>
              <a:rPr lang="en-US" sz="1200" b="0" i="0" kern="1200" dirty="0" err="1">
                <a:solidFill>
                  <a:schemeClr val="tx1"/>
                </a:solidFill>
                <a:effectLst/>
                <a:latin typeface="+mn-lt"/>
                <a:ea typeface="+mn-ea"/>
                <a:cs typeface="+mn-cs"/>
              </a:rPr>
              <a:t>Excell</a:t>
            </a:r>
            <a:r>
              <a:rPr lang="en-US" sz="1200" b="0" i="0" kern="1200" dirty="0">
                <a:solidFill>
                  <a:schemeClr val="tx1"/>
                </a:solidFill>
                <a:effectLst/>
                <a:latin typeface="+mn-lt"/>
                <a:ea typeface="+mn-ea"/>
                <a:cs typeface="+mn-cs"/>
              </a:rPr>
              <a:t> document. [A411]</a:t>
            </a:r>
          </a:p>
          <a:p>
            <a:r>
              <a:rPr lang="en-US" sz="1200" b="0" i="0" kern="1200" dirty="0">
                <a:solidFill>
                  <a:schemeClr val="tx1"/>
                </a:solidFill>
                <a:effectLst/>
                <a:latin typeface="+mn-lt"/>
                <a:ea typeface="+mn-ea"/>
                <a:cs typeface="+mn-cs"/>
              </a:rPr>
              <a:t>Our telemarketers import into ACT and sort by region. [A412]</a:t>
            </a:r>
          </a:p>
          <a:p>
            <a:r>
              <a:rPr lang="en-US" sz="1200" b="0" i="0" kern="1200" dirty="0">
                <a:solidFill>
                  <a:schemeClr val="tx1"/>
                </a:solidFill>
                <a:effectLst/>
                <a:latin typeface="+mn-lt"/>
                <a:ea typeface="+mn-ea"/>
                <a:cs typeface="+mn-cs"/>
              </a:rPr>
              <a:t>We rely on in store sales tracking software, e.g., Apollo for Safeway. [A413]</a:t>
            </a:r>
          </a:p>
          <a:p>
            <a:r>
              <a:rPr lang="en-US" sz="1200" b="0" i="0" kern="1200" dirty="0">
                <a:solidFill>
                  <a:schemeClr val="tx1"/>
                </a:solidFill>
                <a:effectLst/>
                <a:latin typeface="+mn-lt"/>
                <a:ea typeface="+mn-ea"/>
                <a:cs typeface="+mn-cs"/>
              </a:rPr>
              <a:t>I use CATS, an archive of all the physical campaign materials used. [A414]</a:t>
            </a:r>
          </a:p>
          <a:p>
            <a:r>
              <a:rPr lang="en-US" sz="1200" b="0" i="0" kern="1200" dirty="0">
                <a:solidFill>
                  <a:schemeClr val="tx1"/>
                </a:solidFill>
                <a:effectLst/>
                <a:latin typeface="+mn-lt"/>
                <a:ea typeface="+mn-ea"/>
                <a:cs typeface="+mn-cs"/>
              </a:rPr>
              <a:t>I use </a:t>
            </a:r>
            <a:r>
              <a:rPr lang="en-US" sz="1200" b="0" i="0" kern="1200" dirty="0" err="1">
                <a:solidFill>
                  <a:schemeClr val="tx1"/>
                </a:solidFill>
                <a:effectLst/>
                <a:latin typeface="+mn-lt"/>
                <a:ea typeface="+mn-ea"/>
                <a:cs typeface="+mn-cs"/>
              </a:rPr>
              <a:t>Prospace</a:t>
            </a:r>
            <a:r>
              <a:rPr lang="en-US" sz="1200" b="0" i="0" kern="1200" dirty="0">
                <a:solidFill>
                  <a:schemeClr val="tx1"/>
                </a:solidFill>
                <a:effectLst/>
                <a:latin typeface="+mn-lt"/>
                <a:ea typeface="+mn-ea"/>
                <a:cs typeface="+mn-cs"/>
              </a:rPr>
              <a:t> to show the layout of shelves and placement of products, in the stores and to calculate the $ per space for a product. [A415]</a:t>
            </a:r>
          </a:p>
          <a:p>
            <a:r>
              <a:rPr lang="en-US" sz="1200" b="0" i="0" kern="1200" dirty="0">
                <a:solidFill>
                  <a:schemeClr val="tx1"/>
                </a:solidFill>
                <a:effectLst/>
                <a:latin typeface="+mn-lt"/>
                <a:ea typeface="+mn-ea"/>
                <a:cs typeface="+mn-cs"/>
              </a:rPr>
              <a:t>We keep folders in Windows that show the details of every campaign run. These folders contain power point presentations that capture the campaign. [A416]</a:t>
            </a:r>
          </a:p>
          <a:p>
            <a:r>
              <a:rPr lang="en-US" sz="1200" b="0" i="0" kern="1200" dirty="0">
                <a:solidFill>
                  <a:schemeClr val="tx1"/>
                </a:solidFill>
                <a:effectLst/>
                <a:latin typeface="+mn-lt"/>
                <a:ea typeface="+mn-ea"/>
                <a:cs typeface="+mn-cs"/>
              </a:rPr>
              <a:t>I use Word Processor software to write up executive summaries of sales campaigns and their effects. [A417]</a:t>
            </a:r>
          </a:p>
          <a:p>
            <a:r>
              <a:rPr lang="en-US" sz="1200" b="0" i="0" kern="1200" dirty="0">
                <a:solidFill>
                  <a:schemeClr val="tx1"/>
                </a:solidFill>
                <a:effectLst/>
                <a:latin typeface="+mn-lt"/>
                <a:ea typeface="+mn-ea"/>
                <a:cs typeface="+mn-cs"/>
              </a:rPr>
              <a:t>I go to our website weekly to check on feedback on the best and worst campaigns that have been run; to get ideas from other managers; and to get feedback from customers.</a:t>
            </a:r>
          </a:p>
          <a:p>
            <a:r>
              <a:rPr lang="en-US" sz="1200" b="0" i="0" kern="1200" dirty="0">
                <a:solidFill>
                  <a:schemeClr val="tx1"/>
                </a:solidFill>
                <a:effectLst/>
                <a:latin typeface="+mn-lt"/>
                <a:ea typeface="+mn-ea"/>
                <a:cs typeface="+mn-cs"/>
              </a:rPr>
              <a:t>I extract data manually from the hotel database. [A418]</a:t>
            </a:r>
          </a:p>
          <a:p>
            <a:r>
              <a:rPr lang="en-US" sz="1200" b="0" i="0" kern="1200" dirty="0">
                <a:solidFill>
                  <a:schemeClr val="tx1"/>
                </a:solidFill>
                <a:effectLst/>
                <a:latin typeface="+mn-lt"/>
                <a:ea typeface="+mn-ea"/>
                <a:cs typeface="+mn-cs"/>
              </a:rPr>
              <a:t>Our in-house graphics person creates some graphics and also reuses others. [A419]</a:t>
            </a:r>
          </a:p>
          <a:p>
            <a:r>
              <a:rPr lang="en-US" sz="1200" b="0" i="0" kern="1200" dirty="0">
                <a:solidFill>
                  <a:schemeClr val="tx1"/>
                </a:solidFill>
                <a:effectLst/>
                <a:latin typeface="+mn-lt"/>
                <a:ea typeface="+mn-ea"/>
                <a:cs typeface="+mn-cs"/>
              </a:rPr>
              <a:t>We have our marketing plan in a spreadsheet with campaigns down left, with a breakdown of the individual costs (forecast and actual) and leads generated. We know the revenue generated and forecast based on this, what will happen if we do this again. We find the ROI for each campaign. [A420]</a:t>
            </a:r>
          </a:p>
          <a:p>
            <a:r>
              <a:rPr lang="en-US" sz="1200" b="0" i="0" kern="1200" dirty="0">
                <a:solidFill>
                  <a:schemeClr val="tx1"/>
                </a:solidFill>
                <a:effectLst/>
                <a:latin typeface="+mn-lt"/>
                <a:ea typeface="+mn-ea"/>
                <a:cs typeface="+mn-cs"/>
              </a:rPr>
              <a:t>The web marketing guy spends hours going through search engines to review our (keywords) position. [A421]</a:t>
            </a:r>
          </a:p>
          <a:p>
            <a:r>
              <a:rPr lang="en-US" sz="1200" b="0" i="0" kern="1200" dirty="0">
                <a:solidFill>
                  <a:schemeClr val="tx1"/>
                </a:solidFill>
                <a:effectLst/>
                <a:latin typeface="+mn-lt"/>
                <a:ea typeface="+mn-ea"/>
                <a:cs typeface="+mn-cs"/>
              </a:rPr>
              <a:t>We build ERP programs for accounting, logistics, casinos, factory management; we make databases for distribution systems. [A422]</a:t>
            </a:r>
          </a:p>
          <a:p>
            <a:r>
              <a:rPr lang="en-US" sz="1200" b="0" i="0" kern="1200" dirty="0">
                <a:solidFill>
                  <a:schemeClr val="tx1"/>
                </a:solidFill>
                <a:effectLst/>
                <a:latin typeface="+mn-lt"/>
                <a:ea typeface="+mn-ea"/>
                <a:cs typeface="+mn-cs"/>
              </a:rPr>
              <a:t>The sales management IT group supports the CRM system, which is shared by our 20 offices, worldwide in Asia, Latin America, Europe and USA.. [A423]</a:t>
            </a:r>
          </a:p>
          <a:p>
            <a:r>
              <a:rPr lang="en-US" sz="1200" b="0" i="0" kern="1200" dirty="0">
                <a:solidFill>
                  <a:schemeClr val="tx1"/>
                </a:solidFill>
                <a:effectLst/>
                <a:latin typeface="+mn-lt"/>
                <a:ea typeface="+mn-ea"/>
                <a:cs typeface="+mn-cs"/>
              </a:rPr>
              <a:t>The web tech group of 5/6 deals with the intranet, extranet and email templates. [A424]</a:t>
            </a:r>
          </a:p>
          <a:p>
            <a:r>
              <a:rPr lang="en-US" sz="1200" b="0" i="0" kern="1200" dirty="0">
                <a:solidFill>
                  <a:schemeClr val="tx1"/>
                </a:solidFill>
                <a:effectLst/>
                <a:latin typeface="+mn-lt"/>
                <a:ea typeface="+mn-ea"/>
                <a:cs typeface="+mn-cs"/>
              </a:rPr>
              <a:t>We have to coordinate the look and feel of our website with the collateral materials and also with ISVs collateral. [A425]</a:t>
            </a:r>
          </a:p>
          <a:p>
            <a:r>
              <a:rPr lang="en-US" sz="1200" b="0" i="0" kern="1200" dirty="0">
                <a:solidFill>
                  <a:schemeClr val="tx1"/>
                </a:solidFill>
                <a:effectLst/>
                <a:latin typeface="+mn-lt"/>
                <a:ea typeface="+mn-ea"/>
                <a:cs typeface="+mn-cs"/>
              </a:rPr>
              <a:t>Most of our DM is email. [A426]</a:t>
            </a:r>
          </a:p>
          <a:p>
            <a:r>
              <a:rPr lang="en-US" sz="1200" b="0" i="0" kern="1200" dirty="0">
                <a:solidFill>
                  <a:schemeClr val="tx1"/>
                </a:solidFill>
                <a:effectLst/>
                <a:latin typeface="+mn-lt"/>
                <a:ea typeface="+mn-ea"/>
                <a:cs typeface="+mn-cs"/>
              </a:rPr>
              <a:t>Invoicing is tied to the database, so we know who has bought. [A427]</a:t>
            </a:r>
          </a:p>
          <a:p>
            <a:r>
              <a:rPr lang="en-US" sz="1200" b="0" i="0" kern="1200" dirty="0">
                <a:solidFill>
                  <a:schemeClr val="tx1"/>
                </a:solidFill>
                <a:effectLst/>
                <a:latin typeface="+mn-lt"/>
                <a:ea typeface="+mn-ea"/>
                <a:cs typeface="+mn-cs"/>
              </a:rPr>
              <a:t>It is a challenge to get sales people to enter the information – not everyone enters the leads. The emails that we sent out have a tracking system built into them. [A428]</a:t>
            </a:r>
          </a:p>
          <a:p>
            <a:r>
              <a:rPr lang="en-US" sz="1200" b="0" i="0" kern="1200" dirty="0">
                <a:solidFill>
                  <a:schemeClr val="tx1"/>
                </a:solidFill>
                <a:effectLst/>
                <a:latin typeface="+mn-lt"/>
                <a:ea typeface="+mn-ea"/>
                <a:cs typeface="+mn-cs"/>
              </a:rPr>
              <a:t>We have a web based reporting program [A429]</a:t>
            </a:r>
          </a:p>
          <a:p>
            <a:r>
              <a:rPr lang="en-US" sz="1200" b="0" i="0" kern="1200" dirty="0">
                <a:solidFill>
                  <a:schemeClr val="tx1"/>
                </a:solidFill>
                <a:effectLst/>
                <a:latin typeface="+mn-lt"/>
                <a:ea typeface="+mn-ea"/>
                <a:cs typeface="+mn-cs"/>
              </a:rPr>
              <a:t>The graphic designer deals with all direct mail. That is line cards and fliers. When a TM requests a sample box to be sent to a prospect, I may have to modify the flyer that is sent out. [A430]</a:t>
            </a:r>
          </a:p>
          <a:p>
            <a:r>
              <a:rPr lang="en-US" sz="1200" b="0" i="0" kern="1200" dirty="0">
                <a:solidFill>
                  <a:schemeClr val="tx1"/>
                </a:solidFill>
                <a:effectLst/>
                <a:latin typeface="+mn-lt"/>
                <a:ea typeface="+mn-ea"/>
                <a:cs typeface="+mn-cs"/>
              </a:rPr>
              <a:t>We do some PR; write an article and put it in a trade publication. [A431]</a:t>
            </a:r>
          </a:p>
          <a:p>
            <a:r>
              <a:rPr lang="en-US" sz="1200" b="0" i="0" kern="1200" dirty="0">
                <a:solidFill>
                  <a:schemeClr val="tx1"/>
                </a:solidFill>
                <a:effectLst/>
                <a:latin typeface="+mn-lt"/>
                <a:ea typeface="+mn-ea"/>
                <a:cs typeface="+mn-cs"/>
              </a:rPr>
              <a:t>The trade show gives me a disk with all the names, from scans of id cards, on it in ASCII format. [A432]</a:t>
            </a:r>
          </a:p>
          <a:p>
            <a:r>
              <a:rPr lang="en-US" sz="1200" b="0" i="0" kern="1200" dirty="0">
                <a:solidFill>
                  <a:schemeClr val="tx1"/>
                </a:solidFill>
                <a:effectLst/>
                <a:latin typeface="+mn-lt"/>
                <a:ea typeface="+mn-ea"/>
                <a:cs typeface="+mn-cs"/>
              </a:rPr>
              <a:t>The IT person sends me a XL spreadsheet of new customers that month every month that he pulls from the AS400 database. I import both of these into XL for comparison. [A433]</a:t>
            </a:r>
          </a:p>
          <a:p>
            <a:r>
              <a:rPr lang="en-US" sz="1200" b="0" i="0" kern="1200" dirty="0">
                <a:solidFill>
                  <a:schemeClr val="tx1"/>
                </a:solidFill>
                <a:effectLst/>
                <a:latin typeface="+mn-lt"/>
                <a:ea typeface="+mn-ea"/>
                <a:cs typeface="+mn-cs"/>
              </a:rPr>
              <a:t>We have some graphic design tools and printing capabilities in-house, e.g., line cards we print. [A434]</a:t>
            </a:r>
          </a:p>
          <a:p>
            <a:r>
              <a:rPr lang="en-US" sz="1200" b="0" i="0" kern="1200" dirty="0">
                <a:solidFill>
                  <a:schemeClr val="tx1"/>
                </a:solidFill>
                <a:effectLst/>
                <a:latin typeface="+mn-lt"/>
                <a:ea typeface="+mn-ea"/>
                <a:cs typeface="+mn-cs"/>
              </a:rPr>
              <a:t>It is a challenge to integrate the 13 partner distributors with 37 individual offices, into one CRM system. They all have different CRM systems: ACT, XL. [A435]</a:t>
            </a:r>
          </a:p>
          <a:p>
            <a:r>
              <a:rPr lang="en-US" sz="1200" b="0" i="0" kern="1200" dirty="0">
                <a:solidFill>
                  <a:schemeClr val="tx1"/>
                </a:solidFill>
                <a:effectLst/>
                <a:latin typeface="+mn-lt"/>
                <a:ea typeface="+mn-ea"/>
                <a:cs typeface="+mn-cs"/>
              </a:rPr>
              <a:t>People swipe their cards at a trade show; at the end of the day we are given an XL spreadsheet of people including the products they are interested in. [A436]</a:t>
            </a:r>
          </a:p>
          <a:p>
            <a:r>
              <a:rPr lang="en-US" sz="1200" b="0" i="0" kern="1200" dirty="0">
                <a:solidFill>
                  <a:schemeClr val="tx1"/>
                </a:solidFill>
                <a:effectLst/>
                <a:latin typeface="+mn-lt"/>
                <a:ea typeface="+mn-ea"/>
                <a:cs typeface="+mn-cs"/>
              </a:rPr>
              <a:t>We have great records of our customers in an AS 400 database. This includes the UCC (uniform commercial code), SIC and our customer lists. [A437]</a:t>
            </a:r>
          </a:p>
          <a:p>
            <a:r>
              <a:rPr lang="en-US" sz="1200" b="0" i="0" kern="1200" dirty="0">
                <a:solidFill>
                  <a:schemeClr val="tx1"/>
                </a:solidFill>
                <a:effectLst/>
                <a:latin typeface="+mn-lt"/>
                <a:ea typeface="+mn-ea"/>
                <a:cs typeface="+mn-cs"/>
              </a:rPr>
              <a:t>We use an ad agency for DM, PR and creative. Once our ad agency has done the templates and handed them to us to use, the ad person can just plug in updated info, e.g. for new products. [A438]</a:t>
            </a:r>
          </a:p>
          <a:p>
            <a:r>
              <a:rPr lang="en-US" sz="1200" b="0" i="0" kern="1200" dirty="0">
                <a:solidFill>
                  <a:schemeClr val="tx1"/>
                </a:solidFill>
                <a:effectLst/>
                <a:latin typeface="+mn-lt"/>
                <a:ea typeface="+mn-ea"/>
                <a:cs typeface="+mn-cs"/>
              </a:rPr>
              <a:t>The hotel has a contact database for the MPI (Meeting Planners International) and one for wedding people. Each of these silos has a DB, but they don’t talk to one another.” [A439]</a:t>
            </a:r>
          </a:p>
          <a:p>
            <a:r>
              <a:rPr lang="en-US" sz="1200" b="0" i="0" kern="1200" dirty="0">
                <a:solidFill>
                  <a:schemeClr val="tx1"/>
                </a:solidFill>
                <a:effectLst/>
                <a:latin typeface="+mn-lt"/>
                <a:ea typeface="+mn-ea"/>
                <a:cs typeface="+mn-cs"/>
              </a:rPr>
              <a:t>“I myself send all of the emails for DM.” [A440]</a:t>
            </a:r>
          </a:p>
          <a:p>
            <a:r>
              <a:rPr lang="en-US" sz="1200" b="0" i="0" kern="1200" dirty="0">
                <a:solidFill>
                  <a:schemeClr val="tx1"/>
                </a:solidFill>
                <a:effectLst/>
                <a:latin typeface="+mn-lt"/>
                <a:ea typeface="+mn-ea"/>
                <a:cs typeface="+mn-cs"/>
              </a:rPr>
              <a:t>“Our proprietary software contains what has been booked as well as customer information. We track all transient customers in the db. We also make notes in there on their likes and dislikes, etc. [A441]</a:t>
            </a:r>
          </a:p>
          <a:p>
            <a:r>
              <a:rPr lang="en-US" sz="1200" b="0" i="0" kern="1200" dirty="0">
                <a:solidFill>
                  <a:schemeClr val="tx1"/>
                </a:solidFill>
                <a:effectLst/>
                <a:latin typeface="+mn-lt"/>
                <a:ea typeface="+mn-ea"/>
                <a:cs typeface="+mn-cs"/>
              </a:rPr>
              <a:t>The primary sales person uses MS Outlook to manage the contacts, leads, etc. [A442]</a:t>
            </a:r>
          </a:p>
          <a:p>
            <a:r>
              <a:rPr lang="en-US" sz="1200" b="0" i="0" kern="1200" dirty="0">
                <a:solidFill>
                  <a:schemeClr val="tx1"/>
                </a:solidFill>
                <a:effectLst/>
                <a:latin typeface="+mn-lt"/>
                <a:ea typeface="+mn-ea"/>
                <a:cs typeface="+mn-cs"/>
              </a:rPr>
              <a:t>“We have a solid ability to get at our existing customers via their 35,000 email addresses. We send out an email newsletter once a week to customers and to corporate sponsors. ” [A443]</a:t>
            </a:r>
          </a:p>
          <a:p>
            <a:r>
              <a:rPr lang="en-US" sz="1200" b="0" i="0" kern="1200" dirty="0">
                <a:solidFill>
                  <a:schemeClr val="tx1"/>
                </a:solidFill>
                <a:effectLst/>
                <a:latin typeface="+mn-lt"/>
                <a:ea typeface="+mn-ea"/>
                <a:cs typeface="+mn-cs"/>
              </a:rPr>
              <a:t>“We are working to use cell phones to send text messaging as our customers are very technology driven.” [A444]</a:t>
            </a:r>
          </a:p>
          <a:p>
            <a:r>
              <a:rPr lang="en-US" sz="1200" b="0" i="0" kern="1200" dirty="0">
                <a:solidFill>
                  <a:schemeClr val="tx1"/>
                </a:solidFill>
                <a:effectLst/>
                <a:latin typeface="+mn-lt"/>
                <a:ea typeface="+mn-ea"/>
                <a:cs typeface="+mn-cs"/>
              </a:rPr>
              <a:t>We measure hits to our website from the weekly emails. We gather: did they read the email, what links they clicked, did they forward it, polls in the email. [A445]</a:t>
            </a:r>
          </a:p>
          <a:p>
            <a:r>
              <a:rPr lang="en-US" sz="1200" b="0" i="0" kern="1200" dirty="0">
                <a:solidFill>
                  <a:schemeClr val="tx1"/>
                </a:solidFill>
                <a:effectLst/>
                <a:latin typeface="+mn-lt"/>
                <a:ea typeface="+mn-ea"/>
                <a:cs typeface="+mn-cs"/>
              </a:rPr>
              <a:t>We use a product called Cognos, which is a data warehousing product. It has tied together some of our operational products and allows us to look at customer data. [A446]</a:t>
            </a:r>
          </a:p>
          <a:p>
            <a:r>
              <a:rPr lang="en-US" sz="1200" b="0" i="0" kern="1200" dirty="0">
                <a:solidFill>
                  <a:schemeClr val="tx1"/>
                </a:solidFill>
                <a:effectLst/>
                <a:latin typeface="+mn-lt"/>
                <a:ea typeface="+mn-ea"/>
                <a:cs typeface="+mn-cs"/>
              </a:rPr>
              <a:t>We have a system that does chemical, molecule design process. It shows the performance price curve we can provide to the customer. [A447]</a:t>
            </a:r>
          </a:p>
          <a:p>
            <a:r>
              <a:rPr lang="en-US" sz="1200" b="0" i="0" kern="1200" dirty="0">
                <a:solidFill>
                  <a:schemeClr val="tx1"/>
                </a:solidFill>
                <a:effectLst/>
                <a:latin typeface="+mn-lt"/>
                <a:ea typeface="+mn-ea"/>
                <a:cs typeface="+mn-cs"/>
              </a:rPr>
              <a:t>We do some marketing tasks using </a:t>
            </a:r>
            <a:r>
              <a:rPr lang="en-US" sz="1200" b="0" i="0" kern="1200" dirty="0" err="1">
                <a:solidFill>
                  <a:schemeClr val="tx1"/>
                </a:solidFill>
                <a:effectLst/>
                <a:latin typeface="+mn-lt"/>
                <a:ea typeface="+mn-ea"/>
                <a:cs typeface="+mn-cs"/>
              </a:rPr>
              <a:t>Excell</a:t>
            </a:r>
            <a:r>
              <a:rPr lang="en-US" sz="1200" b="0" i="0" kern="1200" dirty="0">
                <a:solidFill>
                  <a:schemeClr val="tx1"/>
                </a:solidFill>
                <a:effectLst/>
                <a:latin typeface="+mn-lt"/>
                <a:ea typeface="+mn-ea"/>
                <a:cs typeface="+mn-cs"/>
              </a:rPr>
              <a:t> [A448]</a:t>
            </a:r>
          </a:p>
          <a:p>
            <a:r>
              <a:rPr lang="en-US" sz="1200" b="0" i="0" kern="1200" dirty="0">
                <a:solidFill>
                  <a:schemeClr val="tx1"/>
                </a:solidFill>
                <a:effectLst/>
                <a:latin typeface="+mn-lt"/>
                <a:ea typeface="+mn-ea"/>
                <a:cs typeface="+mn-cs"/>
              </a:rPr>
              <a:t>We have a home grown Lotus Notes system that we put customer data into: enter the profile of the customer and product they buy. The person entering the data can flag the data for review by another person by a specific date. If they fail to respond and close out the item, the system reminds them and their manager.” [A449]</a:t>
            </a:r>
          </a:p>
          <a:p>
            <a:r>
              <a:rPr lang="en-US" sz="1200" b="0" i="0" kern="1200" dirty="0">
                <a:solidFill>
                  <a:schemeClr val="tx1"/>
                </a:solidFill>
                <a:effectLst/>
                <a:latin typeface="+mn-lt"/>
                <a:ea typeface="+mn-ea"/>
                <a:cs typeface="+mn-cs"/>
              </a:rPr>
              <a:t>Some sales staff use ACT and some use Navision to track leads that become sales. [A450] The ACT data and Navision system don’t share data well. These two don’t speak to one another. Act is used for customer interaction [A451]</a:t>
            </a:r>
          </a:p>
          <a:p>
            <a:r>
              <a:rPr lang="en-US" sz="1200" b="0" i="0" kern="1200" dirty="0">
                <a:solidFill>
                  <a:schemeClr val="tx1"/>
                </a:solidFill>
                <a:effectLst/>
                <a:latin typeface="+mn-lt"/>
                <a:ea typeface="+mn-ea"/>
                <a:cs typeface="+mn-cs"/>
              </a:rPr>
              <a:t>We use ACT to track leads, but can’t share that data outside our small area: the software doesn’t allow sales staff on the west coast to see what sales staff on the east coast are doing. [A452]</a:t>
            </a:r>
          </a:p>
          <a:p>
            <a:r>
              <a:rPr lang="en-US" sz="1200" b="0" i="0" kern="1200" dirty="0">
                <a:solidFill>
                  <a:schemeClr val="tx1"/>
                </a:solidFill>
                <a:effectLst/>
                <a:latin typeface="+mn-lt"/>
                <a:ea typeface="+mn-ea"/>
                <a:cs typeface="+mn-cs"/>
              </a:rPr>
              <a:t>Continued work on Navision will take money from the marketing budget ($20,000). IT budget takes much of our marketing money. [A453]</a:t>
            </a:r>
          </a:p>
          <a:p>
            <a:r>
              <a:rPr lang="en-US" sz="1200" b="0" i="0" kern="1200" dirty="0">
                <a:solidFill>
                  <a:schemeClr val="tx1"/>
                </a:solidFill>
                <a:effectLst/>
                <a:latin typeface="+mn-lt"/>
                <a:ea typeface="+mn-ea"/>
                <a:cs typeface="+mn-cs"/>
              </a:rPr>
              <a:t>The service provider for Navision helped to do dupe checking to ensure that we were not mailing to the same person multiple times. [A454]</a:t>
            </a:r>
          </a:p>
          <a:p>
            <a:r>
              <a:rPr lang="en-US" sz="1200" b="0" i="0" kern="1200" dirty="0">
                <a:solidFill>
                  <a:schemeClr val="tx1"/>
                </a:solidFill>
                <a:effectLst/>
                <a:latin typeface="+mn-lt"/>
                <a:ea typeface="+mn-ea"/>
                <a:cs typeface="+mn-cs"/>
              </a:rPr>
              <a:t>Field sales persons can’t go in from their individual location and get the info out of Navision. They want to generate activity reports for a customer and the home office has to run the report and email it to the customer. [A455]</a:t>
            </a:r>
          </a:p>
          <a:p>
            <a:r>
              <a:rPr lang="en-US" sz="1200" b="0" i="0" kern="1200" dirty="0">
                <a:solidFill>
                  <a:schemeClr val="tx1"/>
                </a:solidFill>
                <a:effectLst/>
                <a:latin typeface="+mn-lt"/>
                <a:ea typeface="+mn-ea"/>
                <a:cs typeface="+mn-cs"/>
              </a:rPr>
              <a:t>In-house, we have ACT, Excel, and Monarch (a financial tool) [A456]</a:t>
            </a:r>
          </a:p>
          <a:p>
            <a:r>
              <a:rPr lang="en-US" sz="1200" b="0" i="0" kern="1200" dirty="0">
                <a:solidFill>
                  <a:schemeClr val="tx1"/>
                </a:solidFill>
                <a:effectLst/>
                <a:latin typeface="+mn-lt"/>
                <a:ea typeface="+mn-ea"/>
                <a:cs typeface="+mn-cs"/>
              </a:rPr>
              <a:t>We recently purchased </a:t>
            </a:r>
            <a:r>
              <a:rPr lang="en-US" sz="1200" b="0" i="0" kern="1200" dirty="0" err="1">
                <a:solidFill>
                  <a:schemeClr val="tx1"/>
                </a:solidFill>
                <a:effectLst/>
                <a:latin typeface="+mn-lt"/>
                <a:ea typeface="+mn-ea"/>
                <a:cs typeface="+mn-cs"/>
              </a:rPr>
              <a:t>MoveX</a:t>
            </a:r>
            <a:r>
              <a:rPr lang="en-US" sz="1200" b="0" i="0" kern="1200" dirty="0">
                <a:solidFill>
                  <a:schemeClr val="tx1"/>
                </a:solidFill>
                <a:effectLst/>
                <a:latin typeface="+mn-lt"/>
                <a:ea typeface="+mn-ea"/>
                <a:cs typeface="+mn-cs"/>
              </a:rPr>
              <a:t> (a product of a Swedish company), which has a front end and back end solution to handle marketing data (live data that is tied to our financials, products, etc.). This was a significant (1m) purchase for the IT department. [A457]</a:t>
            </a:r>
          </a:p>
          <a:p>
            <a:r>
              <a:rPr lang="en-US" sz="1200" b="0" i="0" kern="1200" dirty="0">
                <a:solidFill>
                  <a:schemeClr val="tx1"/>
                </a:solidFill>
                <a:effectLst/>
                <a:latin typeface="+mn-lt"/>
                <a:ea typeface="+mn-ea"/>
                <a:cs typeface="+mn-cs"/>
              </a:rPr>
              <a:t>We support the existing product lines by doing mailings for account executives. Mailing lists are developed by picking SIC codes, this helps to narrow the target market, and then picking clients from our database. [A458]</a:t>
            </a:r>
          </a:p>
          <a:p>
            <a:r>
              <a:rPr lang="en-US" sz="1200" b="0" i="0" kern="1200" dirty="0">
                <a:solidFill>
                  <a:schemeClr val="tx1"/>
                </a:solidFill>
                <a:effectLst/>
                <a:latin typeface="+mn-lt"/>
                <a:ea typeface="+mn-ea"/>
                <a:cs typeface="+mn-cs"/>
              </a:rPr>
              <a:t>We email clients a quarterly newsletter [A459]</a:t>
            </a:r>
          </a:p>
          <a:p>
            <a:r>
              <a:rPr lang="en-US" sz="1200" b="0" i="0" kern="1200" dirty="0">
                <a:solidFill>
                  <a:schemeClr val="tx1"/>
                </a:solidFill>
                <a:effectLst/>
                <a:latin typeface="+mn-lt"/>
                <a:ea typeface="+mn-ea"/>
                <a:cs typeface="+mn-cs"/>
              </a:rPr>
              <a:t>We use VANIF (a type of CRM system), recently purchased. We hope that reports from VANIF will tell us where our customer base is coming from. [A460]</a:t>
            </a:r>
          </a:p>
          <a:p>
            <a:r>
              <a:rPr lang="en-US" sz="1200" b="0" i="0" kern="1200" dirty="0">
                <a:solidFill>
                  <a:schemeClr val="tx1"/>
                </a:solidFill>
                <a:effectLst/>
                <a:latin typeface="+mn-lt"/>
                <a:ea typeface="+mn-ea"/>
                <a:cs typeface="+mn-cs"/>
              </a:rPr>
              <a:t>We use SIGITA for billing, expiration, etc. It is a critical system. [A461]</a:t>
            </a:r>
          </a:p>
          <a:p>
            <a:r>
              <a:rPr lang="en-US" sz="1200" b="0" i="0" kern="1200" dirty="0">
                <a:solidFill>
                  <a:schemeClr val="tx1"/>
                </a:solidFill>
                <a:effectLst/>
                <a:latin typeface="+mn-lt"/>
                <a:ea typeface="+mn-ea"/>
                <a:cs typeface="+mn-cs"/>
              </a:rPr>
              <a:t>We use Policy Points to capture personal data. [A462]</a:t>
            </a:r>
          </a:p>
          <a:p>
            <a:r>
              <a:rPr lang="en-US" sz="1200" b="0" i="0" kern="1200" dirty="0">
                <a:solidFill>
                  <a:schemeClr val="tx1"/>
                </a:solidFill>
                <a:effectLst/>
                <a:latin typeface="+mn-lt"/>
                <a:ea typeface="+mn-ea"/>
                <a:cs typeface="+mn-cs"/>
              </a:rPr>
              <a:t>We are working on a customer software (ACCESS) taking the database and using information from it for cross-sale. [A463]</a:t>
            </a:r>
          </a:p>
          <a:p>
            <a:r>
              <a:rPr lang="en-US" sz="1200" b="0" i="0" kern="1200" dirty="0">
                <a:solidFill>
                  <a:schemeClr val="tx1"/>
                </a:solidFill>
                <a:effectLst/>
                <a:latin typeface="+mn-lt"/>
                <a:ea typeface="+mn-ea"/>
                <a:cs typeface="+mn-cs"/>
              </a:rPr>
              <a:t>We know ACT can help time profitability from the source of a lead. However, using ACT we can’t link at AE in one location with an AE in another location. [A464]</a:t>
            </a:r>
          </a:p>
          <a:p>
            <a:r>
              <a:rPr lang="en-US" sz="1200" b="0" i="0" kern="1200" dirty="0">
                <a:solidFill>
                  <a:schemeClr val="tx1"/>
                </a:solidFill>
                <a:effectLst/>
                <a:latin typeface="+mn-lt"/>
                <a:ea typeface="+mn-ea"/>
                <a:cs typeface="+mn-cs"/>
              </a:rPr>
              <a:t>We bought VANIF to meet this need. However, VANIF is a generic product and didn’t meet all our needs. We’ve had to hire a consultant to customize VANIF (over 2 million dollars), and there are still issues because the AEs don’t want to switch from their current paper/pen process. [A465]</a:t>
            </a:r>
          </a:p>
          <a:p>
            <a:r>
              <a:rPr lang="en-US" sz="1200" b="0" i="0" kern="1200" dirty="0">
                <a:solidFill>
                  <a:schemeClr val="tx1"/>
                </a:solidFill>
                <a:effectLst/>
                <a:latin typeface="+mn-lt"/>
                <a:ea typeface="+mn-ea"/>
                <a:cs typeface="+mn-cs"/>
              </a:rPr>
              <a:t>Marketing department drafts content and creates internet content. [A466]</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Laptop computer (work) used on the road and in the office, in </a:t>
            </a:r>
            <a:r>
              <a:rPr lang="en-US" sz="1200" b="0" i="0" kern="1200" dirty="0" err="1">
                <a:solidFill>
                  <a:schemeClr val="tx1"/>
                </a:solidFill>
                <a:effectLst/>
                <a:latin typeface="+mn-lt"/>
                <a:ea typeface="+mn-ea"/>
                <a:cs typeface="+mn-cs"/>
              </a:rPr>
              <a:t>off site</a:t>
            </a:r>
            <a:r>
              <a:rPr lang="en-US" sz="1200" b="0" i="0" kern="1200" dirty="0">
                <a:solidFill>
                  <a:schemeClr val="tx1"/>
                </a:solidFill>
                <a:effectLst/>
                <a:latin typeface="+mn-lt"/>
                <a:ea typeface="+mn-ea"/>
                <a:cs typeface="+mn-cs"/>
              </a:rPr>
              <a:t> meetings and at marketing event sites.</a:t>
            </a:r>
          </a:p>
          <a:p>
            <a:r>
              <a:rPr lang="en-US" sz="1200" b="0" i="0" kern="1200" dirty="0">
                <a:solidFill>
                  <a:schemeClr val="tx1"/>
                </a:solidFill>
                <a:effectLst/>
                <a:latin typeface="+mn-lt"/>
                <a:ea typeface="+mn-ea"/>
                <a:cs typeface="+mn-cs"/>
              </a:rPr>
              <a:t>PDA – Used all the time.</a:t>
            </a:r>
          </a:p>
          <a:p>
            <a:r>
              <a:rPr lang="en-US" sz="1200" b="0" i="0" kern="1200" dirty="0">
                <a:solidFill>
                  <a:schemeClr val="tx1"/>
                </a:solidFill>
                <a:effectLst/>
                <a:latin typeface="+mn-lt"/>
                <a:ea typeface="+mn-ea"/>
                <a:cs typeface="+mn-cs"/>
              </a:rPr>
              <a:t>Cell Phone – Used for work and personal calls; used when off site or traveling.</a:t>
            </a:r>
          </a:p>
          <a:p>
            <a:r>
              <a:rPr lang="en-US" sz="1200" b="0" i="0" kern="1200" dirty="0">
                <a:solidFill>
                  <a:schemeClr val="tx1"/>
                </a:solidFill>
                <a:effectLst/>
                <a:latin typeface="+mn-lt"/>
                <a:ea typeface="+mn-ea"/>
                <a:cs typeface="+mn-cs"/>
              </a:rPr>
              <a:t>Wired Phone – Used while in the office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My name is Julia Moseley. I am a Sales/Marketing VP for Wide World Imports, a mid-sized export/import firm that specializes in medium priced craft and art objects. I’ve worked my way up from product line manager to marketing VP, and have been with the company for eight years. I’ve worked in sales and marketing field for 15 years.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Organization: Work with Wide World Importers, a mid-sized company in Seattle, WA that imports craft artifacts from Asia and distributes them through the top and mid-level import chain stores.</a:t>
            </a:r>
          </a:p>
          <a:p>
            <a:r>
              <a:rPr lang="en-US" sz="1200" b="0" i="0" kern="1200" dirty="0">
                <a:solidFill>
                  <a:schemeClr val="tx1"/>
                </a:solidFill>
                <a:effectLst/>
                <a:latin typeface="+mn-lt"/>
                <a:ea typeface="+mn-ea"/>
                <a:cs typeface="+mn-cs"/>
              </a:rPr>
              <a:t>IT Environment: works with a laptop at or away from the desk. Laptop synchs with her PDA and Cell Phone. The company is heavily networked and web based. The company has a small overworked IT staff of six people.</a:t>
            </a:r>
          </a:p>
          <a:p>
            <a:r>
              <a:rPr lang="en-US" sz="1200" b="0" i="0" kern="1200" dirty="0">
                <a:solidFill>
                  <a:schemeClr val="tx1"/>
                </a:solidFill>
                <a:effectLst/>
                <a:latin typeface="+mn-lt"/>
                <a:ea typeface="+mn-ea"/>
                <a:cs typeface="+mn-cs"/>
              </a:rPr>
              <a:t>Mobility: Cell phone, PDA and laptop provide mobile computing and communications solutions.</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Our focus is to increase top and bottom line and grow market share. [A12]</a:t>
            </a:r>
          </a:p>
          <a:p>
            <a:r>
              <a:rPr lang="en-US" sz="1200" b="0" i="0" kern="1200" dirty="0">
                <a:solidFill>
                  <a:schemeClr val="tx1"/>
                </a:solidFill>
                <a:effectLst/>
                <a:latin typeface="+mn-lt"/>
                <a:ea typeface="+mn-ea"/>
                <a:cs typeface="+mn-cs"/>
              </a:rPr>
              <a:t>We want to take market share from competitors. [A13]</a:t>
            </a:r>
          </a:p>
          <a:p>
            <a:r>
              <a:rPr lang="en-US" sz="1200" b="0" i="0" kern="1200" dirty="0">
                <a:solidFill>
                  <a:schemeClr val="tx1"/>
                </a:solidFill>
                <a:effectLst/>
                <a:latin typeface="+mn-lt"/>
                <a:ea typeface="+mn-ea"/>
                <a:cs typeface="+mn-cs"/>
              </a:rPr>
              <a:t>I am tasked with growing the company. [A14]</a:t>
            </a:r>
          </a:p>
          <a:p>
            <a:r>
              <a:rPr lang="en-US" sz="1200" b="0" i="0" kern="1200" dirty="0">
                <a:solidFill>
                  <a:schemeClr val="tx1"/>
                </a:solidFill>
                <a:effectLst/>
                <a:latin typeface="+mn-lt"/>
                <a:ea typeface="+mn-ea"/>
                <a:cs typeface="+mn-cs"/>
              </a:rPr>
              <a:t>I have to retain existing customers and sell most of our business to them. . [A15]</a:t>
            </a:r>
          </a:p>
          <a:p>
            <a:r>
              <a:rPr lang="en-US" sz="1200" b="0" i="0" kern="1200" dirty="0">
                <a:solidFill>
                  <a:schemeClr val="tx1"/>
                </a:solidFill>
                <a:effectLst/>
                <a:latin typeface="+mn-lt"/>
                <a:ea typeface="+mn-ea"/>
                <a:cs typeface="+mn-cs"/>
              </a:rPr>
              <a:t>One of my goals is to maintain brand awareness; Make sure people know about us. . [A16]</a:t>
            </a:r>
          </a:p>
          <a:p>
            <a:r>
              <a:rPr lang="en-US" sz="1200" b="0" i="0" kern="1200" dirty="0">
                <a:solidFill>
                  <a:schemeClr val="tx1"/>
                </a:solidFill>
                <a:effectLst/>
                <a:latin typeface="+mn-lt"/>
                <a:ea typeface="+mn-ea"/>
                <a:cs typeface="+mn-cs"/>
              </a:rPr>
              <a:t>I really want to identify where our customer base is coming from. . [A17]</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Build and negotiate the business case for the overall marketing budget to obtain maximum funding for the marketing dept</a:t>
            </a:r>
          </a:p>
          <a:p>
            <a:r>
              <a:rPr lang="en-US" sz="1200" b="0" i="0" kern="1200" dirty="0">
                <a:solidFill>
                  <a:schemeClr val="tx1"/>
                </a:solidFill>
                <a:effectLst/>
                <a:latin typeface="+mn-lt"/>
                <a:ea typeface="+mn-ea"/>
                <a:cs typeface="+mn-cs"/>
              </a:rPr>
              <a:t>Present the overall marketing budget to the CEO; Fight / Negotiate budget approval and changes</a:t>
            </a:r>
          </a:p>
          <a:p>
            <a:r>
              <a:rPr lang="en-US" sz="1200" b="0" i="0" kern="1200" dirty="0">
                <a:solidFill>
                  <a:schemeClr val="tx1"/>
                </a:solidFill>
                <a:effectLst/>
                <a:latin typeface="+mn-lt"/>
                <a:ea typeface="+mn-ea"/>
                <a:cs typeface="+mn-cs"/>
              </a:rPr>
              <a:t>Prepare the Overall Marketing Budget; Approve Departmental Budgets</a:t>
            </a:r>
          </a:p>
          <a:p>
            <a:r>
              <a:rPr lang="en-US" sz="1200" b="0" i="0" kern="1200" dirty="0">
                <a:solidFill>
                  <a:schemeClr val="tx1"/>
                </a:solidFill>
                <a:effectLst/>
                <a:latin typeface="+mn-lt"/>
                <a:ea typeface="+mn-ea"/>
                <a:cs typeface="+mn-cs"/>
              </a:rPr>
              <a:t>Create / approve an effective marketing plan by setting business goals for the marketing plan to achieve and reviewing last </a:t>
            </a:r>
            <a:r>
              <a:rPr lang="en-US" sz="1200" b="0" i="0" kern="1200" dirty="0" err="1">
                <a:solidFill>
                  <a:schemeClr val="tx1"/>
                </a:solidFill>
                <a:effectLst/>
                <a:latin typeface="+mn-lt"/>
                <a:ea typeface="+mn-ea"/>
                <a:cs typeface="+mn-cs"/>
              </a:rPr>
              <a:t>years</a:t>
            </a:r>
            <a:r>
              <a:rPr lang="en-US" sz="1200" b="0" i="0" kern="1200" dirty="0">
                <a:solidFill>
                  <a:schemeClr val="tx1"/>
                </a:solidFill>
                <a:effectLst/>
                <a:latin typeface="+mn-lt"/>
                <a:ea typeface="+mn-ea"/>
                <a:cs typeface="+mn-cs"/>
              </a:rPr>
              <a:t> plan to see what was effective</a:t>
            </a:r>
          </a:p>
          <a:p>
            <a:r>
              <a:rPr lang="en-US" sz="1200" b="0" i="0" kern="1200" dirty="0">
                <a:solidFill>
                  <a:schemeClr val="tx1"/>
                </a:solidFill>
                <a:effectLst/>
                <a:latin typeface="+mn-lt"/>
                <a:ea typeface="+mn-ea"/>
                <a:cs typeface="+mn-cs"/>
              </a:rPr>
              <a:t>Review and approve campaigns implemented under the overall plan</a:t>
            </a:r>
          </a:p>
          <a:p>
            <a:r>
              <a:rPr lang="en-US" sz="1200" b="0" i="0" kern="1200" dirty="0">
                <a:solidFill>
                  <a:schemeClr val="tx1"/>
                </a:solidFill>
                <a:effectLst/>
                <a:latin typeface="+mn-lt"/>
                <a:ea typeface="+mn-ea"/>
                <a:cs typeface="+mn-cs"/>
              </a:rPr>
              <a:t>Allocate budget (according to the plan); track spending against budget; review or modify the marketing plan as needed</a:t>
            </a:r>
          </a:p>
          <a:p>
            <a:r>
              <a:rPr lang="en-US" sz="1200" b="0" i="0" kern="1200" dirty="0">
                <a:solidFill>
                  <a:schemeClr val="tx1"/>
                </a:solidFill>
                <a:effectLst/>
                <a:latin typeface="+mn-lt"/>
                <a:ea typeface="+mn-ea"/>
                <a:cs typeface="+mn-cs"/>
              </a:rPr>
              <a:t>Determine / contribute to overall strategy; providing input to marketing plan</a:t>
            </a:r>
          </a:p>
          <a:p>
            <a:r>
              <a:rPr lang="en-US" sz="1200" b="0" i="0" kern="1200" dirty="0">
                <a:solidFill>
                  <a:schemeClr val="tx1"/>
                </a:solidFill>
                <a:effectLst/>
                <a:latin typeface="+mn-lt"/>
                <a:ea typeface="+mn-ea"/>
                <a:cs typeface="+mn-cs"/>
              </a:rPr>
              <a:t>Evaluate campaign progress; track campaign progress / effects</a:t>
            </a:r>
          </a:p>
          <a:p>
            <a:r>
              <a:rPr lang="en-US" sz="1200" b="0" i="0" kern="1200" dirty="0">
                <a:solidFill>
                  <a:schemeClr val="tx1"/>
                </a:solidFill>
                <a:effectLst/>
                <a:latin typeface="+mn-lt"/>
                <a:ea typeface="+mn-ea"/>
                <a:cs typeface="+mn-cs"/>
              </a:rPr>
              <a:t>Liaison with vendors; seek out and build relationships with vendors</a:t>
            </a:r>
          </a:p>
          <a:p>
            <a:r>
              <a:rPr lang="en-US" sz="1200" b="0" i="0" kern="1200" dirty="0">
                <a:solidFill>
                  <a:schemeClr val="tx1"/>
                </a:solidFill>
                <a:effectLst/>
                <a:latin typeface="+mn-lt"/>
                <a:ea typeface="+mn-ea"/>
                <a:cs typeface="+mn-cs"/>
              </a:rPr>
              <a:t>Oversee vendor performance/ products; Resolve problems with vendors</a:t>
            </a:r>
          </a:p>
          <a:p>
            <a:r>
              <a:rPr lang="en-US" sz="1200" b="0" i="0" kern="1200" dirty="0">
                <a:solidFill>
                  <a:schemeClr val="tx1"/>
                </a:solidFill>
                <a:effectLst/>
                <a:latin typeface="+mn-lt"/>
                <a:ea typeface="+mn-ea"/>
                <a:cs typeface="+mn-cs"/>
              </a:rPr>
              <a:t>Liaison with larger customers and partners; seek out, build and maintain relationships with business partners</a:t>
            </a:r>
          </a:p>
          <a:p>
            <a:r>
              <a:rPr lang="en-US" sz="1200" b="0" i="0" kern="1200" dirty="0">
                <a:solidFill>
                  <a:schemeClr val="tx1"/>
                </a:solidFill>
                <a:effectLst/>
                <a:latin typeface="+mn-lt"/>
                <a:ea typeface="+mn-ea"/>
                <a:cs typeface="+mn-cs"/>
              </a:rPr>
              <a:t>Oversee partner performance and products; Resolve problems with customer/ partners</a:t>
            </a:r>
          </a:p>
          <a:p>
            <a:r>
              <a:rPr lang="en-US" sz="1200" b="0" i="0" kern="1200" dirty="0">
                <a:solidFill>
                  <a:schemeClr val="tx1"/>
                </a:solidFill>
                <a:effectLst/>
                <a:latin typeface="+mn-lt"/>
                <a:ea typeface="+mn-ea"/>
                <a:cs typeface="+mn-cs"/>
              </a:rPr>
              <a:t>Oversee, create and utilize effective marketing collateral production; physically create some marketing materials</a:t>
            </a:r>
          </a:p>
          <a:p>
            <a:r>
              <a:rPr lang="en-US" sz="1200" b="0" i="0" kern="1200" dirty="0">
                <a:solidFill>
                  <a:schemeClr val="tx1"/>
                </a:solidFill>
                <a:effectLst/>
                <a:latin typeface="+mn-lt"/>
                <a:ea typeface="+mn-ea"/>
                <a:cs typeface="+mn-cs"/>
              </a:rPr>
              <a:t>Evaluate and improve campaign effectiveness; analyze campaign performance, sales, operations, and ROI</a:t>
            </a:r>
          </a:p>
          <a:p>
            <a:r>
              <a:rPr lang="en-US" sz="1200" b="0" i="0" kern="1200" dirty="0">
                <a:solidFill>
                  <a:schemeClr val="tx1"/>
                </a:solidFill>
                <a:effectLst/>
                <a:latin typeface="+mn-lt"/>
                <a:ea typeface="+mn-ea"/>
                <a:cs typeface="+mn-cs"/>
              </a:rPr>
              <a:t>Analyze company products / services; determine changes to offers and products based on sales</a:t>
            </a:r>
          </a:p>
          <a:p>
            <a:r>
              <a:rPr lang="en-US" sz="1200" b="0" i="0" kern="1200" dirty="0">
                <a:solidFill>
                  <a:schemeClr val="tx1"/>
                </a:solidFill>
                <a:effectLst/>
                <a:latin typeface="+mn-lt"/>
                <a:ea typeface="+mn-ea"/>
                <a:cs typeface="+mn-cs"/>
              </a:rPr>
              <a:t>Analyze competitive products and companies; provide the company with competitive product / competitor data for marketing planning</a:t>
            </a:r>
          </a:p>
          <a:p>
            <a:r>
              <a:rPr lang="en-US" sz="1200" b="0" i="0" kern="1200" dirty="0">
                <a:solidFill>
                  <a:schemeClr val="tx1"/>
                </a:solidFill>
                <a:effectLst/>
                <a:latin typeface="+mn-lt"/>
                <a:ea typeface="+mn-ea"/>
                <a:cs typeface="+mn-cs"/>
              </a:rPr>
              <a:t>Analyze industry / market conditions</a:t>
            </a:r>
          </a:p>
          <a:p>
            <a:r>
              <a:rPr lang="en-US" sz="1200" b="0" i="0" kern="1200" dirty="0">
                <a:solidFill>
                  <a:schemeClr val="tx1"/>
                </a:solidFill>
                <a:effectLst/>
                <a:latin typeface="+mn-lt"/>
                <a:ea typeface="+mn-ea"/>
                <a:cs typeface="+mn-cs"/>
              </a:rPr>
              <a:t>Analyze current customers to target them more efficiently; determine demographics and buy characteristics of current customers/ potential customers</a:t>
            </a:r>
          </a:p>
          <a:p>
            <a:r>
              <a:rPr lang="en-US" sz="1200" b="0" i="0" kern="1200" dirty="0">
                <a:solidFill>
                  <a:schemeClr val="tx1"/>
                </a:solidFill>
                <a:effectLst/>
                <a:latin typeface="+mn-lt"/>
                <a:ea typeface="+mn-ea"/>
                <a:cs typeface="+mn-cs"/>
              </a:rPr>
              <a:t>Administer the marketing department to run department smoothly; administer salaries, overhead, department budget, staffing, policy, etc.</a:t>
            </a:r>
          </a:p>
          <a:p>
            <a:r>
              <a:rPr lang="en-US" sz="1200" b="0" i="0" kern="1200" dirty="0">
                <a:solidFill>
                  <a:schemeClr val="tx1"/>
                </a:solidFill>
                <a:effectLst/>
                <a:latin typeface="+mn-lt"/>
                <a:ea typeface="+mn-ea"/>
                <a:cs typeface="+mn-cs"/>
              </a:rPr>
              <a:t>View reports of marketing department operations; manage staff production and operation</a:t>
            </a:r>
          </a:p>
          <a:p>
            <a:r>
              <a:rPr lang="en-US" sz="1200" b="0" i="0" kern="1200" dirty="0">
                <a:solidFill>
                  <a:schemeClr val="tx1"/>
                </a:solidFill>
                <a:effectLst/>
                <a:latin typeface="+mn-lt"/>
                <a:ea typeface="+mn-ea"/>
                <a:cs typeface="+mn-cs"/>
              </a:rPr>
              <a:t>Responsibilities</a:t>
            </a:r>
          </a:p>
          <a:p>
            <a:r>
              <a:rPr lang="en-US" sz="1200" b="0" i="0" kern="1200" dirty="0">
                <a:solidFill>
                  <a:schemeClr val="tx1"/>
                </a:solidFill>
                <a:effectLst/>
                <a:latin typeface="+mn-lt"/>
                <a:ea typeface="+mn-ea"/>
                <a:cs typeface="+mn-cs"/>
              </a:rPr>
              <a:t>I’m responsible for meeting revenue and market share goals for each product line. [A1]</a:t>
            </a:r>
          </a:p>
          <a:p>
            <a:r>
              <a:rPr lang="en-US" sz="1200" b="0" i="0" kern="1200" dirty="0">
                <a:solidFill>
                  <a:schemeClr val="tx1"/>
                </a:solidFill>
                <a:effectLst/>
                <a:latin typeface="+mn-lt"/>
                <a:ea typeface="+mn-ea"/>
                <a:cs typeface="+mn-cs"/>
              </a:rPr>
              <a:t>The President has made me responsible for the business goal of increasing our customer base. [A2]</a:t>
            </a:r>
          </a:p>
          <a:p>
            <a:r>
              <a:rPr lang="en-US" sz="1200" b="0" i="0" kern="1200" dirty="0">
                <a:solidFill>
                  <a:schemeClr val="tx1"/>
                </a:solidFill>
                <a:effectLst/>
                <a:latin typeface="+mn-lt"/>
                <a:ea typeface="+mn-ea"/>
                <a:cs typeface="+mn-cs"/>
              </a:rPr>
              <a:t>I oversee a continuing effort to understand why leads bought our product, or more importantly why not. [A3]</a:t>
            </a:r>
          </a:p>
          <a:p>
            <a:r>
              <a:rPr lang="en-US" sz="1200" b="0" i="0" kern="1200" dirty="0">
                <a:solidFill>
                  <a:schemeClr val="tx1"/>
                </a:solidFill>
                <a:effectLst/>
                <a:latin typeface="+mn-lt"/>
                <a:ea typeface="+mn-ea"/>
                <a:cs typeface="+mn-cs"/>
              </a:rPr>
              <a:t>I’m actively involved in maintaining brand awareness, even though we don’t make the products we sell. [A4]</a:t>
            </a:r>
          </a:p>
          <a:p>
            <a:r>
              <a:rPr lang="en-US" sz="1200" b="0" i="0" kern="1200" dirty="0">
                <a:solidFill>
                  <a:schemeClr val="tx1"/>
                </a:solidFill>
                <a:effectLst/>
                <a:latin typeface="+mn-lt"/>
                <a:ea typeface="+mn-ea"/>
                <a:cs typeface="+mn-cs"/>
              </a:rPr>
              <a:t>Making us seem warm and fuzzy to our customers is closely tied to our branding. [A5]</a:t>
            </a:r>
          </a:p>
          <a:p>
            <a:r>
              <a:rPr lang="en-US" sz="1200" b="0" i="0" kern="1200" dirty="0">
                <a:solidFill>
                  <a:schemeClr val="tx1"/>
                </a:solidFill>
                <a:effectLst/>
                <a:latin typeface="+mn-lt"/>
                <a:ea typeface="+mn-ea"/>
                <a:cs typeface="+mn-cs"/>
              </a:rPr>
              <a:t>Work actions/tasks</a:t>
            </a:r>
          </a:p>
          <a:p>
            <a:r>
              <a:rPr lang="en-US" sz="1200" b="0" i="0" kern="1200" dirty="0">
                <a:solidFill>
                  <a:schemeClr val="tx1"/>
                </a:solidFill>
                <a:effectLst/>
                <a:latin typeface="+mn-lt"/>
                <a:ea typeface="+mn-ea"/>
                <a:cs typeface="+mn-cs"/>
              </a:rPr>
              <a:t>Planning for the heaviest season (Christmas season); two months before the end of the fiscal year, the CFO and VPs of each business unit and marketing (me) get together to decide /fight for budget. [A6]</a:t>
            </a:r>
          </a:p>
          <a:p>
            <a:r>
              <a:rPr lang="en-US" sz="1200" b="0" i="0" kern="1200" dirty="0">
                <a:solidFill>
                  <a:schemeClr val="tx1"/>
                </a:solidFill>
                <a:effectLst/>
                <a:latin typeface="+mn-lt"/>
                <a:ea typeface="+mn-ea"/>
                <a:cs typeface="+mn-cs"/>
              </a:rPr>
              <a:t>I modify the marketing plan in meetings based on how much money we have. [A7]</a:t>
            </a:r>
          </a:p>
          <a:p>
            <a:r>
              <a:rPr lang="en-US" sz="1200" b="0" i="0" kern="1200" dirty="0">
                <a:solidFill>
                  <a:schemeClr val="tx1"/>
                </a:solidFill>
                <a:effectLst/>
                <a:latin typeface="+mn-lt"/>
                <a:ea typeface="+mn-ea"/>
                <a:cs typeface="+mn-cs"/>
              </a:rPr>
              <a:t>I perform long term strategic planning; [A8] at least planning one year ahead. [A9]</a:t>
            </a:r>
          </a:p>
          <a:p>
            <a:r>
              <a:rPr lang="en-US" sz="1200" b="0" i="0" kern="1200" dirty="0">
                <a:solidFill>
                  <a:schemeClr val="tx1"/>
                </a:solidFill>
                <a:effectLst/>
                <a:latin typeface="+mn-lt"/>
                <a:ea typeface="+mn-ea"/>
                <a:cs typeface="+mn-cs"/>
              </a:rPr>
              <a:t>In creating the marketing plan, we look at what has generated the most revenue; Are there trends? Do we need to grow a certain market, by reducing rates for those products? [A10]</a:t>
            </a:r>
          </a:p>
          <a:p>
            <a:r>
              <a:rPr lang="en-US" sz="1200" b="0" i="0" kern="1200" dirty="0">
                <a:solidFill>
                  <a:schemeClr val="tx1"/>
                </a:solidFill>
                <a:effectLst/>
                <a:latin typeface="+mn-lt"/>
                <a:ea typeface="+mn-ea"/>
                <a:cs typeface="+mn-cs"/>
              </a:rPr>
              <a:t>We (President, CFO, CEO, executive committee) analyze, do a business overview, growth objectives, market conditions, key initiatives, high level goals, tactics, and decide what revenue we are trying to achieve. [A11]</a:t>
            </a:r>
          </a:p>
          <a:p>
            <a:r>
              <a:rPr lang="en-US" sz="1200" b="0" i="0" kern="1200" dirty="0">
                <a:solidFill>
                  <a:schemeClr val="tx1"/>
                </a:solidFill>
                <a:effectLst/>
                <a:latin typeface="+mn-lt"/>
                <a:ea typeface="+mn-ea"/>
                <a:cs typeface="+mn-cs"/>
              </a:rPr>
              <a:t>My day</a:t>
            </a:r>
          </a:p>
          <a:p>
            <a:r>
              <a:rPr lang="en-US" sz="1200" b="0" i="0" kern="1200" dirty="0">
                <a:solidFill>
                  <a:schemeClr val="tx1"/>
                </a:solidFill>
                <a:effectLst/>
                <a:latin typeface="+mn-lt"/>
                <a:ea typeface="+mn-ea"/>
                <a:cs typeface="+mn-cs"/>
              </a:rPr>
              <a:t>“I spend between 7 and 9 every day on the phone or email with East Coast manufacturers and distributors.” [A18]</a:t>
            </a:r>
          </a:p>
          <a:p>
            <a:r>
              <a:rPr lang="en-US" sz="1200" b="0" i="0" kern="1200" dirty="0">
                <a:solidFill>
                  <a:schemeClr val="tx1"/>
                </a:solidFill>
                <a:effectLst/>
                <a:latin typeface="+mn-lt"/>
                <a:ea typeface="+mn-ea"/>
                <a:cs typeface="+mn-cs"/>
              </a:rPr>
              <a:t>I do a lot of analytics. I do this weekly. I should </a:t>
            </a:r>
            <a:r>
              <a:rPr lang="en-US" sz="1200" b="0" i="0" kern="1200" dirty="0" err="1">
                <a:solidFill>
                  <a:schemeClr val="tx1"/>
                </a:solidFill>
                <a:effectLst/>
                <a:latin typeface="+mn-lt"/>
                <a:ea typeface="+mn-ea"/>
                <a:cs typeface="+mn-cs"/>
              </a:rPr>
              <a:t>to</a:t>
            </a:r>
            <a:r>
              <a:rPr lang="en-US" sz="1200" b="0" i="0" kern="1200" dirty="0">
                <a:solidFill>
                  <a:schemeClr val="tx1"/>
                </a:solidFill>
                <a:effectLst/>
                <a:latin typeface="+mn-lt"/>
                <a:ea typeface="+mn-ea"/>
                <a:cs typeface="+mn-cs"/>
              </a:rPr>
              <a:t> it every other day. [A19]</a:t>
            </a:r>
          </a:p>
          <a:p>
            <a:r>
              <a:rPr lang="en-US" sz="1200" b="0" i="0" kern="1200" dirty="0">
                <a:solidFill>
                  <a:schemeClr val="tx1"/>
                </a:solidFill>
                <a:effectLst/>
                <a:latin typeface="+mn-lt"/>
                <a:ea typeface="+mn-ea"/>
                <a:cs typeface="+mn-cs"/>
              </a:rPr>
              <a:t>“I am like a translator, I find out what each sales person is doing and then see what we can do to help.” [A20]</a:t>
            </a:r>
          </a:p>
          <a:p>
            <a:r>
              <a:rPr lang="en-US" sz="1200" b="0" i="0" kern="1200" dirty="0">
                <a:solidFill>
                  <a:schemeClr val="tx1"/>
                </a:solidFill>
                <a:effectLst/>
                <a:latin typeface="+mn-lt"/>
                <a:ea typeface="+mn-ea"/>
                <a:cs typeface="+mn-cs"/>
              </a:rPr>
              <a:t>“I meet with my people to see how campaigns are going and to see what needs to be tweaked. This may be agreeing on a new campaign, dealing with situations that have changed in a current one; or terminating a campaign that is not working well. [A21]</a:t>
            </a:r>
          </a:p>
          <a:p>
            <a:r>
              <a:rPr lang="en-US" sz="1200" b="0" i="0" kern="1200" dirty="0">
                <a:solidFill>
                  <a:schemeClr val="tx1"/>
                </a:solidFill>
                <a:effectLst/>
                <a:latin typeface="+mn-lt"/>
                <a:ea typeface="+mn-ea"/>
                <a:cs typeface="+mn-cs"/>
              </a:rPr>
              <a:t>“I talk to regional and store managers to find out what products are selling and who is buying.” [A22]</a:t>
            </a:r>
          </a:p>
          <a:p>
            <a:r>
              <a:rPr lang="en-US" sz="1200" b="0" i="0" kern="1200" dirty="0">
                <a:solidFill>
                  <a:schemeClr val="tx1"/>
                </a:solidFill>
                <a:effectLst/>
                <a:latin typeface="+mn-lt"/>
                <a:ea typeface="+mn-ea"/>
                <a:cs typeface="+mn-cs"/>
              </a:rPr>
              <a:t>The impact of my job on the company --</a:t>
            </a:r>
          </a:p>
          <a:p>
            <a:r>
              <a:rPr lang="en-US" sz="1200" b="0" i="0" kern="1200" dirty="0">
                <a:solidFill>
                  <a:schemeClr val="tx1"/>
                </a:solidFill>
                <a:effectLst/>
                <a:latin typeface="+mn-lt"/>
                <a:ea typeface="+mn-ea"/>
                <a:cs typeface="+mn-cs"/>
              </a:rPr>
              <a:t>To get national agreements with large national and global customers so we can do more top down selling. . [A23]</a:t>
            </a:r>
          </a:p>
          <a:p>
            <a:r>
              <a:rPr lang="en-US" sz="1200" b="0" i="0" kern="1200" dirty="0">
                <a:solidFill>
                  <a:schemeClr val="tx1"/>
                </a:solidFill>
                <a:effectLst/>
                <a:latin typeface="+mn-lt"/>
                <a:ea typeface="+mn-ea"/>
                <a:cs typeface="+mn-cs"/>
              </a:rPr>
              <a:t>We need to be flexible to take advantage of good marketing opportunities if they arise, e.g., tradeshow, special events, other. . [A24]</a:t>
            </a:r>
          </a:p>
          <a:p>
            <a:r>
              <a:rPr lang="en-US" sz="1200" b="0" i="0" kern="1200" dirty="0">
                <a:solidFill>
                  <a:schemeClr val="tx1"/>
                </a:solidFill>
                <a:effectLst/>
                <a:latin typeface="+mn-lt"/>
                <a:ea typeface="+mn-ea"/>
                <a:cs typeface="+mn-cs"/>
              </a:rPr>
              <a:t>To take market share from competitors. . [A25]</a:t>
            </a:r>
          </a:p>
          <a:p>
            <a:r>
              <a:rPr lang="en-US" sz="1200" b="0" i="0" kern="1200" dirty="0">
                <a:solidFill>
                  <a:schemeClr val="tx1"/>
                </a:solidFill>
                <a:effectLst/>
                <a:latin typeface="+mn-lt"/>
                <a:ea typeface="+mn-ea"/>
                <a:cs typeface="+mn-cs"/>
              </a:rPr>
              <a:t>The aim of our marketing is to generate leads. . [A26]</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Primary</a:t>
            </a:r>
          </a:p>
          <a:p>
            <a:r>
              <a:rPr lang="en-US" sz="1200" b="0" i="0" kern="1200" dirty="0">
                <a:solidFill>
                  <a:schemeClr val="tx1"/>
                </a:solidFill>
                <a:effectLst/>
                <a:latin typeface="+mn-lt"/>
                <a:ea typeface="+mn-ea"/>
                <a:cs typeface="+mn-cs"/>
              </a:rPr>
              <a:t>With associates, marketing managers and staff, I research and make the case for our marketing plan and budget.</a:t>
            </a:r>
          </a:p>
          <a:p>
            <a:r>
              <a:rPr lang="en-US" sz="1200" b="0" i="0" kern="1200" dirty="0">
                <a:solidFill>
                  <a:schemeClr val="tx1"/>
                </a:solidFill>
                <a:effectLst/>
                <a:latin typeface="+mn-lt"/>
                <a:ea typeface="+mn-ea"/>
                <a:cs typeface="+mn-cs"/>
              </a:rPr>
              <a:t>It’s my main job to present the overall marketing plan with budget to executive management and negotiate / fight to squeeze out every penny on a line by line review.</a:t>
            </a:r>
          </a:p>
          <a:p>
            <a:r>
              <a:rPr lang="en-US" sz="1200" b="0" i="0" kern="1200" dirty="0">
                <a:solidFill>
                  <a:schemeClr val="tx1"/>
                </a:solidFill>
                <a:effectLst/>
                <a:latin typeface="+mn-lt"/>
                <a:ea typeface="+mn-ea"/>
                <a:cs typeface="+mn-cs"/>
              </a:rPr>
              <a:t>I meet with my product line managers and staff to develop a marketing plan for the overall strategy that the executives have outlined.</a:t>
            </a:r>
          </a:p>
          <a:p>
            <a:r>
              <a:rPr lang="en-US" sz="1200" b="0" i="0" kern="1200" dirty="0">
                <a:solidFill>
                  <a:schemeClr val="tx1"/>
                </a:solidFill>
                <a:effectLst/>
                <a:latin typeface="+mn-lt"/>
                <a:ea typeface="+mn-ea"/>
                <a:cs typeface="+mn-cs"/>
              </a:rPr>
              <a:t>We decide what campaigns to run, what shows to go to, what kinds of media to use for what products.</a:t>
            </a:r>
          </a:p>
          <a:p>
            <a:r>
              <a:rPr lang="en-US" sz="1200" b="0" i="0" kern="1200" dirty="0">
                <a:solidFill>
                  <a:schemeClr val="tx1"/>
                </a:solidFill>
                <a:effectLst/>
                <a:latin typeface="+mn-lt"/>
                <a:ea typeface="+mn-ea"/>
                <a:cs typeface="+mn-cs"/>
              </a:rPr>
              <a:t>I usually make a plan that has 3 levels: conservative, moderate budget, and unlimited budget. [A64]</a:t>
            </a:r>
          </a:p>
          <a:p>
            <a:r>
              <a:rPr lang="en-US" sz="1200" b="0" i="0" kern="1200" dirty="0">
                <a:solidFill>
                  <a:schemeClr val="tx1"/>
                </a:solidFill>
                <a:effectLst/>
                <a:latin typeface="+mn-lt"/>
                <a:ea typeface="+mn-ea"/>
                <a:cs typeface="+mn-cs"/>
              </a:rPr>
              <a:t>I check the advertising rates for trade magazines where we may want to place ads. [A65]</a:t>
            </a:r>
          </a:p>
          <a:p>
            <a:r>
              <a:rPr lang="en-US" sz="1200" b="0" i="0" kern="1200" dirty="0">
                <a:solidFill>
                  <a:schemeClr val="tx1"/>
                </a:solidFill>
                <a:effectLst/>
                <a:latin typeface="+mn-lt"/>
                <a:ea typeface="+mn-ea"/>
                <a:cs typeface="+mn-cs"/>
              </a:rPr>
              <a:t>Eventually, I approve marketing plan. [A66]</a:t>
            </a:r>
          </a:p>
          <a:p>
            <a:r>
              <a:rPr lang="en-US" sz="1200" b="0" i="0" kern="1200" dirty="0">
                <a:solidFill>
                  <a:schemeClr val="tx1"/>
                </a:solidFill>
                <a:effectLst/>
                <a:latin typeface="+mn-lt"/>
                <a:ea typeface="+mn-ea"/>
                <a:cs typeface="+mn-cs"/>
              </a:rPr>
              <a:t>Performing long term strategic planning is a main task. [A67] Begin planning one year ahead. [A68]</a:t>
            </a:r>
          </a:p>
          <a:p>
            <a:r>
              <a:rPr lang="en-US" sz="1200" b="0" i="0" kern="1200" dirty="0">
                <a:solidFill>
                  <a:schemeClr val="tx1"/>
                </a:solidFill>
                <a:effectLst/>
                <a:latin typeface="+mn-lt"/>
                <a:ea typeface="+mn-ea"/>
                <a:cs typeface="+mn-cs"/>
              </a:rPr>
              <a:t>Looking at earnings, the overall health of the industry and industry trends, [A69] I plan future image themes, [A70] I have to find out who we sold to. [A71] . [A72]</a:t>
            </a:r>
          </a:p>
          <a:p>
            <a:r>
              <a:rPr lang="en-US" sz="1200" b="0" i="0" kern="1200" dirty="0">
                <a:solidFill>
                  <a:schemeClr val="tx1"/>
                </a:solidFill>
                <a:effectLst/>
                <a:latin typeface="+mn-lt"/>
                <a:ea typeface="+mn-ea"/>
                <a:cs typeface="+mn-cs"/>
              </a:rPr>
              <a:t>I work with the (President, CEO, CFO and executive committee) to produce and update the marketing plan in parallel with the strategic plan. [A73]</a:t>
            </a:r>
          </a:p>
          <a:p>
            <a:r>
              <a:rPr lang="en-US" sz="1200" b="0" i="0" kern="1200" dirty="0">
                <a:solidFill>
                  <a:schemeClr val="tx1"/>
                </a:solidFill>
                <a:effectLst/>
                <a:latin typeface="+mn-lt"/>
                <a:ea typeface="+mn-ea"/>
                <a:cs typeface="+mn-cs"/>
              </a:rPr>
              <a:t>I roll up individual dept plans into </a:t>
            </a:r>
            <a:r>
              <a:rPr lang="en-US" sz="1200" b="0" i="0" kern="1200" dirty="0" err="1">
                <a:solidFill>
                  <a:schemeClr val="tx1"/>
                </a:solidFill>
                <a:effectLst/>
                <a:latin typeface="+mn-lt"/>
                <a:ea typeface="+mn-ea"/>
                <a:cs typeface="+mn-cs"/>
              </a:rPr>
              <a:t>company wide</a:t>
            </a:r>
            <a:r>
              <a:rPr lang="en-US" sz="1200" b="0" i="0" kern="1200" dirty="0">
                <a:solidFill>
                  <a:schemeClr val="tx1"/>
                </a:solidFill>
                <a:effectLst/>
                <a:latin typeface="+mn-lt"/>
                <a:ea typeface="+mn-ea"/>
                <a:cs typeface="+mn-cs"/>
              </a:rPr>
              <a:t> marketing plan. [A74]</a:t>
            </a:r>
          </a:p>
          <a:p>
            <a:r>
              <a:rPr lang="en-US" sz="1200" b="0" i="0" kern="1200" dirty="0">
                <a:solidFill>
                  <a:schemeClr val="tx1"/>
                </a:solidFill>
                <a:effectLst/>
                <a:latin typeface="+mn-lt"/>
                <a:ea typeface="+mn-ea"/>
                <a:cs typeface="+mn-cs"/>
              </a:rPr>
              <a:t>We (President, CFO, CEO, executive committee) analyze: do a business overview, growth objectives, market conditions, key initiatives, high level goals, tactics, what revenue we are trying to achieve. [A75]</a:t>
            </a:r>
          </a:p>
          <a:p>
            <a:r>
              <a:rPr lang="en-US" sz="1200" b="0" i="0" kern="1200" dirty="0">
                <a:solidFill>
                  <a:schemeClr val="tx1"/>
                </a:solidFill>
                <a:effectLst/>
                <a:latin typeface="+mn-lt"/>
                <a:ea typeface="+mn-ea"/>
                <a:cs typeface="+mn-cs"/>
              </a:rPr>
              <a:t>I develop a road map showing all campaigns and who is getting what, including numbers of DM pieces to be sent. [A76]</a:t>
            </a:r>
          </a:p>
          <a:p>
            <a:r>
              <a:rPr lang="en-US" sz="1200" b="0" i="0" kern="1200" dirty="0">
                <a:solidFill>
                  <a:schemeClr val="tx1"/>
                </a:solidFill>
                <a:effectLst/>
                <a:latin typeface="+mn-lt"/>
                <a:ea typeface="+mn-ea"/>
                <a:cs typeface="+mn-cs"/>
              </a:rPr>
              <a:t>My staff builds and I maintain the marketing plan as a living </a:t>
            </a:r>
            <a:r>
              <a:rPr lang="en-US" sz="1200" b="0" i="0" kern="1200" dirty="0" err="1">
                <a:solidFill>
                  <a:schemeClr val="tx1"/>
                </a:solidFill>
                <a:effectLst/>
                <a:latin typeface="+mn-lt"/>
                <a:ea typeface="+mn-ea"/>
                <a:cs typeface="+mn-cs"/>
              </a:rPr>
              <a:t>Excell</a:t>
            </a:r>
            <a:r>
              <a:rPr lang="en-US" sz="1200" b="0" i="0" kern="1200" dirty="0">
                <a:solidFill>
                  <a:schemeClr val="tx1"/>
                </a:solidFill>
                <a:effectLst/>
                <a:latin typeface="+mn-lt"/>
                <a:ea typeface="+mn-ea"/>
                <a:cs typeface="+mn-cs"/>
              </a:rPr>
              <a:t> doc [A77]</a:t>
            </a:r>
          </a:p>
          <a:p>
            <a:r>
              <a:rPr lang="en-US" sz="1200" b="0" i="0" kern="1200" dirty="0">
                <a:solidFill>
                  <a:schemeClr val="tx1"/>
                </a:solidFill>
                <a:effectLst/>
                <a:latin typeface="+mn-lt"/>
                <a:ea typeface="+mn-ea"/>
                <a:cs typeface="+mn-cs"/>
              </a:rPr>
              <a:t>We plan our budget based on what worked last year; what do we want to eliminate. [A78]</a:t>
            </a:r>
          </a:p>
          <a:p>
            <a:r>
              <a:rPr lang="en-US" sz="1200" b="0" i="0" kern="1200" dirty="0">
                <a:solidFill>
                  <a:schemeClr val="tx1"/>
                </a:solidFill>
                <a:effectLst/>
                <a:latin typeface="+mn-lt"/>
                <a:ea typeface="+mn-ea"/>
                <a:cs typeface="+mn-cs"/>
              </a:rPr>
              <a:t>I look for historical data and outside factors. [A79]</a:t>
            </a:r>
          </a:p>
          <a:p>
            <a:r>
              <a:rPr lang="en-US" sz="1200" b="0" i="0" kern="1200" dirty="0">
                <a:solidFill>
                  <a:schemeClr val="tx1"/>
                </a:solidFill>
                <a:effectLst/>
                <a:latin typeface="+mn-lt"/>
                <a:ea typeface="+mn-ea"/>
                <a:cs typeface="+mn-cs"/>
              </a:rPr>
              <a:t>I decide which products are suffering from lack of attention by looking at market share and revenue for each product line against the goals for each. [A80]</a:t>
            </a:r>
          </a:p>
          <a:p>
            <a:r>
              <a:rPr lang="en-US" sz="1200" b="0" i="0" kern="1200" dirty="0">
                <a:solidFill>
                  <a:schemeClr val="tx1"/>
                </a:solidFill>
                <a:effectLst/>
                <a:latin typeface="+mn-lt"/>
                <a:ea typeface="+mn-ea"/>
                <a:cs typeface="+mn-cs"/>
              </a:rPr>
              <a:t>In creating the marketing plan, we look at what has generated the most revenue; Are there trends? Do we need to grow a certain market, by reducing rates for that? [A81]</a:t>
            </a:r>
          </a:p>
          <a:p>
            <a:r>
              <a:rPr lang="en-US" sz="1200" b="0" i="0" kern="1200" dirty="0">
                <a:solidFill>
                  <a:schemeClr val="tx1"/>
                </a:solidFill>
                <a:effectLst/>
                <a:latin typeface="+mn-lt"/>
                <a:ea typeface="+mn-ea"/>
                <a:cs typeface="+mn-cs"/>
              </a:rPr>
              <a:t>I advise product managers if they should grow a segment, exit a segment or keep it the same. [A82]</a:t>
            </a:r>
          </a:p>
          <a:p>
            <a:r>
              <a:rPr lang="en-US" sz="1200" b="0" i="0" kern="1200" dirty="0">
                <a:solidFill>
                  <a:schemeClr val="tx1"/>
                </a:solidFill>
                <a:effectLst/>
                <a:latin typeface="+mn-lt"/>
                <a:ea typeface="+mn-ea"/>
                <a:cs typeface="+mn-cs"/>
              </a:rPr>
              <a:t>A big part of my job is to create and present the business case for marketing campaigns, including, the entire proposal, as well as media and the metrics business case "we need this because…" [A83]</a:t>
            </a:r>
          </a:p>
          <a:p>
            <a:r>
              <a:rPr lang="en-US" sz="1200" b="0" i="0" kern="1200" dirty="0">
                <a:solidFill>
                  <a:schemeClr val="tx1"/>
                </a:solidFill>
                <a:effectLst/>
                <a:latin typeface="+mn-lt"/>
                <a:ea typeface="+mn-ea"/>
                <a:cs typeface="+mn-cs"/>
              </a:rPr>
              <a:t>I review marketing campaigns put together by product managers. [A84]</a:t>
            </a:r>
          </a:p>
          <a:p>
            <a:r>
              <a:rPr lang="en-US" sz="1200" b="0" i="0" kern="1200" dirty="0">
                <a:solidFill>
                  <a:schemeClr val="tx1"/>
                </a:solidFill>
                <a:effectLst/>
                <a:latin typeface="+mn-lt"/>
                <a:ea typeface="+mn-ea"/>
                <a:cs typeface="+mn-cs"/>
              </a:rPr>
              <a:t>A hard part of my job is to determine allocations from the marketing budget for marketing activities. I start with the budget, figure out the events and activities we need to do for the year, prioritize them, rank them and assign money until all funds have been allocated. [A85]</a:t>
            </a:r>
          </a:p>
          <a:p>
            <a:r>
              <a:rPr lang="en-US" sz="1200" b="0" i="0" kern="1200" dirty="0">
                <a:solidFill>
                  <a:schemeClr val="tx1"/>
                </a:solidFill>
                <a:effectLst/>
                <a:latin typeface="+mn-lt"/>
                <a:ea typeface="+mn-ea"/>
                <a:cs typeface="+mn-cs"/>
              </a:rPr>
              <a:t>It takes hours to toy with the spreadsheet, on a line by line basis until it fits the budget. [A86]</a:t>
            </a:r>
          </a:p>
          <a:p>
            <a:r>
              <a:rPr lang="en-US" sz="1200" b="0" i="0" kern="1200" dirty="0">
                <a:solidFill>
                  <a:schemeClr val="tx1"/>
                </a:solidFill>
                <a:effectLst/>
                <a:latin typeface="+mn-lt"/>
                <a:ea typeface="+mn-ea"/>
                <a:cs typeface="+mn-cs"/>
              </a:rPr>
              <a:t>I hold in monthly operations meeting to decide how we tracked against plans in terms of spending what we said we would spend on a campaign and finding out where sale are to current date. [A87]</a:t>
            </a:r>
          </a:p>
          <a:p>
            <a:r>
              <a:rPr lang="en-US" sz="1200" b="0" i="0" kern="1200" dirty="0">
                <a:solidFill>
                  <a:schemeClr val="tx1"/>
                </a:solidFill>
                <a:effectLst/>
                <a:latin typeface="+mn-lt"/>
                <a:ea typeface="+mn-ea"/>
                <a:cs typeface="+mn-cs"/>
              </a:rPr>
              <a:t>I modify the marketing plan in meetings based on how much money we have. [A88]</a:t>
            </a:r>
          </a:p>
          <a:p>
            <a:r>
              <a:rPr lang="en-US" sz="1200" b="0" i="0" kern="1200" dirty="0">
                <a:solidFill>
                  <a:schemeClr val="tx1"/>
                </a:solidFill>
                <a:effectLst/>
                <a:latin typeface="+mn-lt"/>
                <a:ea typeface="+mn-ea"/>
                <a:cs typeface="+mn-cs"/>
              </a:rPr>
              <a:t>I authorize payment of checks to retailers to run ads. [A89]</a:t>
            </a:r>
          </a:p>
          <a:p>
            <a:r>
              <a:rPr lang="en-US" sz="1200" b="0" i="0" kern="1200" dirty="0">
                <a:solidFill>
                  <a:schemeClr val="tx1"/>
                </a:solidFill>
                <a:effectLst/>
                <a:latin typeface="+mn-lt"/>
                <a:ea typeface="+mn-ea"/>
                <a:cs typeface="+mn-cs"/>
              </a:rPr>
              <a:t>I purchase lists of possible customers. [A90]</a:t>
            </a:r>
          </a:p>
          <a:p>
            <a:r>
              <a:rPr lang="en-US" sz="1200" b="0" i="0" kern="1200" dirty="0">
                <a:solidFill>
                  <a:schemeClr val="tx1"/>
                </a:solidFill>
                <a:effectLst/>
                <a:latin typeface="+mn-lt"/>
                <a:ea typeface="+mn-ea"/>
                <a:cs typeface="+mn-cs"/>
              </a:rPr>
              <a:t>I buy customer usage data [A91]</a:t>
            </a:r>
          </a:p>
          <a:p>
            <a:r>
              <a:rPr lang="en-US" sz="1200" b="0" i="0" kern="1200" dirty="0">
                <a:solidFill>
                  <a:schemeClr val="tx1"/>
                </a:solidFill>
                <a:effectLst/>
                <a:latin typeface="+mn-lt"/>
                <a:ea typeface="+mn-ea"/>
                <a:cs typeface="+mn-cs"/>
              </a:rPr>
              <a:t>To react to sudden opportunities, I can makes decision about cutting funding for some marketing items if some unplanned activity comes up. [A92]</a:t>
            </a:r>
          </a:p>
          <a:p>
            <a:r>
              <a:rPr lang="en-US" sz="1200" b="0" i="0" kern="1200" dirty="0">
                <a:solidFill>
                  <a:schemeClr val="tx1"/>
                </a:solidFill>
                <a:effectLst/>
                <a:latin typeface="+mn-lt"/>
                <a:ea typeface="+mn-ea"/>
                <a:cs typeface="+mn-cs"/>
              </a:rPr>
              <a:t>I approve monetary expenditures on plans with a line item veto. [A93]</a:t>
            </a:r>
          </a:p>
          <a:p>
            <a:r>
              <a:rPr lang="en-US" sz="1200" b="0" i="0" kern="1200" dirty="0">
                <a:solidFill>
                  <a:schemeClr val="tx1"/>
                </a:solidFill>
                <a:effectLst/>
                <a:latin typeface="+mn-lt"/>
                <a:ea typeface="+mn-ea"/>
                <a:cs typeface="+mn-cs"/>
              </a:rPr>
              <a:t>Frequently, I meet with the President who holds brainstorming sessions for marketing campaigns with staff [A94]</a:t>
            </a:r>
          </a:p>
          <a:p>
            <a:r>
              <a:rPr lang="en-US" sz="1200" b="0" i="0" kern="1200" dirty="0">
                <a:solidFill>
                  <a:schemeClr val="tx1"/>
                </a:solidFill>
                <a:effectLst/>
                <a:latin typeface="+mn-lt"/>
                <a:ea typeface="+mn-ea"/>
                <a:cs typeface="+mn-cs"/>
              </a:rPr>
              <a:t>I monitor sales volume/revenue, and decide when sales are slowing and run reactive marketing campaigns. [A95]</a:t>
            </a:r>
          </a:p>
          <a:p>
            <a:r>
              <a:rPr lang="en-US" sz="1200" b="0" i="0" kern="1200" dirty="0">
                <a:solidFill>
                  <a:schemeClr val="tx1"/>
                </a:solidFill>
                <a:effectLst/>
                <a:latin typeface="+mn-lt"/>
                <a:ea typeface="+mn-ea"/>
                <a:cs typeface="+mn-cs"/>
              </a:rPr>
              <a:t>It is hard to make decisions on pulling, revising, or keeping ads in place, based on performance and whether or not it is getting us in front of our customers.. [A96]</a:t>
            </a:r>
          </a:p>
          <a:p>
            <a:r>
              <a:rPr lang="en-US" sz="1200" b="0" i="0" kern="1200" dirty="0">
                <a:solidFill>
                  <a:schemeClr val="tx1"/>
                </a:solidFill>
                <a:effectLst/>
                <a:latin typeface="+mn-lt"/>
                <a:ea typeface="+mn-ea"/>
                <a:cs typeface="+mn-cs"/>
              </a:rPr>
              <a:t>I may tweak (adjust) the price of products for promotions. [A97]</a:t>
            </a:r>
          </a:p>
          <a:p>
            <a:r>
              <a:rPr lang="en-US" sz="1200" b="0" i="0" kern="1200" dirty="0">
                <a:solidFill>
                  <a:schemeClr val="tx1"/>
                </a:solidFill>
                <a:effectLst/>
                <a:latin typeface="+mn-lt"/>
                <a:ea typeface="+mn-ea"/>
                <a:cs typeface="+mn-cs"/>
              </a:rPr>
              <a:t>Under my direction we hire outside professionals, such as photographers, [A98] media broker for large ads, [A99] ad agencies, PR firms, and marketing firms that help us to define our campaigns. [A100]</a:t>
            </a:r>
          </a:p>
          <a:p>
            <a:r>
              <a:rPr lang="en-US" sz="1200" b="0" i="0" kern="1200" dirty="0">
                <a:solidFill>
                  <a:schemeClr val="tx1"/>
                </a:solidFill>
                <a:effectLst/>
                <a:latin typeface="+mn-lt"/>
                <a:ea typeface="+mn-ea"/>
                <a:cs typeface="+mn-cs"/>
              </a:rPr>
              <a:t>I decide which research vendors to use, what for and when and maintain relationships with the good ones. [A101]</a:t>
            </a:r>
          </a:p>
          <a:p>
            <a:r>
              <a:rPr lang="en-US" sz="1200" b="0" i="0" kern="1200" dirty="0">
                <a:solidFill>
                  <a:schemeClr val="tx1"/>
                </a:solidFill>
                <a:effectLst/>
                <a:latin typeface="+mn-lt"/>
                <a:ea typeface="+mn-ea"/>
                <a:cs typeface="+mn-cs"/>
              </a:rPr>
              <a:t>I purchase domain names for our website to tell from where people are accessing the site. [A102]</a:t>
            </a:r>
          </a:p>
          <a:p>
            <a:r>
              <a:rPr lang="en-US" sz="1200" b="0" i="0" kern="1200" dirty="0">
                <a:solidFill>
                  <a:schemeClr val="tx1"/>
                </a:solidFill>
                <a:effectLst/>
                <a:latin typeface="+mn-lt"/>
                <a:ea typeface="+mn-ea"/>
                <a:cs typeface="+mn-cs"/>
              </a:rPr>
              <a:t>I directly manage the project with our consultant to continue to customize our marketing software to meet our information needs. [A103]</a:t>
            </a:r>
          </a:p>
          <a:p>
            <a:r>
              <a:rPr lang="en-US" sz="1200" b="0" i="0" kern="1200" dirty="0">
                <a:solidFill>
                  <a:schemeClr val="tx1"/>
                </a:solidFill>
                <a:effectLst/>
                <a:latin typeface="+mn-lt"/>
                <a:ea typeface="+mn-ea"/>
                <a:cs typeface="+mn-cs"/>
              </a:rPr>
              <a:t>I buy customer usage data [A104]</a:t>
            </a:r>
          </a:p>
          <a:p>
            <a:r>
              <a:rPr lang="en-US" sz="1200" b="0" i="0" kern="1200" dirty="0">
                <a:solidFill>
                  <a:schemeClr val="tx1"/>
                </a:solidFill>
                <a:effectLst/>
                <a:latin typeface="+mn-lt"/>
                <a:ea typeface="+mn-ea"/>
                <a:cs typeface="+mn-cs"/>
              </a:rPr>
              <a:t>Under my direction we work with outside companies (ad agency) to run test groups [A105]</a:t>
            </a:r>
          </a:p>
          <a:p>
            <a:r>
              <a:rPr lang="en-US" sz="1200" b="0" i="0" kern="1200" dirty="0">
                <a:solidFill>
                  <a:schemeClr val="tx1"/>
                </a:solidFill>
                <a:effectLst/>
                <a:latin typeface="+mn-lt"/>
                <a:ea typeface="+mn-ea"/>
                <a:cs typeface="+mn-cs"/>
              </a:rPr>
              <a:t>I personally review work by outsource ad agency [A106] and PR firm.</a:t>
            </a:r>
          </a:p>
          <a:p>
            <a:r>
              <a:rPr lang="en-US" sz="1200" b="0" i="0" kern="1200" dirty="0">
                <a:solidFill>
                  <a:schemeClr val="tx1"/>
                </a:solidFill>
                <a:effectLst/>
                <a:latin typeface="+mn-lt"/>
                <a:ea typeface="+mn-ea"/>
                <a:cs typeface="+mn-cs"/>
              </a:rPr>
              <a:t>I actively seek reciprocal partnering; [A107] Negotiate terms of partnerships with partners, such as Coke, in terms of amount of money, literature, signage, etc. [A108]</a:t>
            </a:r>
          </a:p>
          <a:p>
            <a:r>
              <a:rPr lang="en-US" sz="1200" b="0" i="0" kern="1200" dirty="0">
                <a:solidFill>
                  <a:schemeClr val="tx1"/>
                </a:solidFill>
                <a:effectLst/>
                <a:latin typeface="+mn-lt"/>
                <a:ea typeface="+mn-ea"/>
                <a:cs typeface="+mn-cs"/>
              </a:rPr>
              <a:t>I get directly involved (advise/assist) with large marketing deals with partners. [A109]</a:t>
            </a:r>
          </a:p>
          <a:p>
            <a:r>
              <a:rPr lang="en-US" sz="1200" b="0" i="0" kern="1200" dirty="0">
                <a:solidFill>
                  <a:schemeClr val="tx1"/>
                </a:solidFill>
                <a:effectLst/>
                <a:latin typeface="+mn-lt"/>
                <a:ea typeface="+mn-ea"/>
                <a:cs typeface="+mn-cs"/>
              </a:rPr>
              <a:t>We send retailers details of upcoming products, which can be product samples, fliers or packages. [A110]</a:t>
            </a:r>
          </a:p>
          <a:p>
            <a:r>
              <a:rPr lang="en-US" sz="1200" b="0" i="0" kern="1200" dirty="0">
                <a:solidFill>
                  <a:schemeClr val="tx1"/>
                </a:solidFill>
                <a:effectLst/>
                <a:latin typeface="+mn-lt"/>
                <a:ea typeface="+mn-ea"/>
                <a:cs typeface="+mn-cs"/>
              </a:rPr>
              <a:t>Annually or bi-annually, I evaluate long term sponsorship deals; If profitable, usually I will stay with them, if unprofitable, I will get out or renegotiate the deal. [A111]</a:t>
            </a:r>
          </a:p>
          <a:p>
            <a:r>
              <a:rPr lang="en-US" sz="1200" b="0" i="0" kern="1200" dirty="0">
                <a:solidFill>
                  <a:schemeClr val="tx1"/>
                </a:solidFill>
                <a:effectLst/>
                <a:latin typeface="+mn-lt"/>
                <a:ea typeface="+mn-ea"/>
                <a:cs typeface="+mn-cs"/>
              </a:rPr>
              <a:t>I arrange for and review reports from, outsource company to check that the campaigns are actually being implemented by stores. [A112]</a:t>
            </a:r>
          </a:p>
          <a:p>
            <a:r>
              <a:rPr lang="en-US" sz="1200" b="0" i="0" kern="1200" dirty="0">
                <a:solidFill>
                  <a:schemeClr val="tx1"/>
                </a:solidFill>
                <a:effectLst/>
                <a:latin typeface="+mn-lt"/>
                <a:ea typeface="+mn-ea"/>
                <a:cs typeface="+mn-cs"/>
              </a:rPr>
              <a:t>I negotiate with retailers based on data that they should alter the physical placement of our product and/or amount of space, i.e., we are outselling brand X; therefore give us some of their room. [A113]</a:t>
            </a:r>
          </a:p>
          <a:p>
            <a:r>
              <a:rPr lang="en-US" sz="1200" b="0" i="0" kern="1200" dirty="0">
                <a:solidFill>
                  <a:schemeClr val="tx1"/>
                </a:solidFill>
                <a:effectLst/>
                <a:latin typeface="+mn-lt"/>
                <a:ea typeface="+mn-ea"/>
                <a:cs typeface="+mn-cs"/>
              </a:rPr>
              <a:t>I conduct a group meeting to handle customer complaints: I want to determine what went wrong and what to do to resolve it. [A114]</a:t>
            </a:r>
          </a:p>
          <a:p>
            <a:r>
              <a:rPr lang="en-US" sz="1200" b="0" i="0" kern="1200" dirty="0">
                <a:solidFill>
                  <a:schemeClr val="tx1"/>
                </a:solidFill>
                <a:effectLst/>
                <a:latin typeface="+mn-lt"/>
                <a:ea typeface="+mn-ea"/>
                <a:cs typeface="+mn-cs"/>
              </a:rPr>
              <a:t>I work with ad agency and media buyer to develop and place advertising. [A115]</a:t>
            </a:r>
          </a:p>
          <a:p>
            <a:r>
              <a:rPr lang="en-US" sz="1200" b="0" i="0" kern="1200" dirty="0">
                <a:solidFill>
                  <a:schemeClr val="tx1"/>
                </a:solidFill>
                <a:effectLst/>
                <a:latin typeface="+mn-lt"/>
                <a:ea typeface="+mn-ea"/>
                <a:cs typeface="+mn-cs"/>
              </a:rPr>
              <a:t>Occasionally, I build some ads: write the copy, record the radio ad, lay out paper ad (when producing media in-house) [A116]</a:t>
            </a:r>
          </a:p>
          <a:p>
            <a:r>
              <a:rPr lang="en-US" sz="1200" b="0" i="0" kern="1200" dirty="0">
                <a:solidFill>
                  <a:schemeClr val="tx1"/>
                </a:solidFill>
                <a:effectLst/>
                <a:latin typeface="+mn-lt"/>
                <a:ea typeface="+mn-ea"/>
                <a:cs typeface="+mn-cs"/>
              </a:rPr>
              <a:t>I do market research. [A117]</a:t>
            </a:r>
          </a:p>
          <a:p>
            <a:r>
              <a:rPr lang="en-US" sz="1200" b="0" i="0" kern="1200" dirty="0">
                <a:solidFill>
                  <a:schemeClr val="tx1"/>
                </a:solidFill>
                <a:effectLst/>
                <a:latin typeface="+mn-lt"/>
                <a:ea typeface="+mn-ea"/>
                <a:cs typeface="+mn-cs"/>
              </a:rPr>
              <a:t>I monitor reports from computerized tracking of sales from a number of sources [A118]</a:t>
            </a:r>
          </a:p>
          <a:p>
            <a:r>
              <a:rPr lang="en-US" sz="1200" b="0" i="0" kern="1200" dirty="0">
                <a:solidFill>
                  <a:schemeClr val="tx1"/>
                </a:solidFill>
                <a:effectLst/>
                <a:latin typeface="+mn-lt"/>
                <a:ea typeface="+mn-ea"/>
                <a:cs typeface="+mn-cs"/>
              </a:rPr>
              <a:t>I research competitor; either buys info or conducts studies and consolidates information. [A119]</a:t>
            </a:r>
          </a:p>
          <a:p>
            <a:r>
              <a:rPr lang="en-US" sz="1200" b="0" i="0" kern="1200" dirty="0">
                <a:solidFill>
                  <a:schemeClr val="tx1"/>
                </a:solidFill>
                <a:effectLst/>
                <a:latin typeface="+mn-lt"/>
                <a:ea typeface="+mn-ea"/>
                <a:cs typeface="+mn-cs"/>
              </a:rPr>
              <a:t>Each year, I evaluate the success of marketing activities by running a report to count / identify new customers and lost customers. [A120]</a:t>
            </a:r>
          </a:p>
          <a:p>
            <a:r>
              <a:rPr lang="en-US" sz="1200" b="0" i="0" kern="1200" dirty="0">
                <a:solidFill>
                  <a:schemeClr val="tx1"/>
                </a:solidFill>
                <a:effectLst/>
                <a:latin typeface="+mn-lt"/>
                <a:ea typeface="+mn-ea"/>
                <a:cs typeface="+mn-cs"/>
              </a:rPr>
              <a:t>After campaigns, we do a post promotion analysis as to what sold or not and why? Assess short term sales and repeat business generated, competitive sales effect from our other products or competitor products. Assess if the campaign produced a sales spike or a steady rise in sales. [A121</a:t>
            </a:r>
          </a:p>
          <a:p>
            <a:r>
              <a:rPr lang="en-US" sz="1200" b="0" i="0" kern="1200" dirty="0">
                <a:solidFill>
                  <a:schemeClr val="tx1"/>
                </a:solidFill>
                <a:effectLst/>
                <a:latin typeface="+mn-lt"/>
                <a:ea typeface="+mn-ea"/>
                <a:cs typeface="+mn-cs"/>
              </a:rPr>
              <a:t>I measure performance of marketing campaigns, by looking at number of people registering and number of hits to web site, number of emails through web site, and "gut feeling. [A122]</a:t>
            </a:r>
          </a:p>
          <a:p>
            <a:r>
              <a:rPr lang="en-US" sz="1200" b="0" i="0" kern="1200" dirty="0">
                <a:solidFill>
                  <a:schemeClr val="tx1"/>
                </a:solidFill>
                <a:effectLst/>
                <a:latin typeface="+mn-lt"/>
                <a:ea typeface="+mn-ea"/>
                <a:cs typeface="+mn-cs"/>
              </a:rPr>
              <a:t>I try to determine where my marketing dollars are being most effective [A123]</a:t>
            </a:r>
          </a:p>
          <a:p>
            <a:r>
              <a:rPr lang="en-US" sz="1200" b="0" i="0" kern="1200" dirty="0">
                <a:solidFill>
                  <a:schemeClr val="tx1"/>
                </a:solidFill>
                <a:effectLst/>
                <a:latin typeface="+mn-lt"/>
                <a:ea typeface="+mn-ea"/>
                <a:cs typeface="+mn-cs"/>
              </a:rPr>
              <a:t>My staff works with outside vendor (</a:t>
            </a:r>
            <a:r>
              <a:rPr lang="en-US" sz="1200" b="0" i="0" kern="1200" dirty="0" err="1">
                <a:solidFill>
                  <a:schemeClr val="tx1"/>
                </a:solidFill>
                <a:effectLst/>
                <a:latin typeface="+mn-lt"/>
                <a:ea typeface="+mn-ea"/>
                <a:cs typeface="+mn-cs"/>
              </a:rPr>
              <a:t>Maxcell</a:t>
            </a:r>
            <a:r>
              <a:rPr lang="en-US" sz="1200" b="0" i="0" kern="1200" dirty="0">
                <a:solidFill>
                  <a:schemeClr val="tx1"/>
                </a:solidFill>
                <a:effectLst/>
                <a:latin typeface="+mn-lt"/>
                <a:ea typeface="+mn-ea"/>
                <a:cs typeface="+mn-cs"/>
              </a:rPr>
              <a:t>) to analyze data in the MCIF (</a:t>
            </a:r>
            <a:r>
              <a:rPr lang="en-US" sz="1200" b="0" i="0" kern="1200" dirty="0" err="1">
                <a:solidFill>
                  <a:schemeClr val="tx1"/>
                </a:solidFill>
                <a:effectLst/>
                <a:latin typeface="+mn-lt"/>
                <a:ea typeface="+mn-ea"/>
                <a:cs typeface="+mn-cs"/>
              </a:rPr>
              <a:t>cust</a:t>
            </a:r>
            <a:r>
              <a:rPr lang="en-US" sz="1200" b="0" i="0" kern="1200" dirty="0">
                <a:solidFill>
                  <a:schemeClr val="tx1"/>
                </a:solidFill>
                <a:effectLst/>
                <a:latin typeface="+mn-lt"/>
                <a:ea typeface="+mn-ea"/>
                <a:cs typeface="+mn-cs"/>
              </a:rPr>
              <a:t> info file), including analysis of customers by category. [A124]</a:t>
            </a:r>
          </a:p>
          <a:p>
            <a:r>
              <a:rPr lang="en-US" sz="1200" b="0" i="0" kern="1200" dirty="0">
                <a:solidFill>
                  <a:schemeClr val="tx1"/>
                </a:solidFill>
                <a:effectLst/>
                <a:latin typeface="+mn-lt"/>
                <a:ea typeface="+mn-ea"/>
                <a:cs typeface="+mn-cs"/>
              </a:rPr>
              <a:t>I may facilitate focus groups with customers and staff to gather marketing info. [A125]</a:t>
            </a:r>
          </a:p>
          <a:p>
            <a:r>
              <a:rPr lang="en-US" sz="1200" b="0" i="0" kern="1200" dirty="0">
                <a:solidFill>
                  <a:schemeClr val="tx1"/>
                </a:solidFill>
                <a:effectLst/>
                <a:latin typeface="+mn-lt"/>
                <a:ea typeface="+mn-ea"/>
                <a:cs typeface="+mn-cs"/>
              </a:rPr>
              <a:t>Each year, I assess how we are projected to do with the marketing opportunities we have identified given our performance of last year and marketing changes. [A126]</a:t>
            </a:r>
          </a:p>
          <a:p>
            <a:r>
              <a:rPr lang="en-US" sz="1200" b="0" i="0" kern="1200" dirty="0">
                <a:solidFill>
                  <a:schemeClr val="tx1"/>
                </a:solidFill>
                <a:effectLst/>
                <a:latin typeface="+mn-lt"/>
                <a:ea typeface="+mn-ea"/>
                <a:cs typeface="+mn-cs"/>
              </a:rPr>
              <a:t>To determine our overall marketing strategy, I have </a:t>
            </a:r>
            <a:r>
              <a:rPr lang="en-US" sz="1200" b="0" i="0" kern="1200" dirty="0" err="1">
                <a:solidFill>
                  <a:schemeClr val="tx1"/>
                </a:solidFill>
                <a:effectLst/>
                <a:latin typeface="+mn-lt"/>
                <a:ea typeface="+mn-ea"/>
                <a:cs typeface="+mn-cs"/>
              </a:rPr>
              <a:t>know</a:t>
            </a:r>
            <a:r>
              <a:rPr lang="en-US" sz="1200" b="0" i="0" kern="1200" dirty="0">
                <a:solidFill>
                  <a:schemeClr val="tx1"/>
                </a:solidFill>
                <a:effectLst/>
                <a:latin typeface="+mn-lt"/>
                <a:ea typeface="+mn-ea"/>
                <a:cs typeface="+mn-cs"/>
              </a:rPr>
              <a:t> industry trends and what will increase due to these trends and then try to project what will happen.. [A127]</a:t>
            </a:r>
          </a:p>
          <a:p>
            <a:r>
              <a:rPr lang="en-US" sz="1200" b="0" i="0" kern="1200" dirty="0">
                <a:solidFill>
                  <a:schemeClr val="tx1"/>
                </a:solidFill>
                <a:effectLst/>
                <a:latin typeface="+mn-lt"/>
                <a:ea typeface="+mn-ea"/>
                <a:cs typeface="+mn-cs"/>
              </a:rPr>
              <a:t>I receive reports from Product Directors [A128]</a:t>
            </a:r>
          </a:p>
          <a:p>
            <a:r>
              <a:rPr lang="en-US" sz="1200" b="0" i="0" kern="1200" dirty="0">
                <a:solidFill>
                  <a:schemeClr val="tx1"/>
                </a:solidFill>
                <a:effectLst/>
                <a:latin typeface="+mn-lt"/>
                <a:ea typeface="+mn-ea"/>
                <a:cs typeface="+mn-cs"/>
              </a:rPr>
              <a:t>Monthly, I perform executive reviews of salaries, support costs, overhead, marketing dollars, etc. [A129]</a:t>
            </a:r>
          </a:p>
          <a:p>
            <a:r>
              <a:rPr lang="en-US" sz="1200" b="0" i="0" kern="1200" dirty="0">
                <a:solidFill>
                  <a:schemeClr val="tx1"/>
                </a:solidFill>
                <a:effectLst/>
                <a:latin typeface="+mn-lt"/>
                <a:ea typeface="+mn-ea"/>
                <a:cs typeface="+mn-cs"/>
              </a:rPr>
              <a:t>I lead and contribute to a marketing summit to transfer lessons learned between geographical groups. [A130]</a:t>
            </a:r>
          </a:p>
          <a:p>
            <a:r>
              <a:rPr lang="en-US" sz="1200" b="0" i="0" kern="1200" dirty="0">
                <a:solidFill>
                  <a:schemeClr val="tx1"/>
                </a:solidFill>
                <a:effectLst/>
                <a:latin typeface="+mn-lt"/>
                <a:ea typeface="+mn-ea"/>
                <a:cs typeface="+mn-cs"/>
              </a:rPr>
              <a:t>Every six months we go through the campaign summaries to review them for lessons learned. [A131]</a:t>
            </a:r>
          </a:p>
          <a:p>
            <a:r>
              <a:rPr lang="en-US" sz="1200" b="0" i="0" kern="1200" dirty="0">
                <a:solidFill>
                  <a:schemeClr val="tx1"/>
                </a:solidFill>
                <a:effectLst/>
                <a:latin typeface="+mn-lt"/>
                <a:ea typeface="+mn-ea"/>
                <a:cs typeface="+mn-cs"/>
              </a:rPr>
              <a:t>I lead a quarterly meeting of regional business managers to discuss best and worst campaigns. I post the best and worst campaigns on the web site. [A132]</a:t>
            </a:r>
          </a:p>
          <a:p>
            <a:r>
              <a:rPr lang="en-US" sz="1200" b="0" i="0" kern="1200" dirty="0">
                <a:solidFill>
                  <a:schemeClr val="tx1"/>
                </a:solidFill>
                <a:effectLst/>
                <a:latin typeface="+mn-lt"/>
                <a:ea typeface="+mn-ea"/>
                <a:cs typeface="+mn-cs"/>
              </a:rPr>
              <a:t>Work Activities</a:t>
            </a:r>
          </a:p>
          <a:p>
            <a:r>
              <a:rPr lang="en-US" sz="1200" b="0" i="0" kern="1200" dirty="0">
                <a:solidFill>
                  <a:schemeClr val="tx1"/>
                </a:solidFill>
                <a:effectLst/>
                <a:latin typeface="+mn-lt"/>
                <a:ea typeface="+mn-ea"/>
                <a:cs typeface="+mn-cs"/>
              </a:rPr>
              <a:t>These are the activities that Julia does as part of her job. She does not do all of them every day. The Marketing VP must also perform some of the activities normally done by a other managers or staff during the course of sales/marketing. These are secondary activities, which are done irregularly as needed.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Marketing 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Sales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6"/>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7"/>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Given the data, where are the big opportunities for Microsoft to delight this persona?</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What kind of information do they need from the system and what format does it need to take?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Interactions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Manager</a:t>
            </a:r>
          </a:p>
          <a:p>
            <a:r>
              <a:rPr lang="en-US" sz="1200" b="0" i="0" kern="1200" dirty="0">
                <a:solidFill>
                  <a:schemeClr val="tx1"/>
                </a:solidFill>
                <a:effectLst/>
                <a:latin typeface="+mn-lt"/>
                <a:ea typeface="+mn-ea"/>
                <a:cs typeface="+mn-cs"/>
              </a:rPr>
              <a:t>I work closely with the company’s executives to discover, research, and develop new markets, new suppliers and product lines. We follow sales trends to discover the directions customers are taking for decorative art/craft objects for home and office. We study international and national trends, and economic opportunities to gain suppliers from newly opening countries. With the marketing department staff, I build and argue the case for our budget. I report to the President who is the CEO.</a:t>
            </a:r>
          </a:p>
          <a:p>
            <a:r>
              <a:rPr lang="en-US" sz="1200" b="0" i="0" kern="1200" dirty="0">
                <a:solidFill>
                  <a:schemeClr val="tx1"/>
                </a:solidFill>
                <a:effectLst/>
                <a:latin typeface="+mn-lt"/>
                <a:ea typeface="+mn-ea"/>
                <a:cs typeface="+mn-cs"/>
              </a:rPr>
              <a:t>Subordinates</a:t>
            </a:r>
          </a:p>
          <a:p>
            <a:r>
              <a:rPr lang="en-US" sz="1200" b="0" i="0" kern="1200" dirty="0">
                <a:solidFill>
                  <a:schemeClr val="tx1"/>
                </a:solidFill>
                <a:effectLst/>
                <a:latin typeface="+mn-lt"/>
                <a:ea typeface="+mn-ea"/>
                <a:cs typeface="+mn-cs"/>
              </a:rPr>
              <a:t>I work closely with product area managers on marketing campaigns for their product families. Based on the overall strategic plan, we come up with marketing campaigns which they design in detail. I help make the case for these and get funding from the marketing budget. Occasionally, I get to contribute to creative work; mainly I review plans and watch their progress.</a:t>
            </a:r>
          </a:p>
          <a:p>
            <a:r>
              <a:rPr lang="en-US" sz="1200" b="0" i="0" kern="1200" dirty="0">
                <a:solidFill>
                  <a:schemeClr val="tx1"/>
                </a:solidFill>
                <a:effectLst/>
                <a:latin typeface="+mn-lt"/>
                <a:ea typeface="+mn-ea"/>
                <a:cs typeface="+mn-cs"/>
              </a:rPr>
              <a:t>Co-workers</a:t>
            </a:r>
          </a:p>
          <a:p>
            <a:r>
              <a:rPr lang="en-US" sz="1200" b="0" i="0" kern="1200" dirty="0">
                <a:solidFill>
                  <a:schemeClr val="tx1"/>
                </a:solidFill>
                <a:effectLst/>
                <a:latin typeface="+mn-lt"/>
                <a:ea typeface="+mn-ea"/>
                <a:cs typeface="+mn-cs"/>
              </a:rPr>
              <a:t>My co-workers are the heads of other departments whom I support or who support my marketing efforts. I coordinate with Account Executives to supply major accounts, and with our importing, shipping and distribution functions to ensure that our marketing campaigns are in synch with product availability. I am closely in touch with our purchasing department and buyers who find neat things for us to sell and give me the information about the cultures they come from to generate market interest with our marketing collateral.</a:t>
            </a:r>
          </a:p>
          <a:p>
            <a:r>
              <a:rPr lang="en-US" sz="1200" b="0" i="0" kern="1200" dirty="0">
                <a:solidFill>
                  <a:schemeClr val="tx1"/>
                </a:solidFill>
                <a:effectLst/>
                <a:latin typeface="+mn-lt"/>
                <a:ea typeface="+mn-ea"/>
                <a:cs typeface="+mn-cs"/>
              </a:rPr>
              <a:t>Outsource Vendors</a:t>
            </a:r>
          </a:p>
          <a:p>
            <a:r>
              <a:rPr lang="en-US" sz="1200" b="0" i="0" kern="1200" dirty="0">
                <a:solidFill>
                  <a:schemeClr val="tx1"/>
                </a:solidFill>
                <a:effectLst/>
                <a:latin typeface="+mn-lt"/>
                <a:ea typeface="+mn-ea"/>
                <a:cs typeface="+mn-cs"/>
              </a:rPr>
              <a:t>I research, acquire, negotiate and maintain relationships with our </a:t>
            </a:r>
            <a:r>
              <a:rPr lang="en-US" sz="1200" b="0" i="0" kern="1200" dirty="0" err="1">
                <a:solidFill>
                  <a:schemeClr val="tx1"/>
                </a:solidFill>
                <a:effectLst/>
                <a:latin typeface="+mn-lt"/>
                <a:ea typeface="+mn-ea"/>
                <a:cs typeface="+mn-cs"/>
              </a:rPr>
              <a:t>out source</a:t>
            </a:r>
            <a:r>
              <a:rPr lang="en-US" sz="1200" b="0" i="0" kern="1200" dirty="0">
                <a:solidFill>
                  <a:schemeClr val="tx1"/>
                </a:solidFill>
                <a:effectLst/>
                <a:latin typeface="+mn-lt"/>
                <a:ea typeface="+mn-ea"/>
                <a:cs typeface="+mn-cs"/>
              </a:rPr>
              <a:t> vendors who do a lot of the marketing work that we can’t or don’t want to do in-house. This helps keep our costs down and gives us flexibility to choose vendors with different kinds of expertise that we don’t have to try and support as paid staff. I review their work after the product managers work with them to develop marketing collateral for newspaper ads, flyers, videos, TV/radio spots, and ads for trade publications. I evaluate the in-progress and finished products based on our designs and needs.</a:t>
            </a:r>
          </a:p>
          <a:p>
            <a:r>
              <a:rPr lang="en-US" sz="1200" b="0" i="0" kern="1200" dirty="0">
                <a:solidFill>
                  <a:schemeClr val="tx1"/>
                </a:solidFill>
                <a:effectLst/>
                <a:latin typeface="+mn-lt"/>
                <a:ea typeface="+mn-ea"/>
                <a:cs typeface="+mn-cs"/>
              </a:rPr>
              <a:t>Partners</a:t>
            </a:r>
          </a:p>
          <a:p>
            <a:r>
              <a:rPr lang="en-US" sz="1200" b="0" i="0" kern="1200" dirty="0">
                <a:solidFill>
                  <a:schemeClr val="tx1"/>
                </a:solidFill>
                <a:effectLst/>
                <a:latin typeface="+mn-lt"/>
                <a:ea typeface="+mn-ea"/>
                <a:cs typeface="+mn-cs"/>
              </a:rPr>
              <a:t>We have a number of business partners and I coordinate marketing activities and materials with them. I check to make sure that both of our brands are used properly. I seek out and negotiate arrangements with partners at high levels that my managers will use to market their products.</a:t>
            </a:r>
          </a:p>
          <a:p>
            <a:r>
              <a:rPr lang="en-US" sz="1200" b="0" i="0" kern="1200" dirty="0">
                <a:solidFill>
                  <a:schemeClr val="tx1"/>
                </a:solidFill>
                <a:effectLst/>
                <a:latin typeface="+mn-lt"/>
                <a:ea typeface="+mn-ea"/>
                <a:cs typeface="+mn-cs"/>
              </a:rPr>
              <a:t>Customers/Prospects</a:t>
            </a:r>
          </a:p>
          <a:p>
            <a:r>
              <a:rPr lang="en-US" sz="1200" b="0" i="0" kern="1200" dirty="0">
                <a:solidFill>
                  <a:schemeClr val="tx1"/>
                </a:solidFill>
                <a:effectLst/>
                <a:latin typeface="+mn-lt"/>
                <a:ea typeface="+mn-ea"/>
                <a:cs typeface="+mn-cs"/>
              </a:rPr>
              <a:t>I work with Sales and Account Executives to close and manage large deals with our larger customers, the top national chains. We want to listen closely to what kinds of products their customers are interested in, to any problems with products that are not selling and to target special regional/local product needs they may have.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Collaborating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Collaborating</a:t>
            </a:r>
          </a:p>
          <a:p>
            <a:r>
              <a:rPr lang="en-US" sz="1200" b="1" i="0" kern="1200" dirty="0">
                <a:solidFill>
                  <a:schemeClr val="tx1"/>
                </a:solidFill>
                <a:effectLst/>
                <a:latin typeface="+mn-lt"/>
                <a:ea typeface="+mn-ea"/>
                <a:cs typeface="+mn-cs"/>
              </a:rPr>
              <a:t>These are partners, vendors, customers and co-workers with whom the marketing department and its staff work.</a:t>
            </a:r>
          </a:p>
          <a:p>
            <a:r>
              <a:rPr lang="en-US" sz="1200" b="0" i="0" kern="1200" dirty="0">
                <a:solidFill>
                  <a:schemeClr val="tx1"/>
                </a:solidFill>
                <a:effectLst/>
                <a:latin typeface="+mn-lt"/>
                <a:ea typeface="+mn-ea"/>
                <a:cs typeface="+mn-cs"/>
              </a:rPr>
              <a:t>Along with the PR person, I meet with reporters to tell media the story about press worthy events. [A344]</a:t>
            </a:r>
          </a:p>
          <a:p>
            <a:r>
              <a:rPr lang="en-US" sz="1200" b="0" i="0" kern="1200" dirty="0">
                <a:solidFill>
                  <a:schemeClr val="tx1"/>
                </a:solidFill>
                <a:effectLst/>
                <a:latin typeface="+mn-lt"/>
                <a:ea typeface="+mn-ea"/>
                <a:cs typeface="+mn-cs"/>
              </a:rPr>
              <a:t>I research, choose and build a relationship with good market data researchers. [A345]</a:t>
            </a:r>
          </a:p>
          <a:p>
            <a:r>
              <a:rPr lang="en-US" sz="1200" b="0" i="0" kern="1200" dirty="0">
                <a:solidFill>
                  <a:schemeClr val="tx1"/>
                </a:solidFill>
                <a:effectLst/>
                <a:latin typeface="+mn-lt"/>
                <a:ea typeface="+mn-ea"/>
                <a:cs typeface="+mn-cs"/>
              </a:rPr>
              <a:t>I will work with the professional spin doctor to deal with bad press. [A346]</a:t>
            </a:r>
          </a:p>
          <a:p>
            <a:r>
              <a:rPr lang="en-US" sz="1200" b="0" i="0" kern="1200" dirty="0">
                <a:solidFill>
                  <a:schemeClr val="tx1"/>
                </a:solidFill>
                <a:effectLst/>
                <a:latin typeface="+mn-lt"/>
                <a:ea typeface="+mn-ea"/>
                <a:cs typeface="+mn-cs"/>
              </a:rPr>
              <a:t>We purchase J.D. Power reports on how well we are doing regarding customer satisfaction, etc. [A347]</a:t>
            </a:r>
          </a:p>
          <a:p>
            <a:r>
              <a:rPr lang="en-US" sz="1200" b="0" i="0" kern="1200" dirty="0">
                <a:solidFill>
                  <a:schemeClr val="tx1"/>
                </a:solidFill>
                <a:effectLst/>
                <a:latin typeface="+mn-lt"/>
                <a:ea typeface="+mn-ea"/>
                <a:cs typeface="+mn-cs"/>
              </a:rPr>
              <a:t>We partner with a media buyer in California; I determine how much to spend; they find the best bang for the buck. [A348] I work with the Ad Manager to negotiate the best deal with these media suppliers.</a:t>
            </a:r>
          </a:p>
          <a:p>
            <a:r>
              <a:rPr lang="en-US" sz="1200" b="0" i="0" kern="1200" dirty="0">
                <a:solidFill>
                  <a:schemeClr val="tx1"/>
                </a:solidFill>
                <a:effectLst/>
                <a:latin typeface="+mn-lt"/>
                <a:ea typeface="+mn-ea"/>
                <a:cs typeface="+mn-cs"/>
              </a:rPr>
              <a:t>Our company has partnered with Choice Point for mailing lists. [A349]</a:t>
            </a:r>
          </a:p>
          <a:p>
            <a:r>
              <a:rPr lang="en-US" sz="1200" b="0" i="0" kern="1200" dirty="0">
                <a:solidFill>
                  <a:schemeClr val="tx1"/>
                </a:solidFill>
                <a:effectLst/>
                <a:latin typeface="+mn-lt"/>
                <a:ea typeface="+mn-ea"/>
                <a:cs typeface="+mn-cs"/>
              </a:rPr>
              <a:t>I use external vendors for focus groups – e.g., should we move into Oregon, into the Hispanic community, etc. [A350]</a:t>
            </a:r>
          </a:p>
          <a:p>
            <a:r>
              <a:rPr lang="en-US" sz="1200" b="0" i="0" kern="1200" dirty="0">
                <a:solidFill>
                  <a:schemeClr val="tx1"/>
                </a:solidFill>
                <a:effectLst/>
                <a:latin typeface="+mn-lt"/>
                <a:ea typeface="+mn-ea"/>
                <a:cs typeface="+mn-cs"/>
              </a:rPr>
              <a:t>We have partnered with local printers so the London studio can send direct to them. [A351]</a:t>
            </a:r>
          </a:p>
          <a:p>
            <a:r>
              <a:rPr lang="en-US" sz="1200" b="0" i="0" kern="1200" dirty="0">
                <a:solidFill>
                  <a:schemeClr val="tx1"/>
                </a:solidFill>
                <a:effectLst/>
                <a:latin typeface="+mn-lt"/>
                <a:ea typeface="+mn-ea"/>
                <a:cs typeface="+mn-cs"/>
              </a:rPr>
              <a:t>I purchase surveys of our target market to find out what magazines/trade journals do they read; then we advertise in those magazines. [A352]</a:t>
            </a:r>
          </a:p>
          <a:p>
            <a:r>
              <a:rPr lang="en-US" sz="1200" b="0" i="0" kern="1200" dirty="0">
                <a:solidFill>
                  <a:schemeClr val="tx1"/>
                </a:solidFill>
                <a:effectLst/>
                <a:latin typeface="+mn-lt"/>
                <a:ea typeface="+mn-ea"/>
                <a:cs typeface="+mn-cs"/>
              </a:rPr>
              <a:t>I have engaged an outsource company who checks that the campaigns are actually being implemented by stores. [A353]</a:t>
            </a:r>
          </a:p>
          <a:p>
            <a:r>
              <a:rPr lang="en-US" sz="1200" b="0" i="0" kern="1200" dirty="0">
                <a:solidFill>
                  <a:schemeClr val="tx1"/>
                </a:solidFill>
                <a:effectLst/>
                <a:latin typeface="+mn-lt"/>
                <a:ea typeface="+mn-ea"/>
                <a:cs typeface="+mn-cs"/>
              </a:rPr>
              <a:t>The retailer (grocery chain) is like an ad agency – they run the campaign and we pay them a check to run the ad. [A354]</a:t>
            </a:r>
          </a:p>
          <a:p>
            <a:r>
              <a:rPr lang="en-US" sz="1200" b="0" i="0" kern="1200" dirty="0">
                <a:solidFill>
                  <a:schemeClr val="tx1"/>
                </a:solidFill>
                <a:effectLst/>
                <a:latin typeface="+mn-lt"/>
                <a:ea typeface="+mn-ea"/>
                <a:cs typeface="+mn-cs"/>
              </a:rPr>
              <a:t>I use IRI/Nielsen to see sales by slice – all items that are sold. [A355]</a:t>
            </a:r>
          </a:p>
          <a:p>
            <a:r>
              <a:rPr lang="en-US" sz="1200" b="0" i="0" kern="1200" dirty="0">
                <a:solidFill>
                  <a:schemeClr val="tx1"/>
                </a:solidFill>
                <a:effectLst/>
                <a:latin typeface="+mn-lt"/>
                <a:ea typeface="+mn-ea"/>
                <a:cs typeface="+mn-cs"/>
              </a:rPr>
              <a:t>In-store software, e.g., Apollo (for Safeway), tracks how much has sold and when. [A356]</a:t>
            </a:r>
          </a:p>
          <a:p>
            <a:r>
              <a:rPr lang="en-US" sz="1200" b="0" i="0" kern="1200" dirty="0">
                <a:solidFill>
                  <a:schemeClr val="tx1"/>
                </a:solidFill>
                <a:effectLst/>
                <a:latin typeface="+mn-lt"/>
                <a:ea typeface="+mn-ea"/>
                <a:cs typeface="+mn-cs"/>
              </a:rPr>
              <a:t>We use a vendor for direct marketing; we send them a list of current and recently closed accounts; they send out mail to this list targeted by neighborhood; the vendor also trains tellers (sales persons who work with customers). [A357]</a:t>
            </a:r>
          </a:p>
          <a:p>
            <a:r>
              <a:rPr lang="en-US" sz="1200" b="0" i="0" kern="1200" dirty="0">
                <a:solidFill>
                  <a:schemeClr val="tx1"/>
                </a:solidFill>
                <a:effectLst/>
                <a:latin typeface="+mn-lt"/>
                <a:ea typeface="+mn-ea"/>
                <a:cs typeface="+mn-cs"/>
              </a:rPr>
              <a:t>We outsource the data analysis to </a:t>
            </a:r>
            <a:r>
              <a:rPr lang="en-US" sz="1200" b="0" i="0" kern="1200" dirty="0" err="1">
                <a:solidFill>
                  <a:schemeClr val="tx1"/>
                </a:solidFill>
                <a:effectLst/>
                <a:latin typeface="+mn-lt"/>
                <a:ea typeface="+mn-ea"/>
                <a:cs typeface="+mn-cs"/>
              </a:rPr>
              <a:t>Maxcell</a:t>
            </a:r>
            <a:r>
              <a:rPr lang="en-US" sz="1200" b="0" i="0" kern="1200" dirty="0">
                <a:solidFill>
                  <a:schemeClr val="tx1"/>
                </a:solidFill>
                <a:effectLst/>
                <a:latin typeface="+mn-lt"/>
                <a:ea typeface="+mn-ea"/>
                <a:cs typeface="+mn-cs"/>
              </a:rPr>
              <a:t>; the tech staffer sends them data; they crunch it and give reports back to her in the form of graphs and trends. [A358]</a:t>
            </a:r>
          </a:p>
          <a:p>
            <a:r>
              <a:rPr lang="en-US" sz="1200" b="0" i="0" kern="1200" dirty="0">
                <a:solidFill>
                  <a:schemeClr val="tx1"/>
                </a:solidFill>
                <a:effectLst/>
                <a:latin typeface="+mn-lt"/>
                <a:ea typeface="+mn-ea"/>
                <a:cs typeface="+mn-cs"/>
              </a:rPr>
              <a:t>We partner with rep firms; they act like a national sales office; they feed us 70% of leads emailed directly to the sales force. [A359]</a:t>
            </a:r>
          </a:p>
          <a:p>
            <a:r>
              <a:rPr lang="en-US" sz="1200" b="0" i="0" kern="1200" dirty="0">
                <a:solidFill>
                  <a:schemeClr val="tx1"/>
                </a:solidFill>
                <a:effectLst/>
                <a:latin typeface="+mn-lt"/>
                <a:ea typeface="+mn-ea"/>
                <a:cs typeface="+mn-cs"/>
              </a:rPr>
              <a:t>We also get leads sent through the convention bureau (meetingpath.com). [A360]</a:t>
            </a:r>
          </a:p>
          <a:p>
            <a:r>
              <a:rPr lang="en-US" sz="1200" b="0" i="0" kern="1200" dirty="0">
                <a:solidFill>
                  <a:schemeClr val="tx1"/>
                </a:solidFill>
                <a:effectLst/>
                <a:latin typeface="+mn-lt"/>
                <a:ea typeface="+mn-ea"/>
                <a:cs typeface="+mn-cs"/>
              </a:rPr>
              <a:t>We use an ad agency on a project basis; they come up with concepts and designs, based on our clear direction, hand them over and then we manipulate and use them to execute the campaign. [A361]</a:t>
            </a:r>
          </a:p>
          <a:p>
            <a:r>
              <a:rPr lang="en-US" sz="1200" b="0" i="0" kern="1200" dirty="0">
                <a:solidFill>
                  <a:schemeClr val="tx1"/>
                </a:solidFill>
                <a:effectLst/>
                <a:latin typeface="+mn-lt"/>
                <a:ea typeface="+mn-ea"/>
                <a:cs typeface="+mn-cs"/>
              </a:rPr>
              <a:t>We outsource: ad firm, PR, Telemarketing, design and list sources; we don’t retain anyone, but work on a project basis. [A362]</a:t>
            </a:r>
          </a:p>
          <a:p>
            <a:r>
              <a:rPr lang="en-US" sz="1200" b="0" i="0" kern="1200" dirty="0">
                <a:solidFill>
                  <a:schemeClr val="tx1"/>
                </a:solidFill>
                <a:effectLst/>
                <a:latin typeface="+mn-lt"/>
                <a:ea typeface="+mn-ea"/>
                <a:cs typeface="+mn-cs"/>
              </a:rPr>
              <a:t>We have an ad agency that deals with creative, placement and ad buying; A web agency and a separate internal group – the business empowerment team – that does marketing to partners for co-marketing and generates leads for partners. [A363]</a:t>
            </a:r>
          </a:p>
          <a:p>
            <a:r>
              <a:rPr lang="en-US" sz="1200" b="0" i="0" kern="1200" dirty="0">
                <a:solidFill>
                  <a:schemeClr val="tx1"/>
                </a:solidFill>
                <a:effectLst/>
                <a:latin typeface="+mn-lt"/>
                <a:ea typeface="+mn-ea"/>
                <a:cs typeface="+mn-cs"/>
              </a:rPr>
              <a:t>We use ISVs to find new customers; they sell B2B. [A364]</a:t>
            </a:r>
          </a:p>
          <a:p>
            <a:r>
              <a:rPr lang="en-US" sz="1200" b="0" i="0" kern="1200" dirty="0">
                <a:solidFill>
                  <a:schemeClr val="tx1"/>
                </a:solidFill>
                <a:effectLst/>
                <a:latin typeface="+mn-lt"/>
                <a:ea typeface="+mn-ea"/>
                <a:cs typeface="+mn-cs"/>
              </a:rPr>
              <a:t>Our graphic designer deals with external outsourcing; gets budgets from printers, does press checks, finds out which printer is best. [A365]</a:t>
            </a:r>
          </a:p>
          <a:p>
            <a:r>
              <a:rPr lang="en-US" sz="1200" b="0" i="0" kern="1200" dirty="0">
                <a:solidFill>
                  <a:schemeClr val="tx1"/>
                </a:solidFill>
                <a:effectLst/>
                <a:latin typeface="+mn-lt"/>
                <a:ea typeface="+mn-ea"/>
                <a:cs typeface="+mn-cs"/>
              </a:rPr>
              <a:t>Partners put up their posters in our store and I coordinate them. We have reciprocal deals with partners. [A366]</a:t>
            </a:r>
          </a:p>
          <a:p>
            <a:r>
              <a:rPr lang="en-US" sz="1200" b="0" i="0" kern="1200" dirty="0">
                <a:solidFill>
                  <a:schemeClr val="tx1"/>
                </a:solidFill>
                <a:effectLst/>
                <a:latin typeface="+mn-lt"/>
                <a:ea typeface="+mn-ea"/>
                <a:cs typeface="+mn-cs"/>
              </a:rPr>
              <a:t>We outsource media buying; I tell them I am trying to reach this segment, they say, it costs this much and this is the best way to reach them. [A367]</a:t>
            </a:r>
          </a:p>
          <a:p>
            <a:r>
              <a:rPr lang="en-US" sz="1200" b="0" i="0" kern="1200" dirty="0">
                <a:solidFill>
                  <a:schemeClr val="tx1"/>
                </a:solidFill>
                <a:effectLst/>
                <a:latin typeface="+mn-lt"/>
                <a:ea typeface="+mn-ea"/>
                <a:cs typeface="+mn-cs"/>
              </a:rPr>
              <a:t>I ask the MIS guy to print me a list of new customers, during / following a promotional campaign, and open each account to look at the details to see how they were brought in. This is tedious. [A368]</a:t>
            </a:r>
          </a:p>
          <a:p>
            <a:r>
              <a:rPr lang="en-US" sz="1200" b="0" i="0" kern="1200" dirty="0">
                <a:solidFill>
                  <a:schemeClr val="tx1"/>
                </a:solidFill>
                <a:effectLst/>
                <a:latin typeface="+mn-lt"/>
                <a:ea typeface="+mn-ea"/>
                <a:cs typeface="+mn-cs"/>
              </a:rPr>
              <a:t>We measure traffic levels and sales leads when we put up a new poster. The IS group produces a report. What we are doing is testing the creative. If there is too much copy, the message can be lost. We are also testing the products to see what traffic increase there is if we charge X amount. [A369]</a:t>
            </a:r>
          </a:p>
          <a:p>
            <a:r>
              <a:rPr lang="en-US" sz="1200" b="0" i="0" kern="1200" dirty="0">
                <a:solidFill>
                  <a:schemeClr val="tx1"/>
                </a:solidFill>
                <a:effectLst/>
                <a:latin typeface="+mn-lt"/>
                <a:ea typeface="+mn-ea"/>
                <a:cs typeface="+mn-cs"/>
              </a:rPr>
              <a:t>The IT people set it up so that the tellers have to enter a code, which lets us track the offer, for the customer to be able to redeem the offer. [A370]</a:t>
            </a:r>
          </a:p>
          <a:p>
            <a:r>
              <a:rPr lang="en-US" sz="1200" b="0" i="0" kern="1200" dirty="0">
                <a:solidFill>
                  <a:schemeClr val="tx1"/>
                </a:solidFill>
                <a:effectLst/>
                <a:latin typeface="+mn-lt"/>
                <a:ea typeface="+mn-ea"/>
                <a:cs typeface="+mn-cs"/>
              </a:rPr>
              <a:t>In the US we sell exclusively through distributors who have rights to exclusive territories.</a:t>
            </a:r>
          </a:p>
          <a:p>
            <a:r>
              <a:rPr lang="en-US" sz="1200" b="0" i="0" kern="1200" dirty="0">
                <a:solidFill>
                  <a:schemeClr val="tx1"/>
                </a:solidFill>
                <a:effectLst/>
                <a:latin typeface="+mn-lt"/>
                <a:ea typeface="+mn-ea"/>
                <a:cs typeface="+mn-cs"/>
              </a:rPr>
              <a:t>We use an ad agency for DM, PR, and creative. We agree to use them for 100% of our creatives and they agree not to represent our competitors. [A371]</a:t>
            </a:r>
          </a:p>
          <a:p>
            <a:r>
              <a:rPr lang="en-US" sz="1200" b="0" i="0" kern="1200" dirty="0">
                <a:solidFill>
                  <a:schemeClr val="tx1"/>
                </a:solidFill>
                <a:effectLst/>
                <a:latin typeface="+mn-lt"/>
                <a:ea typeface="+mn-ea"/>
                <a:cs typeface="+mn-cs"/>
              </a:rPr>
              <a:t>Once the ad agency has done the templates and handed them to use, the ad person can just plug in updated info for new products. [A372]</a:t>
            </a:r>
          </a:p>
          <a:p>
            <a:r>
              <a:rPr lang="en-US" sz="1200" b="0" i="0" kern="1200" dirty="0">
                <a:solidFill>
                  <a:schemeClr val="tx1"/>
                </a:solidFill>
                <a:effectLst/>
                <a:latin typeface="+mn-lt"/>
                <a:ea typeface="+mn-ea"/>
                <a:cs typeface="+mn-cs"/>
              </a:rPr>
              <a:t>We need to maintain a good relationship with the editors of trade magazines. If the editor of a magazine calls up and asks to interview someone – e.g., new trends in the industry, we supply one of our customers, who will hopefully give a good impression of us. This happens once a month. [A373]</a:t>
            </a:r>
          </a:p>
          <a:p>
            <a:r>
              <a:rPr lang="en-US" sz="1200" b="0" i="0" kern="1200" dirty="0">
                <a:solidFill>
                  <a:schemeClr val="tx1"/>
                </a:solidFill>
                <a:effectLst/>
                <a:latin typeface="+mn-lt"/>
                <a:ea typeface="+mn-ea"/>
                <a:cs typeface="+mn-cs"/>
              </a:rPr>
              <a:t>We also do case studies for internal publication or for anyone who will print it. Every few months we ask distributors for a list of customers who would make good studies. [A374]</a:t>
            </a:r>
          </a:p>
          <a:p>
            <a:r>
              <a:rPr lang="en-US" sz="1200" b="0" i="0" kern="1200" dirty="0">
                <a:solidFill>
                  <a:schemeClr val="tx1"/>
                </a:solidFill>
                <a:effectLst/>
                <a:latin typeface="+mn-lt"/>
                <a:ea typeface="+mn-ea"/>
                <a:cs typeface="+mn-cs"/>
              </a:rPr>
              <a:t>The distributors have a list of good customers they can show to other prospects as references and to show what they can do. [A375]</a:t>
            </a:r>
          </a:p>
          <a:p>
            <a:r>
              <a:rPr lang="en-US" sz="1200" b="0" i="0" kern="1200" dirty="0">
                <a:solidFill>
                  <a:schemeClr val="tx1"/>
                </a:solidFill>
                <a:effectLst/>
                <a:latin typeface="+mn-lt"/>
                <a:ea typeface="+mn-ea"/>
                <a:cs typeface="+mn-cs"/>
              </a:rPr>
              <a:t>We do some email with lists from magazines, because we advertise in the magazine we can call up and ask for a list of readers or subscribers. They are like partners. [A376]</a:t>
            </a:r>
          </a:p>
          <a:p>
            <a:r>
              <a:rPr lang="en-US" sz="1200" b="0" i="0" kern="1200" dirty="0">
                <a:solidFill>
                  <a:schemeClr val="tx1"/>
                </a:solidFill>
                <a:effectLst/>
                <a:latin typeface="+mn-lt"/>
                <a:ea typeface="+mn-ea"/>
                <a:cs typeface="+mn-cs"/>
              </a:rPr>
              <a:t>We pay for the nationwide tradeshows; local shows we split 50/50 with the distributors, small ones are paid for by the distributors. Trade shows are run by the project managers; the 2 marketing people plan, determine the messaging, the media and what we do. [A377]</a:t>
            </a:r>
          </a:p>
          <a:p>
            <a:r>
              <a:rPr lang="en-US" sz="1200" b="0" i="0" kern="1200" dirty="0">
                <a:solidFill>
                  <a:schemeClr val="tx1"/>
                </a:solidFill>
                <a:effectLst/>
                <a:latin typeface="+mn-lt"/>
                <a:ea typeface="+mn-ea"/>
                <a:cs typeface="+mn-cs"/>
              </a:rPr>
              <a:t>We have one ad agency that deals with all the hotel group so they deal with brand consistency. [A378]</a:t>
            </a:r>
          </a:p>
          <a:p>
            <a:r>
              <a:rPr lang="en-US" sz="1200" b="0" i="0" kern="1200" dirty="0">
                <a:solidFill>
                  <a:schemeClr val="tx1"/>
                </a:solidFill>
                <a:effectLst/>
                <a:latin typeface="+mn-lt"/>
                <a:ea typeface="+mn-ea"/>
                <a:cs typeface="+mn-cs"/>
              </a:rPr>
              <a:t>We outsource a DB management company; they send mail to people that live within 25 miles of the hotel of a certain income and family size. We give them details of the profile and the material and they send. [A379]</a:t>
            </a:r>
          </a:p>
          <a:p>
            <a:r>
              <a:rPr lang="en-US" sz="1200" b="0" i="0" kern="1200" dirty="0">
                <a:solidFill>
                  <a:schemeClr val="tx1"/>
                </a:solidFill>
                <a:effectLst/>
                <a:latin typeface="+mn-lt"/>
                <a:ea typeface="+mn-ea"/>
                <a:cs typeface="+mn-cs"/>
              </a:rPr>
              <a:t>The hotel has a contact database for the Meeting Planners International (MPI) and one for wedding people. Each of these silos has a DB, but they don’t talk to each other. [A380]</a:t>
            </a:r>
          </a:p>
          <a:p>
            <a:r>
              <a:rPr lang="en-US" sz="1200" b="0" i="0" kern="1200" dirty="0">
                <a:solidFill>
                  <a:schemeClr val="tx1"/>
                </a:solidFill>
                <a:effectLst/>
                <a:latin typeface="+mn-lt"/>
                <a:ea typeface="+mn-ea"/>
                <a:cs typeface="+mn-cs"/>
              </a:rPr>
              <a:t>Sponsors proactively come to us with coupons, freebies, etc. that provides us with dollars that in turn we can use to keep prices down and use to market to customers. The primary sales person contacts corporate sponsors (phone calls, cold calls, etc.) and creates a working relationship with them. [A381]</a:t>
            </a:r>
          </a:p>
          <a:p>
            <a:r>
              <a:rPr lang="en-US" sz="1200" b="0" i="0" kern="1200" dirty="0">
                <a:solidFill>
                  <a:schemeClr val="tx1"/>
                </a:solidFill>
                <a:effectLst/>
                <a:latin typeface="+mn-lt"/>
                <a:ea typeface="+mn-ea"/>
                <a:cs typeface="+mn-cs"/>
              </a:rPr>
              <a:t>The primary sales person offers space on his web site to the corporate sponsors and hands out their products or literature to his customers [A382]</a:t>
            </a:r>
          </a:p>
          <a:p>
            <a:r>
              <a:rPr lang="en-US" sz="1200" b="0" i="0" kern="1200" dirty="0">
                <a:solidFill>
                  <a:schemeClr val="tx1"/>
                </a:solidFill>
                <a:effectLst/>
                <a:latin typeface="+mn-lt"/>
                <a:ea typeface="+mn-ea"/>
                <a:cs typeface="+mn-cs"/>
              </a:rPr>
              <a:t>Our current campaign involved purchasing 40 or so different domain names at $15 each. …This method was used as a way to figure out where people are accessing the web site from and which marketing method gets the most responses to the web site. [A383]</a:t>
            </a:r>
          </a:p>
          <a:p>
            <a:r>
              <a:rPr lang="en-US" sz="1200" b="0" i="0" kern="1200" dirty="0">
                <a:solidFill>
                  <a:schemeClr val="tx1"/>
                </a:solidFill>
                <a:effectLst/>
                <a:latin typeface="+mn-lt"/>
                <a:ea typeface="+mn-ea"/>
                <a:cs typeface="+mn-cs"/>
              </a:rPr>
              <a:t>We use a web designer and a Dev to create the web site. [A384]</a:t>
            </a:r>
          </a:p>
          <a:p>
            <a:r>
              <a:rPr lang="en-US" sz="1200" b="0" i="0" kern="1200" dirty="0">
                <a:solidFill>
                  <a:schemeClr val="tx1"/>
                </a:solidFill>
                <a:effectLst/>
                <a:latin typeface="+mn-lt"/>
                <a:ea typeface="+mn-ea"/>
                <a:cs typeface="+mn-cs"/>
              </a:rPr>
              <a:t>We buy ads in other marketing companies campaigns, such as UR Chicago that goes to college campus, Lincoln Park Company; we spend money in other people’s emails. [A385]</a:t>
            </a:r>
          </a:p>
          <a:p>
            <a:r>
              <a:rPr lang="en-US" sz="1200" b="0" i="0" kern="1200" dirty="0">
                <a:solidFill>
                  <a:schemeClr val="tx1"/>
                </a:solidFill>
                <a:effectLst/>
                <a:latin typeface="+mn-lt"/>
                <a:ea typeface="+mn-ea"/>
                <a:cs typeface="+mn-cs"/>
              </a:rPr>
              <a:t>We work in partnerships with some of our customers (such as tire companies) who are trying to get business from car manufacturers as Ford. To meet Ford’s specifications, we partner with the tire company to develop the right type of rubber to add to their tires so Ford will purchase them and put them on their cars. [A386]</a:t>
            </a:r>
          </a:p>
          <a:p>
            <a:r>
              <a:rPr lang="en-US" sz="1200" b="0" i="0" kern="1200" dirty="0">
                <a:solidFill>
                  <a:schemeClr val="tx1"/>
                </a:solidFill>
                <a:effectLst/>
                <a:latin typeface="+mn-lt"/>
                <a:ea typeface="+mn-ea"/>
                <a:cs typeface="+mn-cs"/>
              </a:rPr>
              <a:t>One specific partner is PolyOne, which is a combination of 40-50 companies that have consolidated; they are one of our top three customers. We form alliances with them in certain areas and compete against them in others. [A387]</a:t>
            </a:r>
          </a:p>
          <a:p>
            <a:r>
              <a:rPr lang="en-US" sz="1200" b="0" i="0" kern="1200" dirty="0">
                <a:solidFill>
                  <a:schemeClr val="tx1"/>
                </a:solidFill>
                <a:effectLst/>
                <a:latin typeface="+mn-lt"/>
                <a:ea typeface="+mn-ea"/>
                <a:cs typeface="+mn-cs"/>
              </a:rPr>
              <a:t>We buy memberships in trade organizations; this allows us to buy advertising space and space in the membership directory. [A388]</a:t>
            </a:r>
          </a:p>
          <a:p>
            <a:r>
              <a:rPr lang="en-US" sz="1200" b="0" i="0" kern="1200" dirty="0">
                <a:solidFill>
                  <a:schemeClr val="tx1"/>
                </a:solidFill>
                <a:effectLst/>
                <a:latin typeface="+mn-lt"/>
                <a:ea typeface="+mn-ea"/>
                <a:cs typeface="+mn-cs"/>
              </a:rPr>
              <a:t>We used an outside company to develop our existing web site, and initially host it; now we handle it ourselves with one person to maintain it. [A389]</a:t>
            </a:r>
          </a:p>
          <a:p>
            <a:r>
              <a:rPr lang="en-US" sz="1200" b="0" i="0" kern="1200" dirty="0">
                <a:solidFill>
                  <a:schemeClr val="tx1"/>
                </a:solidFill>
                <a:effectLst/>
                <a:latin typeface="+mn-lt"/>
                <a:ea typeface="+mn-ea"/>
                <a:cs typeface="+mn-cs"/>
              </a:rPr>
              <a:t>For campaigns, the product manager/director will come up with objectives and how the plan will be executed. The director may work with small partners (ad agency or a media company). [A390]</a:t>
            </a:r>
          </a:p>
          <a:p>
            <a:r>
              <a:rPr lang="en-US" sz="1200" b="0" i="0" kern="1200" dirty="0">
                <a:solidFill>
                  <a:schemeClr val="tx1"/>
                </a:solidFill>
                <a:effectLst/>
                <a:latin typeface="+mn-lt"/>
                <a:ea typeface="+mn-ea"/>
                <a:cs typeface="+mn-cs"/>
              </a:rPr>
              <a:t>We partner with a PR firm – Blackwell, who developed our web site, a pdf of our brochure and did email direct mailing and a follow up phone campaign. [A391]</a:t>
            </a:r>
          </a:p>
          <a:p>
            <a:r>
              <a:rPr lang="en-US" sz="1200" b="0" i="0" kern="1200" dirty="0">
                <a:solidFill>
                  <a:schemeClr val="tx1"/>
                </a:solidFill>
                <a:effectLst/>
                <a:latin typeface="+mn-lt"/>
                <a:ea typeface="+mn-ea"/>
                <a:cs typeface="+mn-cs"/>
              </a:rPr>
              <a:t>Partners such as Safety Clean often come to SMP and want to provide support for them to market our company to their customers. We provide them with materials such as power point presentations, paper-based materials, pdf files, etc. [A392]</a:t>
            </a:r>
          </a:p>
          <a:p>
            <a:r>
              <a:rPr lang="en-US" sz="1200" b="0" i="0" kern="1200" dirty="0">
                <a:solidFill>
                  <a:schemeClr val="tx1"/>
                </a:solidFill>
                <a:effectLst/>
                <a:latin typeface="+mn-lt"/>
                <a:ea typeface="+mn-ea"/>
                <a:cs typeface="+mn-cs"/>
              </a:rPr>
              <a:t>We joined 3-4 trade organizations that had our target audience (IEAR, Recycling Organization, and IEEE); we are now able to use their email lists of 100-500 companies. [A393]</a:t>
            </a:r>
          </a:p>
          <a:p>
            <a:r>
              <a:rPr lang="en-US" sz="1200" b="0" i="0" kern="1200" dirty="0">
                <a:solidFill>
                  <a:schemeClr val="tx1"/>
                </a:solidFill>
                <a:effectLst/>
                <a:latin typeface="+mn-lt"/>
                <a:ea typeface="+mn-ea"/>
                <a:cs typeface="+mn-cs"/>
              </a:rPr>
              <a:t>The IT guy kept track of the hits on our website which resulted from the email campaign using the pdf brochure. [A394]</a:t>
            </a:r>
          </a:p>
          <a:p>
            <a:r>
              <a:rPr lang="en-US" sz="1200" b="0" i="0" kern="1200" dirty="0">
                <a:solidFill>
                  <a:schemeClr val="tx1"/>
                </a:solidFill>
                <a:effectLst/>
                <a:latin typeface="+mn-lt"/>
                <a:ea typeface="+mn-ea"/>
                <a:cs typeface="+mn-cs"/>
              </a:rPr>
              <a:t>The Service Provider for Navision helped to do dupe checking to ensure that we were not mailing the same person multiple times. [A395]</a:t>
            </a:r>
          </a:p>
          <a:p>
            <a:r>
              <a:rPr lang="en-US" sz="1200" b="0" i="0" kern="1200" dirty="0">
                <a:solidFill>
                  <a:schemeClr val="tx1"/>
                </a:solidFill>
                <a:effectLst/>
                <a:latin typeface="+mn-lt"/>
                <a:ea typeface="+mn-ea"/>
                <a:cs typeface="+mn-cs"/>
              </a:rPr>
              <a:t>I put together RFPs, from DOD, DOE and for Environmental Audits, with the help of others. [A396]</a:t>
            </a:r>
          </a:p>
          <a:p>
            <a:r>
              <a:rPr lang="en-US" sz="1200" b="0" i="0" kern="1200" dirty="0">
                <a:solidFill>
                  <a:schemeClr val="tx1"/>
                </a:solidFill>
                <a:effectLst/>
                <a:latin typeface="+mn-lt"/>
                <a:ea typeface="+mn-ea"/>
                <a:cs typeface="+mn-cs"/>
              </a:rPr>
              <a:t>We spend 25% of our marketing budget in partnerships (promos with Pepsi, Coke, in addition to promotional packages we put together for small vendors/restaurant owners such as “value meals” to help them compete with the likes of McDonalds. [A397]</a:t>
            </a:r>
          </a:p>
          <a:p>
            <a:r>
              <a:rPr lang="en-US" sz="1200" b="0" i="0" kern="1200" dirty="0">
                <a:solidFill>
                  <a:schemeClr val="tx1"/>
                </a:solidFill>
                <a:effectLst/>
                <a:latin typeface="+mn-lt"/>
                <a:ea typeface="+mn-ea"/>
                <a:cs typeface="+mn-cs"/>
              </a:rPr>
              <a:t>We partner with companies that don’t have brand recognition by offering up our name in exchange for profits. [A398]</a:t>
            </a:r>
          </a:p>
          <a:p>
            <a:r>
              <a:rPr lang="en-US" sz="1200" b="0" i="0" kern="1200" dirty="0">
                <a:solidFill>
                  <a:schemeClr val="tx1"/>
                </a:solidFill>
                <a:effectLst/>
                <a:latin typeface="+mn-lt"/>
                <a:ea typeface="+mn-ea"/>
                <a:cs typeface="+mn-cs"/>
              </a:rPr>
              <a:t>We partner with companies that make complementary products as well. [A399]</a:t>
            </a:r>
          </a:p>
          <a:p>
            <a:r>
              <a:rPr lang="en-US" sz="1200" b="0" i="0" kern="1200" dirty="0">
                <a:solidFill>
                  <a:schemeClr val="tx1"/>
                </a:solidFill>
                <a:effectLst/>
                <a:latin typeface="+mn-lt"/>
                <a:ea typeface="+mn-ea"/>
                <a:cs typeface="+mn-cs"/>
              </a:rPr>
              <a:t>We spend 25% of our budget to agencies, PR firms, and marketing firms that help us define our campaigns. [A400]</a:t>
            </a:r>
          </a:p>
          <a:p>
            <a:r>
              <a:rPr lang="en-US" sz="1200" b="0" i="0" kern="1200" dirty="0">
                <a:solidFill>
                  <a:schemeClr val="tx1"/>
                </a:solidFill>
                <a:effectLst/>
                <a:latin typeface="+mn-lt"/>
                <a:ea typeface="+mn-ea"/>
                <a:cs typeface="+mn-cs"/>
              </a:rPr>
              <a:t>We typically don’t pay money to the partner, but contribute marketing dollars to the campaign for literature, signage, radio ads, etc. [A401]</a:t>
            </a:r>
          </a:p>
          <a:p>
            <a:r>
              <a:rPr lang="en-US" sz="1200" b="0" i="0" kern="1200" dirty="0">
                <a:solidFill>
                  <a:schemeClr val="tx1"/>
                </a:solidFill>
                <a:effectLst/>
                <a:latin typeface="+mn-lt"/>
                <a:ea typeface="+mn-ea"/>
                <a:cs typeface="+mn-cs"/>
              </a:rPr>
              <a:t>We enter into long term sponsorship deals, which are evaluated on an annual or bi-annual basis. If not profitable, we will get out or renegotiate. Some losing campaigns we will keep for branding purposes. [A402]</a:t>
            </a:r>
          </a:p>
          <a:p>
            <a:r>
              <a:rPr lang="en-US" sz="1200" b="0" i="0" kern="1200" dirty="0">
                <a:solidFill>
                  <a:schemeClr val="tx1"/>
                </a:solidFill>
                <a:effectLst/>
                <a:latin typeface="+mn-lt"/>
                <a:ea typeface="+mn-ea"/>
                <a:cs typeface="+mn-cs"/>
              </a:rPr>
              <a:t>The partners understand that there is a big payoff in partnering with Vienna; therefore, we have as much say about the campaign as the partner. [A403]</a:t>
            </a:r>
          </a:p>
          <a:p>
            <a:r>
              <a:rPr lang="en-US" sz="1200" b="0" i="0" kern="1200" dirty="0">
                <a:solidFill>
                  <a:schemeClr val="tx1"/>
                </a:solidFill>
                <a:effectLst/>
                <a:latin typeface="+mn-lt"/>
                <a:ea typeface="+mn-ea"/>
                <a:cs typeface="+mn-cs"/>
              </a:rPr>
              <a:t>Because we are so prominent in the Chicago area (85% of the market) we rely on and get free PR (several articles, news stories, etc. per year for free). [A404]</a:t>
            </a:r>
          </a:p>
          <a:p>
            <a:r>
              <a:rPr lang="en-US" sz="1200" b="0" i="0" kern="1200" dirty="0">
                <a:solidFill>
                  <a:schemeClr val="tx1"/>
                </a:solidFill>
                <a:effectLst/>
                <a:latin typeface="+mn-lt"/>
                <a:ea typeface="+mn-ea"/>
                <a:cs typeface="+mn-cs"/>
              </a:rPr>
              <a:t>We buy magazines (trade journals) like Crain List of Whose Who, which includes the most influential people in Chicago magazine. We purchase lists from Judy Diamond and Assoc. who does lists from tax filing information for small businesses and CEOs. [A405]</a:t>
            </a:r>
          </a:p>
          <a:p>
            <a:r>
              <a:rPr lang="en-US" sz="1200" b="0" i="0" kern="1200" dirty="0">
                <a:solidFill>
                  <a:schemeClr val="tx1"/>
                </a:solidFill>
                <a:effectLst/>
                <a:latin typeface="+mn-lt"/>
                <a:ea typeface="+mn-ea"/>
                <a:cs typeface="+mn-cs"/>
              </a:rPr>
              <a:t>We do a direct mailing with a brochure put together by another company CHUB. [A406]</a:t>
            </a:r>
          </a:p>
          <a:p>
            <a:r>
              <a:rPr lang="en-US" sz="1200" b="0" i="0" kern="1200" dirty="0">
                <a:solidFill>
                  <a:schemeClr val="tx1"/>
                </a:solidFill>
                <a:effectLst/>
                <a:latin typeface="+mn-lt"/>
                <a:ea typeface="+mn-ea"/>
                <a:cs typeface="+mn-cs"/>
              </a:rPr>
              <a:t>For some campaigns, such as the Certificate Management System, the company will advertise in publications (trade journals) that target IT professionals. [A407]</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International Considerations</a:t>
            </a:r>
          </a:p>
          <a:p>
            <a:r>
              <a:rPr lang="en-US" sz="1200" b="1" i="0" kern="1200" dirty="0">
                <a:solidFill>
                  <a:schemeClr val="tx1"/>
                </a:solidFill>
                <a:effectLst/>
                <a:latin typeface="+mn-lt"/>
                <a:ea typeface="+mn-ea"/>
                <a:cs typeface="+mn-cs"/>
              </a:rPr>
              <a:t>These statements are typical of the size of organization for which Julia works and are taken from the site visits to illustrate the market size and scope of companies in this category.</a:t>
            </a:r>
          </a:p>
          <a:p>
            <a:r>
              <a:rPr lang="en-US" sz="1200" b="0" i="0" kern="1200" dirty="0">
                <a:solidFill>
                  <a:schemeClr val="tx1"/>
                </a:solidFill>
                <a:effectLst/>
                <a:latin typeface="+mn-lt"/>
                <a:ea typeface="+mn-ea"/>
                <a:cs typeface="+mn-cs"/>
              </a:rPr>
              <a:t>We have been in business for 20 years, now with 600 employees. We build ERP programs and have about 20 offices worldwide in Asia, Latin America, US and Europe, selling to 3000 ISVs and directly to larger companies. [A597]</a:t>
            </a:r>
          </a:p>
          <a:p>
            <a:r>
              <a:rPr lang="en-US" sz="1200" b="0" i="0" kern="1200" dirty="0">
                <a:solidFill>
                  <a:schemeClr val="tx1"/>
                </a:solidFill>
                <a:effectLst/>
                <a:latin typeface="+mn-lt"/>
                <a:ea typeface="+mn-ea"/>
                <a:cs typeface="+mn-cs"/>
              </a:rPr>
              <a:t>We are a </a:t>
            </a:r>
            <a:r>
              <a:rPr lang="en-US" sz="1200" b="0" i="0" kern="1200" dirty="0" err="1">
                <a:solidFill>
                  <a:schemeClr val="tx1"/>
                </a:solidFill>
                <a:effectLst/>
                <a:latin typeface="+mn-lt"/>
                <a:ea typeface="+mn-ea"/>
                <a:cs typeface="+mn-cs"/>
              </a:rPr>
              <a:t>world wide</a:t>
            </a:r>
            <a:r>
              <a:rPr lang="en-US" sz="1200" b="0" i="0" kern="1200" dirty="0">
                <a:solidFill>
                  <a:schemeClr val="tx1"/>
                </a:solidFill>
                <a:effectLst/>
                <a:latin typeface="+mn-lt"/>
                <a:ea typeface="+mn-ea"/>
                <a:cs typeface="+mn-cs"/>
              </a:rPr>
              <a:t> digital image company with over 1800 employees; 400 in Seattle; 400 in London and the rest spread out over the globe. Marketing budget is between 450K and 1500K. [A598]</a:t>
            </a:r>
          </a:p>
          <a:p>
            <a:r>
              <a:rPr lang="en-US" sz="1200" b="0" i="0" kern="1200" dirty="0">
                <a:solidFill>
                  <a:schemeClr val="tx1"/>
                </a:solidFill>
                <a:effectLst/>
                <a:latin typeface="+mn-lt"/>
                <a:ea typeface="+mn-ea"/>
                <a:cs typeface="+mn-cs"/>
              </a:rPr>
              <a:t>We manufacture machine tools, lathes, metal cutters, etc. and have 115 employees in US and 2400 worldwide, with 2000 in Japan. We have 13 partner distributors with 37 total offices. [A599]</a:t>
            </a:r>
          </a:p>
        </p:txBody>
      </p:sp>
      <p:sp>
        <p:nvSpPr>
          <p:cNvPr id="4" name="Slide Number Placeholder 3"/>
          <p:cNvSpPr>
            <a:spLocks noGrp="1"/>
          </p:cNvSpPr>
          <p:nvPr>
            <p:ph type="sldNum" sz="quarter" idx="5"/>
          </p:nvPr>
        </p:nvSpPr>
        <p:spPr/>
        <p:txBody>
          <a:bodyPr/>
          <a:lstStyle/>
          <a:p>
            <a:fld id="{90C91C77-BD77-46DD-975C-A10BFBCE05E6}" type="slidenum">
              <a:rPr lang="en-US" smtClean="0"/>
              <a:t>6</a:t>
            </a:fld>
            <a:endParaRPr lang="en-US"/>
          </a:p>
        </p:txBody>
      </p:sp>
    </p:spTree>
    <p:extLst>
      <p:ext uri="{BB962C8B-B14F-4D97-AF65-F5344CB8AC3E}">
        <p14:creationId xmlns:p14="http://schemas.microsoft.com/office/powerpoint/2010/main" val="3255977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Mia - Payroll Administrator</a:t>
            </a:r>
          </a:p>
          <a:p>
            <a:r>
              <a:rPr lang="en-US" sz="1200" b="0" i="1" kern="1200" dirty="0">
                <a:solidFill>
                  <a:schemeClr val="tx1"/>
                </a:solidFill>
                <a:effectLst/>
                <a:latin typeface="+mn-lt"/>
                <a:ea typeface="+mn-ea"/>
                <a:cs typeface="+mn-cs"/>
              </a:rPr>
              <a:t>"I make sure our employees get paid accurately."</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Mia collects information to process the payroll and post it to the general ledger. She also takes care of tax calculations and reporting. She is on a very strict time schedule and is driven by deadlines, because if she misses a deadline, people do not get paid.</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Age: 33</a:t>
            </a:r>
          </a:p>
          <a:p>
            <a:r>
              <a:rPr lang="en-US" sz="1200" b="0" i="0" kern="1200" dirty="0">
                <a:solidFill>
                  <a:schemeClr val="tx1"/>
                </a:solidFill>
                <a:effectLst/>
                <a:latin typeface="+mn-lt"/>
                <a:ea typeface="+mn-ea"/>
                <a:cs typeface="+mn-cs"/>
              </a:rPr>
              <a:t>Education, training, and certificates: 2yr College, Payroll seminars</a:t>
            </a:r>
          </a:p>
          <a:p>
            <a:r>
              <a:rPr lang="en-US" sz="1200" b="0" i="0" kern="1200" dirty="0">
                <a:solidFill>
                  <a:schemeClr val="tx1"/>
                </a:solidFill>
                <a:effectLst/>
                <a:latin typeface="+mn-lt"/>
                <a:ea typeface="+mn-ea"/>
                <a:cs typeface="+mn-cs"/>
              </a:rPr>
              <a:t>Background and experience: Worked within the organization, moved into office manager/payroll admin role several years ago. Payroll knowledge gained through on-the-job training.</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Why are they important? They make sure employees get paid on-time and accurately.</a:t>
            </a:r>
          </a:p>
          <a:p>
            <a:r>
              <a:rPr lang="en-US" sz="1200" b="0" i="0" kern="1200" dirty="0">
                <a:solidFill>
                  <a:schemeClr val="tx1"/>
                </a:solidFill>
                <a:effectLst/>
                <a:latin typeface="+mn-lt"/>
                <a:ea typeface="+mn-ea"/>
                <a:cs typeface="+mn-cs"/>
              </a:rPr>
              <a:t>How do they influence purchase behavior? Working with the finance manager, they help to determine the most cost effective way to deliver payroll.</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8:00amTwo cups of coffee, turn on the computer and check email for any emergencies</a:t>
            </a:r>
          </a:p>
          <a:p>
            <a:r>
              <a:rPr lang="en-US" sz="1200" b="0" i="0" kern="1200" dirty="0">
                <a:solidFill>
                  <a:schemeClr val="tx1"/>
                </a:solidFill>
                <a:effectLst/>
                <a:latin typeface="+mn-lt"/>
                <a:ea typeface="+mn-ea"/>
                <a:cs typeface="+mn-cs"/>
              </a:rPr>
              <a:t>9:00amCreate initial email and/or leave phone messages for employees requesting their payroll data.</a:t>
            </a:r>
          </a:p>
          <a:p>
            <a:r>
              <a:rPr lang="en-US" sz="1200" b="0" i="0" kern="1200" dirty="0">
                <a:solidFill>
                  <a:schemeClr val="tx1"/>
                </a:solidFill>
                <a:effectLst/>
                <a:latin typeface="+mn-lt"/>
                <a:ea typeface="+mn-ea"/>
                <a:cs typeface="+mn-cs"/>
              </a:rPr>
              <a:t>10:00amEnter new hire paperwork into the payroll app and update employee data changes.</a:t>
            </a:r>
          </a:p>
          <a:p>
            <a:r>
              <a:rPr lang="en-US" sz="1200" b="0" i="0" kern="1200" dirty="0">
                <a:solidFill>
                  <a:schemeClr val="tx1"/>
                </a:solidFill>
                <a:effectLst/>
                <a:latin typeface="+mn-lt"/>
                <a:ea typeface="+mn-ea"/>
                <a:cs typeface="+mn-cs"/>
              </a:rPr>
              <a:t>11:00amDaily meeting with finance manager and/or direct reports.</a:t>
            </a:r>
          </a:p>
          <a:p>
            <a:r>
              <a:rPr lang="en-US" sz="1200" b="0" i="0" kern="1200" dirty="0">
                <a:solidFill>
                  <a:schemeClr val="tx1"/>
                </a:solidFill>
                <a:effectLst/>
                <a:latin typeface="+mn-lt"/>
                <a:ea typeface="+mn-ea"/>
                <a:cs typeface="+mn-cs"/>
              </a:rPr>
              <a:t>11:30amResearch changes to tax laws that </a:t>
            </a:r>
            <a:r>
              <a:rPr lang="en-US" sz="1200" b="0" i="0" kern="1200" dirty="0" err="1">
                <a:solidFill>
                  <a:schemeClr val="tx1"/>
                </a:solidFill>
                <a:effectLst/>
                <a:latin typeface="+mn-lt"/>
                <a:ea typeface="+mn-ea"/>
                <a:cs typeface="+mn-cs"/>
              </a:rPr>
              <a:t>effect her</a:t>
            </a:r>
            <a:r>
              <a:rPr lang="en-US" sz="1200" b="0" i="0" kern="1200" dirty="0">
                <a:solidFill>
                  <a:schemeClr val="tx1"/>
                </a:solidFill>
                <a:effectLst/>
                <a:latin typeface="+mn-lt"/>
                <a:ea typeface="+mn-ea"/>
                <a:cs typeface="+mn-cs"/>
              </a:rPr>
              <a:t> employees</a:t>
            </a:r>
          </a:p>
          <a:p>
            <a:r>
              <a:rPr lang="en-US" sz="1200" b="0" i="0" kern="1200" dirty="0">
                <a:solidFill>
                  <a:schemeClr val="tx1"/>
                </a:solidFill>
                <a:effectLst/>
                <a:latin typeface="+mn-lt"/>
                <a:ea typeface="+mn-ea"/>
                <a:cs typeface="+mn-cs"/>
              </a:rPr>
              <a:t>12:30pmLunch in the company cafe with work buddies.</a:t>
            </a:r>
          </a:p>
          <a:p>
            <a:r>
              <a:rPr lang="en-US" sz="1200" b="0" i="0" kern="1200" dirty="0">
                <a:solidFill>
                  <a:schemeClr val="tx1"/>
                </a:solidFill>
                <a:effectLst/>
                <a:latin typeface="+mn-lt"/>
                <a:ea typeface="+mn-ea"/>
                <a:cs typeface="+mn-cs"/>
              </a:rPr>
              <a:t>1:30pmCalculate, create and record manual checks for employee terminations, bonuses and any other company approved reasons.</a:t>
            </a:r>
          </a:p>
          <a:p>
            <a:r>
              <a:rPr lang="en-US" sz="1200" b="0" i="0" kern="1200" dirty="0">
                <a:solidFill>
                  <a:schemeClr val="tx1"/>
                </a:solidFill>
                <a:effectLst/>
                <a:latin typeface="+mn-lt"/>
                <a:ea typeface="+mn-ea"/>
                <a:cs typeface="+mn-cs"/>
              </a:rPr>
              <a:t>2:30pmContinue to make data changes and return employee calls regarding their personal payroll issues.</a:t>
            </a:r>
          </a:p>
          <a:p>
            <a:r>
              <a:rPr lang="en-US" sz="1200" b="0" i="0" kern="1200" dirty="0">
                <a:solidFill>
                  <a:schemeClr val="tx1"/>
                </a:solidFill>
                <a:effectLst/>
                <a:latin typeface="+mn-lt"/>
                <a:ea typeface="+mn-ea"/>
                <a:cs typeface="+mn-cs"/>
              </a:rPr>
              <a:t>3:30pmCatch up on miscellaneous tasks that have accumulated for the day</a:t>
            </a:r>
          </a:p>
          <a:p>
            <a:r>
              <a:rPr lang="en-US" sz="1200" b="0" i="0" kern="1200" dirty="0">
                <a:solidFill>
                  <a:schemeClr val="tx1"/>
                </a:solidFill>
                <a:effectLst/>
                <a:latin typeface="+mn-lt"/>
                <a:ea typeface="+mn-ea"/>
                <a:cs typeface="+mn-cs"/>
              </a:rPr>
              <a:t>4:00pmResearch employee issues</a:t>
            </a:r>
          </a:p>
          <a:p>
            <a:r>
              <a:rPr lang="en-US" sz="1200" b="0" i="0" kern="1200" dirty="0">
                <a:solidFill>
                  <a:schemeClr val="tx1"/>
                </a:solidFill>
                <a:effectLst/>
                <a:latin typeface="+mn-lt"/>
                <a:ea typeface="+mn-ea"/>
                <a:cs typeface="+mn-cs"/>
              </a:rPr>
              <a:t>4:45pmClear desk and prepare for tomorrow.</a:t>
            </a:r>
          </a:p>
          <a:p>
            <a:r>
              <a:rPr lang="en-US" sz="1200" b="0" i="0" kern="1200" dirty="0">
                <a:solidFill>
                  <a:schemeClr val="tx1"/>
                </a:solidFill>
                <a:effectLst/>
                <a:latin typeface="+mn-lt"/>
                <a:ea typeface="+mn-ea"/>
                <a:cs typeface="+mn-cs"/>
              </a:rPr>
              <a:t>5:00pmGo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Relationships</a:t>
            </a:r>
          </a:p>
          <a:p>
            <a:r>
              <a:rPr lang="en-US" sz="1200" b="0" i="0" kern="1200" dirty="0">
                <a:solidFill>
                  <a:schemeClr val="tx1"/>
                </a:solidFill>
                <a:effectLst/>
                <a:latin typeface="+mn-lt"/>
                <a:ea typeface="+mn-ea"/>
                <a:cs typeface="+mn-cs"/>
              </a:rPr>
              <a:t>Mia interacts with the finance and HR managers on a daily basis.</a:t>
            </a:r>
          </a:p>
          <a:p>
            <a:r>
              <a:rPr lang="en-US" sz="1200" b="0" i="0" kern="1200" dirty="0">
                <a:solidFill>
                  <a:schemeClr val="tx1"/>
                </a:solidFill>
                <a:effectLst/>
                <a:latin typeface="+mn-lt"/>
                <a:ea typeface="+mn-ea"/>
                <a:cs typeface="+mn-cs"/>
              </a:rPr>
              <a:t>She interacts with employees who have changes or issues and to collect time worked several times within a pay cycle.</a:t>
            </a:r>
          </a:p>
          <a:p>
            <a:r>
              <a:rPr lang="en-US" sz="1200" b="0" i="0" kern="1200" dirty="0">
                <a:solidFill>
                  <a:schemeClr val="tx1"/>
                </a:solidFill>
                <a:effectLst/>
                <a:latin typeface="+mn-lt"/>
                <a:ea typeface="+mn-ea"/>
                <a:cs typeface="+mn-cs"/>
              </a:rPr>
              <a:t>Mia may have several employees reporting to her who are tasked with data entry and reporting duties.</a:t>
            </a:r>
          </a:p>
          <a:p>
            <a:r>
              <a:rPr lang="en-US" sz="1200" b="0" i="0" kern="1200" dirty="0">
                <a:solidFill>
                  <a:schemeClr val="tx1"/>
                </a:solidFill>
                <a:effectLst/>
                <a:latin typeface="+mn-lt"/>
                <a:ea typeface="+mn-ea"/>
                <a:cs typeface="+mn-cs"/>
              </a:rPr>
              <a:t>Mia reports to the finance manager with a dotted line to the HR manager.</a:t>
            </a:r>
          </a:p>
          <a:p>
            <a:r>
              <a:rPr lang="en-US" sz="1200" b="0" i="0" kern="1200" dirty="0">
                <a:solidFill>
                  <a:schemeClr val="tx1"/>
                </a:solidFill>
                <a:effectLst/>
                <a:latin typeface="+mn-lt"/>
                <a:ea typeface="+mn-ea"/>
                <a:cs typeface="+mn-cs"/>
              </a:rPr>
              <a:t>Communication and style</a:t>
            </a:r>
          </a:p>
          <a:p>
            <a:r>
              <a:rPr lang="en-US" sz="1200" b="0" i="0" kern="1200" dirty="0">
                <a:solidFill>
                  <a:schemeClr val="tx1"/>
                </a:solidFill>
                <a:effectLst/>
                <a:latin typeface="+mn-lt"/>
                <a:ea typeface="+mn-ea"/>
                <a:cs typeface="+mn-cs"/>
              </a:rPr>
              <a:t>Mia communicates via email and keeps the tone very businesslike and crisp.</a:t>
            </a:r>
          </a:p>
          <a:p>
            <a:r>
              <a:rPr lang="en-US" sz="1200" b="0" i="0" kern="1200" dirty="0">
                <a:solidFill>
                  <a:schemeClr val="tx1"/>
                </a:solidFill>
                <a:effectLst/>
                <a:latin typeface="+mn-lt"/>
                <a:ea typeface="+mn-ea"/>
                <a:cs typeface="+mn-cs"/>
              </a:rPr>
              <a:t>She answers inquiries by quoting rules and regulations and expects the issue to be completed within a single exchange.</a:t>
            </a:r>
          </a:p>
          <a:p>
            <a:r>
              <a:rPr lang="en-US" sz="1200" b="0" i="0" kern="1200" dirty="0">
                <a:solidFill>
                  <a:schemeClr val="tx1"/>
                </a:solidFill>
                <a:effectLst/>
                <a:latin typeface="+mn-lt"/>
                <a:ea typeface="+mn-ea"/>
                <a:cs typeface="+mn-cs"/>
              </a:rPr>
              <a:t>She gets frustrated when forced to explain things in-depth and/or continue an email thread beyond a couple of exchanges.</a:t>
            </a:r>
          </a:p>
          <a:p>
            <a:r>
              <a:rPr lang="en-US" sz="1200" b="0" i="0" kern="1200" dirty="0">
                <a:solidFill>
                  <a:schemeClr val="tx1"/>
                </a:solidFill>
                <a:effectLst/>
                <a:latin typeface="+mn-lt"/>
                <a:ea typeface="+mn-ea"/>
                <a:cs typeface="+mn-cs"/>
              </a:rPr>
              <a:t>Span of control</a:t>
            </a:r>
          </a:p>
          <a:p>
            <a:r>
              <a:rPr lang="en-US" sz="1200" b="0" i="0" kern="1200" dirty="0">
                <a:solidFill>
                  <a:schemeClr val="tx1"/>
                </a:solidFill>
                <a:effectLst/>
                <a:latin typeface="+mn-lt"/>
                <a:ea typeface="+mn-ea"/>
                <a:cs typeface="+mn-cs"/>
              </a:rPr>
              <a:t>Mia is the one who gets payroll calculated and into employees hands.</a:t>
            </a:r>
          </a:p>
          <a:p>
            <a:r>
              <a:rPr lang="en-US" sz="1200" b="0" i="0" kern="1200" dirty="0">
                <a:solidFill>
                  <a:schemeClr val="tx1"/>
                </a:solidFill>
                <a:effectLst/>
                <a:latin typeface="+mn-lt"/>
                <a:ea typeface="+mn-ea"/>
                <a:cs typeface="+mn-cs"/>
              </a:rPr>
              <a:t>She controls payroll from a day-to-day operations perspective.</a:t>
            </a:r>
          </a:p>
          <a:p>
            <a:r>
              <a:rPr lang="en-US" sz="1200" b="0" i="0" kern="1200" dirty="0">
                <a:solidFill>
                  <a:schemeClr val="tx1"/>
                </a:solidFill>
                <a:effectLst/>
                <a:latin typeface="+mn-lt"/>
                <a:ea typeface="+mn-ea"/>
                <a:cs typeface="+mn-cs"/>
              </a:rPr>
              <a:t>She is an advocate for the company's employees and is tasked with ensuring that payroll rules and regulations are strictly adhered to.</a:t>
            </a:r>
          </a:p>
          <a:p>
            <a:r>
              <a:rPr lang="en-US" sz="1200" b="0" i="0" kern="1200" dirty="0">
                <a:solidFill>
                  <a:schemeClr val="tx1"/>
                </a:solidFill>
                <a:effectLst/>
                <a:latin typeface="+mn-lt"/>
                <a:ea typeface="+mn-ea"/>
                <a:cs typeface="+mn-cs"/>
              </a:rPr>
              <a:t>Mia has the finance manager's ear and can influence many payroll decisions by quoting rules and regulations.</a:t>
            </a:r>
          </a:p>
          <a:p>
            <a:r>
              <a:rPr lang="en-US" sz="1200" b="0" i="0" kern="1200" dirty="0">
                <a:solidFill>
                  <a:schemeClr val="tx1"/>
                </a:solidFill>
                <a:effectLst/>
                <a:latin typeface="+mn-lt"/>
                <a:ea typeface="+mn-ea"/>
                <a:cs typeface="+mn-cs"/>
              </a:rPr>
              <a:t>She escalates to the finance and HR managers.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Values, fears, and career aspirations</a:t>
            </a:r>
          </a:p>
          <a:p>
            <a:r>
              <a:rPr lang="en-US" sz="1200" b="0" i="0" kern="1200" dirty="0">
                <a:solidFill>
                  <a:schemeClr val="tx1"/>
                </a:solidFill>
                <a:effectLst/>
                <a:latin typeface="+mn-lt"/>
                <a:ea typeface="+mn-ea"/>
                <a:cs typeface="+mn-cs"/>
              </a:rPr>
              <a:t>Mia wants her payroll application to be intuitive.</a:t>
            </a:r>
          </a:p>
          <a:p>
            <a:r>
              <a:rPr lang="en-US" sz="1200" b="0" i="0" kern="1200" dirty="0">
                <a:solidFill>
                  <a:schemeClr val="tx1"/>
                </a:solidFill>
                <a:effectLst/>
                <a:latin typeface="+mn-lt"/>
                <a:ea typeface="+mn-ea"/>
                <a:cs typeface="+mn-cs"/>
              </a:rPr>
              <a:t>The steps to running a payroll must be presented in a straight forward way ensuring that she doesn't miss anything.</a:t>
            </a:r>
          </a:p>
          <a:p>
            <a:r>
              <a:rPr lang="en-US" sz="1200" b="0" i="0" kern="1200" dirty="0">
                <a:solidFill>
                  <a:schemeClr val="tx1"/>
                </a:solidFill>
                <a:effectLst/>
                <a:latin typeface="+mn-lt"/>
                <a:ea typeface="+mn-ea"/>
                <a:cs typeface="+mn-cs"/>
              </a:rPr>
              <a:t>Anything she has to do to an employee record should be accessed in multiple ways with as few clicks as possible.</a:t>
            </a:r>
          </a:p>
          <a:p>
            <a:r>
              <a:rPr lang="en-US" sz="1200" b="0" i="0" kern="1200" dirty="0">
                <a:solidFill>
                  <a:schemeClr val="tx1"/>
                </a:solidFill>
                <a:effectLst/>
                <a:latin typeface="+mn-lt"/>
                <a:ea typeface="+mn-ea"/>
                <a:cs typeface="+mn-cs"/>
              </a:rPr>
              <a:t>When an error is indicated, the app should make it easy for her to pinpoint and correct it.</a:t>
            </a:r>
          </a:p>
          <a:p>
            <a:r>
              <a:rPr lang="en-US" sz="1200" b="0" i="0" kern="1200" dirty="0">
                <a:solidFill>
                  <a:schemeClr val="tx1"/>
                </a:solidFill>
                <a:effectLst/>
                <a:latin typeface="+mn-lt"/>
                <a:ea typeface="+mn-ea"/>
                <a:cs typeface="+mn-cs"/>
              </a:rPr>
              <a:t>Mia may desire to move around the financial organization but she is comfortable where she is and would be happy to remain the payroll administrator.</a:t>
            </a:r>
          </a:p>
          <a:p>
            <a:r>
              <a:rPr lang="en-US" sz="1200" b="0" i="0" kern="1200" dirty="0">
                <a:solidFill>
                  <a:schemeClr val="tx1"/>
                </a:solidFill>
                <a:effectLst/>
                <a:latin typeface="+mn-lt"/>
                <a:ea typeface="+mn-ea"/>
                <a:cs typeface="+mn-cs"/>
              </a:rPr>
              <a:t>Mia's biggest fear is that the company will outsource her function.</a:t>
            </a:r>
          </a:p>
          <a:p>
            <a:r>
              <a:rPr lang="en-US" sz="1200" b="0" i="0" kern="1200" dirty="0">
                <a:solidFill>
                  <a:schemeClr val="tx1"/>
                </a:solidFill>
                <a:effectLst/>
                <a:latin typeface="+mn-lt"/>
                <a:ea typeface="+mn-ea"/>
                <a:cs typeface="+mn-cs"/>
              </a:rPr>
              <a:t>She will embellish the effort required of her work tasks to convince management that "while outsourcing is a good fit for other companies, theirs is unique and requires her extensive hand holding."</a:t>
            </a: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Mia knows the payroll application, it's hers and she's the expert.</a:t>
            </a:r>
          </a:p>
          <a:p>
            <a:r>
              <a:rPr lang="en-US" sz="1200" b="0" i="0" kern="1200" dirty="0">
                <a:solidFill>
                  <a:schemeClr val="tx1"/>
                </a:solidFill>
                <a:effectLst/>
                <a:latin typeface="+mn-lt"/>
                <a:ea typeface="+mn-ea"/>
                <a:cs typeface="+mn-cs"/>
              </a:rPr>
              <a:t>Payroll clerks use Excel more than the payroll application in most companies. They get raw data from the application, but anything that they want to do with that data is done in Excel.</a:t>
            </a:r>
          </a:p>
          <a:p>
            <a:r>
              <a:rPr lang="en-US" sz="1200" b="0" i="0" kern="1200" dirty="0">
                <a:solidFill>
                  <a:schemeClr val="tx1"/>
                </a:solidFill>
                <a:effectLst/>
                <a:latin typeface="+mn-lt"/>
                <a:ea typeface="+mn-ea"/>
                <a:cs typeface="+mn-cs"/>
              </a:rPr>
              <a:t>She also uses email extensively but only the most basic features.</a:t>
            </a:r>
          </a:p>
          <a:p>
            <a:r>
              <a:rPr lang="en-US" sz="1200" b="0" i="0" kern="1200" dirty="0">
                <a:solidFill>
                  <a:schemeClr val="tx1"/>
                </a:solidFill>
                <a:effectLst/>
                <a:latin typeface="+mn-lt"/>
                <a:ea typeface="+mn-ea"/>
                <a:cs typeface="+mn-cs"/>
              </a:rPr>
              <a:t>Mia knows the payroll space. She can quote regulations and tax rules - as they apply within her organization.</a:t>
            </a:r>
          </a:p>
          <a:p>
            <a:r>
              <a:rPr lang="en-US" sz="1200" b="0" i="0" kern="1200" dirty="0">
                <a:solidFill>
                  <a:schemeClr val="tx1"/>
                </a:solidFill>
                <a:effectLst/>
                <a:latin typeface="+mn-lt"/>
                <a:ea typeface="+mn-ea"/>
                <a:cs typeface="+mn-cs"/>
              </a:rPr>
              <a:t>She is likely the most knowledgeable person in the organization regarding payroll. This is a source of power for her.</a:t>
            </a:r>
          </a:p>
          <a:p>
            <a:r>
              <a:rPr lang="en-US" sz="1200" b="0" i="0" kern="1200" dirty="0">
                <a:solidFill>
                  <a:schemeClr val="tx1"/>
                </a:solidFill>
                <a:effectLst/>
                <a:latin typeface="+mn-lt"/>
                <a:ea typeface="+mn-ea"/>
                <a:cs typeface="+mn-cs"/>
              </a:rPr>
              <a:t>Mia is good at keeping the schedule.</a:t>
            </a:r>
          </a:p>
          <a:p>
            <a:r>
              <a:rPr lang="en-US" sz="1200" b="0" i="0" kern="1200" dirty="0">
                <a:solidFill>
                  <a:schemeClr val="tx1"/>
                </a:solidFill>
                <a:effectLst/>
                <a:latin typeface="+mn-lt"/>
                <a:ea typeface="+mn-ea"/>
                <a:cs typeface="+mn-cs"/>
              </a:rPr>
              <a:t>Given a defined set of tasks and a timeline, she will work it with precision.</a:t>
            </a:r>
          </a:p>
          <a:p>
            <a:r>
              <a:rPr lang="en-US" sz="1200" b="0" i="0" kern="1200" dirty="0">
                <a:solidFill>
                  <a:schemeClr val="tx1"/>
                </a:solidFill>
                <a:effectLst/>
                <a:latin typeface="+mn-lt"/>
                <a:ea typeface="+mn-ea"/>
                <a:cs typeface="+mn-cs"/>
              </a:rPr>
              <a:t>Be careful not to impose deviations to her routine however.</a:t>
            </a:r>
          </a:p>
          <a:p>
            <a:r>
              <a:rPr lang="en-US" sz="1200" b="0" i="0" kern="1200" dirty="0">
                <a:solidFill>
                  <a:schemeClr val="tx1"/>
                </a:solidFill>
                <a:effectLst/>
                <a:latin typeface="+mn-lt"/>
                <a:ea typeface="+mn-ea"/>
                <a:cs typeface="+mn-cs"/>
              </a:rPr>
              <a:t>Asking Mia to do things that don't fit into her outline can cause her great stress and pain.</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desktop computer</a:t>
            </a:r>
          </a:p>
          <a:p>
            <a:r>
              <a:rPr lang="en-US" sz="1200" b="0" i="0" kern="1200" dirty="0">
                <a:solidFill>
                  <a:schemeClr val="tx1"/>
                </a:solidFill>
                <a:effectLst/>
                <a:latin typeface="+mn-lt"/>
                <a:ea typeface="+mn-ea"/>
                <a:cs typeface="+mn-cs"/>
              </a:rPr>
              <a:t>desk phone</a:t>
            </a:r>
          </a:p>
          <a:p>
            <a:r>
              <a:rPr lang="en-US" sz="1200" b="0" i="0" kern="1200" dirty="0">
                <a:solidFill>
                  <a:schemeClr val="tx1"/>
                </a:solidFill>
                <a:effectLst/>
                <a:latin typeface="+mn-lt"/>
                <a:ea typeface="+mn-ea"/>
                <a:cs typeface="+mn-cs"/>
              </a:rPr>
              <a:t>pager</a:t>
            </a:r>
          </a:p>
          <a:p>
            <a:r>
              <a:rPr lang="en-US" sz="1200" b="0" i="0" kern="1200" dirty="0">
                <a:solidFill>
                  <a:schemeClr val="tx1"/>
                </a:solidFill>
                <a:effectLst/>
                <a:latin typeface="+mn-lt"/>
                <a:ea typeface="+mn-ea"/>
                <a:cs typeface="+mn-cs"/>
              </a:rPr>
              <a:t>10-key calculator</a:t>
            </a:r>
          </a:p>
          <a:p>
            <a:r>
              <a:rPr lang="en-US" sz="1200" b="0" i="0" kern="1200" dirty="0">
                <a:solidFill>
                  <a:schemeClr val="tx1"/>
                </a:solidFill>
                <a:effectLst/>
                <a:latin typeface="+mn-lt"/>
                <a:ea typeface="+mn-ea"/>
                <a:cs typeface="+mn-cs"/>
              </a:rPr>
              <a:t>hard copy reports.</a:t>
            </a:r>
          </a:p>
          <a:p>
            <a:r>
              <a:rPr lang="en-US" sz="1200" b="0" i="0" kern="1200" dirty="0">
                <a:solidFill>
                  <a:schemeClr val="tx1"/>
                </a:solidFill>
                <a:effectLst/>
                <a:latin typeface="+mn-lt"/>
                <a:ea typeface="+mn-ea"/>
                <a:cs typeface="+mn-cs"/>
              </a:rPr>
              <a:t>Work styles</a:t>
            </a:r>
          </a:p>
          <a:p>
            <a:r>
              <a:rPr lang="en-US" sz="1200" b="0" i="0" kern="1200" dirty="0">
                <a:solidFill>
                  <a:schemeClr val="tx1"/>
                </a:solidFill>
                <a:effectLst/>
                <a:latin typeface="+mn-lt"/>
                <a:ea typeface="+mn-ea"/>
                <a:cs typeface="+mn-cs"/>
              </a:rPr>
              <a:t>What work styles does this person employ to get their work done? Mia uses lists and timelines. She manages her work to strict cut-off dates and doesn't tolerate deviations.</a:t>
            </a:r>
          </a:p>
          <a:p>
            <a:r>
              <a:rPr lang="en-US" sz="1200" b="0" i="0" kern="1200" dirty="0">
                <a:solidFill>
                  <a:schemeClr val="tx1"/>
                </a:solidFill>
                <a:effectLst/>
                <a:latin typeface="+mn-lt"/>
                <a:ea typeface="+mn-ea"/>
                <a:cs typeface="+mn-cs"/>
              </a:rPr>
              <a:t>Learning strategies</a:t>
            </a:r>
          </a:p>
          <a:p>
            <a:r>
              <a:rPr lang="en-US" sz="1200" b="0" i="0" kern="1200" dirty="0">
                <a:solidFill>
                  <a:schemeClr val="tx1"/>
                </a:solidFill>
                <a:effectLst/>
                <a:latin typeface="+mn-lt"/>
                <a:ea typeface="+mn-ea"/>
                <a:cs typeface="+mn-cs"/>
              </a:rPr>
              <a:t>Mia learns by doing.</a:t>
            </a:r>
          </a:p>
          <a:p>
            <a:r>
              <a:rPr lang="en-US" sz="1200" b="0" i="0" kern="1200" dirty="0">
                <a:solidFill>
                  <a:schemeClr val="tx1"/>
                </a:solidFill>
                <a:effectLst/>
                <a:latin typeface="+mn-lt"/>
                <a:ea typeface="+mn-ea"/>
                <a:cs typeface="+mn-cs"/>
              </a:rPr>
              <a:t>Once she has figured out a way to get something done, she always do it the same way.</a:t>
            </a:r>
          </a:p>
          <a:p>
            <a:r>
              <a:rPr lang="en-US" sz="1200" b="0" i="0" kern="1200" dirty="0">
                <a:solidFill>
                  <a:schemeClr val="tx1"/>
                </a:solidFill>
                <a:effectLst/>
                <a:latin typeface="+mn-lt"/>
                <a:ea typeface="+mn-ea"/>
                <a:cs typeface="+mn-cs"/>
              </a:rPr>
              <a:t>If there's </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easier way to accomplish a task, she won't find it on her own - she'll have to be shown.</a:t>
            </a:r>
          </a:p>
          <a:p>
            <a:r>
              <a:rPr lang="en-US" sz="1200" b="0" i="0" kern="1200" dirty="0">
                <a:solidFill>
                  <a:schemeClr val="tx1"/>
                </a:solidFill>
                <a:effectLst/>
                <a:latin typeface="+mn-lt"/>
                <a:ea typeface="+mn-ea"/>
                <a:cs typeface="+mn-cs"/>
              </a:rPr>
              <a:t>Mia imposes what she knows - including processes, terms and definitions - on a new application.</a:t>
            </a:r>
          </a:p>
          <a:p>
            <a:r>
              <a:rPr lang="en-US" sz="1200" b="0" i="0" kern="1200" dirty="0">
                <a:solidFill>
                  <a:schemeClr val="tx1"/>
                </a:solidFill>
                <a:effectLst/>
                <a:latin typeface="+mn-lt"/>
                <a:ea typeface="+mn-ea"/>
                <a:cs typeface="+mn-cs"/>
              </a:rPr>
              <a:t>She will try to find equivalencies within the new app and will take time to learn new ideas.</a:t>
            </a:r>
          </a:p>
          <a:p>
            <a:r>
              <a:rPr lang="en-US" sz="1200" b="0" i="0" kern="1200" dirty="0">
                <a:solidFill>
                  <a:schemeClr val="tx1"/>
                </a:solidFill>
                <a:effectLst/>
                <a:latin typeface="+mn-lt"/>
                <a:ea typeface="+mn-ea"/>
                <a:cs typeface="+mn-cs"/>
              </a:rPr>
              <a:t>She is a reluctant user of new applications as they are outside her comfort zone.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Mia works in an area where security is at a higher level than the rest of the company.</a:t>
            </a:r>
          </a:p>
          <a:p>
            <a:r>
              <a:rPr lang="en-US" sz="1200" b="0" i="0" kern="1200" dirty="0">
                <a:solidFill>
                  <a:schemeClr val="tx1"/>
                </a:solidFill>
                <a:effectLst/>
                <a:latin typeface="+mn-lt"/>
                <a:ea typeface="+mn-ea"/>
                <a:cs typeface="+mn-cs"/>
              </a:rPr>
              <a:t>Her employee badge has a special code that allows her access to the payroll area.</a:t>
            </a:r>
          </a:p>
          <a:p>
            <a:r>
              <a:rPr lang="en-US" sz="1200" b="0" i="0" kern="1200" dirty="0">
                <a:solidFill>
                  <a:schemeClr val="tx1"/>
                </a:solidFill>
                <a:effectLst/>
                <a:latin typeface="+mn-lt"/>
                <a:ea typeface="+mn-ea"/>
                <a:cs typeface="+mn-cs"/>
              </a:rPr>
              <a:t>There are many locked file cabinets filled with employee reports and records.</a:t>
            </a:r>
          </a:p>
          <a:p>
            <a:r>
              <a:rPr lang="en-US" sz="1200" b="0" i="0" kern="1200" dirty="0">
                <a:solidFill>
                  <a:schemeClr val="tx1"/>
                </a:solidFill>
                <a:effectLst/>
                <a:latin typeface="+mn-lt"/>
                <a:ea typeface="+mn-ea"/>
                <a:cs typeface="+mn-cs"/>
              </a:rPr>
              <a:t>Inside the payroll dept, there are locked closets that house the computer with the payroll application loaded on it - off the company network. Within those locked closets are locked cabinets with blank payroll stock - monitored by check sequence.</a:t>
            </a:r>
          </a:p>
          <a:p>
            <a:r>
              <a:rPr lang="en-US" sz="1200" b="0" i="0" kern="1200" dirty="0">
                <a:solidFill>
                  <a:schemeClr val="tx1"/>
                </a:solidFill>
                <a:effectLst/>
                <a:latin typeface="+mn-lt"/>
                <a:ea typeface="+mn-ea"/>
                <a:cs typeface="+mn-cs"/>
              </a:rPr>
              <a:t>It gives Mia a feeling of pride and power to be one of the few persons who holds a key to these places.</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Mia's number one goal is to get payroll out each period on time and 100% accurate. Anything short of that is failure.</a:t>
            </a:r>
          </a:p>
          <a:p>
            <a:r>
              <a:rPr lang="en-US" sz="1200" b="0" i="0" kern="1200" dirty="0">
                <a:solidFill>
                  <a:schemeClr val="tx1"/>
                </a:solidFill>
                <a:effectLst/>
                <a:latin typeface="+mn-lt"/>
                <a:ea typeface="+mn-ea"/>
                <a:cs typeface="+mn-cs"/>
              </a:rPr>
              <a:t>Of course, meeting the 100% accuracy level can be subjective and that subjectivity is the cause for the employee issues that consume many hours of her work week.</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In-house payroll expert</a:t>
            </a:r>
          </a:p>
          <a:p>
            <a:r>
              <a:rPr lang="en-US" sz="1200" b="0" i="0" kern="1200" dirty="0">
                <a:solidFill>
                  <a:schemeClr val="tx1"/>
                </a:solidFill>
                <a:effectLst/>
                <a:latin typeface="+mn-lt"/>
                <a:ea typeface="+mn-ea"/>
                <a:cs typeface="+mn-cs"/>
              </a:rPr>
              <a:t>Data entry clerk</a:t>
            </a:r>
          </a:p>
          <a:p>
            <a:r>
              <a:rPr lang="en-US" sz="1200" b="0" i="0" kern="1200" dirty="0">
                <a:solidFill>
                  <a:schemeClr val="tx1"/>
                </a:solidFill>
                <a:effectLst/>
                <a:latin typeface="+mn-lt"/>
                <a:ea typeface="+mn-ea"/>
                <a:cs typeface="+mn-cs"/>
              </a:rPr>
              <a:t>Auditor</a:t>
            </a:r>
          </a:p>
          <a:p>
            <a:r>
              <a:rPr lang="en-US" sz="1200" b="0" i="0" kern="1200" dirty="0">
                <a:solidFill>
                  <a:schemeClr val="tx1"/>
                </a:solidFill>
                <a:effectLst/>
                <a:latin typeface="+mn-lt"/>
                <a:ea typeface="+mn-ea"/>
                <a:cs typeface="+mn-cs"/>
              </a:rPr>
              <a:t>Employee Manager</a:t>
            </a:r>
          </a:p>
          <a:p>
            <a:r>
              <a:rPr lang="en-US" sz="1200" b="0" i="0" kern="1200" dirty="0">
                <a:solidFill>
                  <a:schemeClr val="tx1"/>
                </a:solidFill>
                <a:effectLst/>
                <a:latin typeface="+mn-lt"/>
                <a:ea typeface="+mn-ea"/>
                <a:cs typeface="+mn-cs"/>
              </a:rPr>
              <a:t>Union Contract Manager</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Second Level HR Support</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Mia spends a great deal of her time in "prep" mode. She is preparing the next payroll by: updating current employee data (including addresses, name changes, deduction changes, salary changes, W4 changes, etc.); following up with employees who have questions or issues with prior payroll runs and then figuring out how to make necessary adjustments in the current cycle; balancing the payroll books to ensure fiscal responsibility; adding new hires and inactivating terminated and on-leave employees; and collecting and entering variable pay data (i.e. work hours, bonus, commissions,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All of this is repeated for every pay cycle.</a:t>
            </a:r>
          </a:p>
          <a:p>
            <a:r>
              <a:rPr lang="en-US" sz="1200" b="0" i="0" kern="1200" dirty="0">
                <a:solidFill>
                  <a:schemeClr val="tx1"/>
                </a:solidFill>
                <a:effectLst/>
                <a:latin typeface="+mn-lt"/>
                <a:ea typeface="+mn-ea"/>
                <a:cs typeface="+mn-cs"/>
              </a:rPr>
              <a:t>In addition, Mia is has specific sets of activities that recur at month-end, quarter-end and year-end. At these specific points in time, Mia has to add these activities to her work list without interruption to her normal activities.</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Mia's biggest stress point is getting payroll out on time each period.</a:t>
            </a:r>
          </a:p>
          <a:p>
            <a:r>
              <a:rPr lang="en-US" sz="1200" b="0" i="0" kern="1200" dirty="0">
                <a:solidFill>
                  <a:schemeClr val="tx1"/>
                </a:solidFill>
                <a:effectLst/>
                <a:latin typeface="+mn-lt"/>
                <a:ea typeface="+mn-ea"/>
                <a:cs typeface="+mn-cs"/>
              </a:rPr>
              <a:t>As the scheduled pay run hour gets close, there is always a flurry of activity to get final changes into the system.</a:t>
            </a:r>
          </a:p>
          <a:p>
            <a:r>
              <a:rPr lang="en-US" sz="1200" b="0" i="0" kern="1200" dirty="0">
                <a:solidFill>
                  <a:schemeClr val="tx1"/>
                </a:solidFill>
                <a:effectLst/>
                <a:latin typeface="+mn-lt"/>
                <a:ea typeface="+mn-ea"/>
                <a:cs typeface="+mn-cs"/>
              </a:rPr>
              <a:t>The single biggest pain point is when technology fails her.</a:t>
            </a:r>
          </a:p>
          <a:p>
            <a:r>
              <a:rPr lang="en-US" sz="1200" b="0" i="0" kern="1200" dirty="0">
                <a:solidFill>
                  <a:schemeClr val="tx1"/>
                </a:solidFill>
                <a:effectLst/>
                <a:latin typeface="+mn-lt"/>
                <a:ea typeface="+mn-ea"/>
                <a:cs typeface="+mn-cs"/>
              </a:rPr>
              <a:t>As she attempts to run payroll the system fails or continually presents errors that she cannot figure out how to resolve.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Payroll administrator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Payroll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6"/>
              </a:rPr>
              <a:t>Employee</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7"/>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Payroll has a standard set of functionality that is non-negotiable -in the end, the product must be able to accurately calculate pay and get that pay into employees hands.</a:t>
            </a:r>
          </a:p>
          <a:p>
            <a:r>
              <a:rPr lang="en-US" sz="1200" b="0" i="0" kern="1200" dirty="0">
                <a:solidFill>
                  <a:schemeClr val="tx1"/>
                </a:solidFill>
                <a:effectLst/>
                <a:latin typeface="+mn-lt"/>
                <a:ea typeface="+mn-ea"/>
                <a:cs typeface="+mn-cs"/>
              </a:rPr>
              <a:t>The opportunity for MS is to create an application that is intuitive, uses standard MS Office conventions and logically organizes the data to reduce the number clicks and keystrokes that it takes for Mia to accomplish her tasks.</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Mia needs access to all the employee data in the application in an ordered and historical way.</a:t>
            </a:r>
          </a:p>
          <a:p>
            <a:r>
              <a:rPr lang="en-US" sz="1200" b="0" i="0" kern="1200" dirty="0">
                <a:solidFill>
                  <a:schemeClr val="tx1"/>
                </a:solidFill>
                <a:effectLst/>
                <a:latin typeface="+mn-lt"/>
                <a:ea typeface="+mn-ea"/>
                <a:cs typeface="+mn-cs"/>
              </a:rPr>
              <a:t>She needs to able to look at the data and see how it has changed.</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The fact that we have not looked isn't to suggest that there are not any.</a:t>
            </a:r>
          </a:p>
          <a:p>
            <a:r>
              <a:rPr lang="en-US" sz="1200" b="0" i="0" kern="1200" dirty="0">
                <a:solidFill>
                  <a:schemeClr val="tx1"/>
                </a:solidFill>
                <a:effectLst/>
                <a:latin typeface="+mn-lt"/>
                <a:ea typeface="+mn-ea"/>
                <a:cs typeface="+mn-cs"/>
              </a:rPr>
              <a:t>Pains</a:t>
            </a:r>
          </a:p>
          <a:p>
            <a:r>
              <a:rPr lang="en-US" sz="1200" b="0" i="0" kern="1200" dirty="0">
                <a:solidFill>
                  <a:schemeClr val="tx1"/>
                </a:solidFill>
                <a:effectLst/>
                <a:latin typeface="+mn-lt"/>
                <a:ea typeface="+mn-ea"/>
                <a:cs typeface="+mn-cs"/>
              </a:rPr>
              <a:t>Report writing is the biggest pain. It should be made easy to get information. It should also be made familiar with Excel and Word, so that you don’t have to learn something new.</a:t>
            </a:r>
          </a:p>
          <a:p>
            <a:r>
              <a:rPr lang="en-US" sz="1200" b="0" i="0" kern="1200" dirty="0">
                <a:solidFill>
                  <a:schemeClr val="tx1"/>
                </a:solidFill>
                <a:effectLst/>
                <a:latin typeface="+mn-lt"/>
                <a:ea typeface="+mn-ea"/>
                <a:cs typeface="+mn-cs"/>
              </a:rPr>
              <a:t>One gripe is that you cannot print a check that was already ran (things such as net pay, taxes…). You also cannot recreate a voucher (this is done through Excel).</a:t>
            </a:r>
          </a:p>
          <a:p>
            <a:r>
              <a:rPr lang="en-US" sz="1200" b="0" i="0" kern="1200" dirty="0">
                <a:solidFill>
                  <a:schemeClr val="tx1"/>
                </a:solidFill>
                <a:effectLst/>
                <a:latin typeface="+mn-lt"/>
                <a:ea typeface="+mn-ea"/>
                <a:cs typeface="+mn-cs"/>
              </a:rPr>
              <a:t>Create a more useful payroll system that is easily customizable and scalable. The current payroll system does not meet our needs</a:t>
            </a:r>
          </a:p>
          <a:p>
            <a:r>
              <a:rPr lang="en-US" sz="1200" b="0" i="0" kern="1200" dirty="0">
                <a:solidFill>
                  <a:schemeClr val="tx1"/>
                </a:solidFill>
                <a:effectLst/>
                <a:latin typeface="+mn-lt"/>
                <a:ea typeface="+mn-ea"/>
                <a:cs typeface="+mn-cs"/>
              </a:rPr>
              <a:t>Payroll module needs to be reworked to make it flow more smoothly and report more simply and efficiently</a:t>
            </a:r>
          </a:p>
          <a:p>
            <a:r>
              <a:rPr lang="en-US" sz="1200" b="0" i="0" kern="1200" dirty="0">
                <a:solidFill>
                  <a:schemeClr val="tx1"/>
                </a:solidFill>
                <a:effectLst/>
                <a:latin typeface="+mn-lt"/>
                <a:ea typeface="+mn-ea"/>
                <a:cs typeface="+mn-cs"/>
              </a:rPr>
              <a:t>Make Integration Manager work with the Human Resources module and Payroll module. We have both; they don't integrate. Consequently, we don't use HR. VERY dissatisfied with that module purchase. Changed partners as result.</a:t>
            </a:r>
          </a:p>
          <a:p>
            <a:r>
              <a:rPr lang="en-US" sz="1200" b="0" i="0" kern="1200" dirty="0">
                <a:solidFill>
                  <a:schemeClr val="tx1"/>
                </a:solidFill>
                <a:effectLst/>
                <a:latin typeface="+mn-lt"/>
                <a:ea typeface="+mn-ea"/>
                <a:cs typeface="+mn-cs"/>
              </a:rPr>
              <a:t>Great Plains does not adapt to a professional corporation environment at all well (cash basis taxpayer with professional revenues). The setup is way too complex for the types of entities I deal with on a regular basis.</a:t>
            </a:r>
          </a:p>
          <a:p>
            <a:r>
              <a:rPr lang="en-US" sz="1200" b="0" i="0" kern="1200" dirty="0">
                <a:solidFill>
                  <a:schemeClr val="tx1"/>
                </a:solidFill>
                <a:effectLst/>
                <a:latin typeface="+mn-lt"/>
                <a:ea typeface="+mn-ea"/>
                <a:cs typeface="+mn-cs"/>
              </a:rPr>
              <a:t>Make the relationship between payroll and HR more seamless. I believe when a change is made to one or the other, the changes should roll down automatically. There should not be a dialog box asking if you want to roll changes down.</a:t>
            </a:r>
          </a:p>
          <a:p>
            <a:r>
              <a:rPr lang="en-US" sz="1200" b="0" i="0" kern="1200" dirty="0">
                <a:solidFill>
                  <a:schemeClr val="tx1"/>
                </a:solidFill>
                <a:effectLst/>
                <a:latin typeface="+mn-lt"/>
                <a:ea typeface="+mn-ea"/>
                <a:cs typeface="+mn-cs"/>
              </a:rPr>
              <a:t>I hate being forced to upgrade to versions which do nothing to improve my use of the product. Since I have the payroll module I am forced to keep up with the newer versions in order to maintain regular payroll updates.</a:t>
            </a:r>
          </a:p>
          <a:p>
            <a:r>
              <a:rPr lang="en-US" sz="1200" b="0" i="0" kern="1200" dirty="0">
                <a:solidFill>
                  <a:schemeClr val="tx1"/>
                </a:solidFill>
                <a:effectLst/>
                <a:latin typeface="+mn-lt"/>
                <a:ea typeface="+mn-ea"/>
                <a:cs typeface="+mn-cs"/>
              </a:rPr>
              <a:t>When employees take out a 401K loan, he often doesn’t know about it until the financial institution contacts him asking why they have not received payment. The employee usually doesn’t know to inform him of the loan. There should also be 401K deduction goals that you can setup in Great Plains. This would allow you to stop taking money out when the goal is reached.</a:t>
            </a:r>
          </a:p>
          <a:p>
            <a:r>
              <a:rPr lang="en-US" sz="1200" b="0" i="0" kern="1200" dirty="0">
                <a:solidFill>
                  <a:schemeClr val="tx1"/>
                </a:solidFill>
                <a:effectLst/>
                <a:latin typeface="+mn-lt"/>
                <a:ea typeface="+mn-ea"/>
                <a:cs typeface="+mn-cs"/>
              </a:rPr>
              <a:t>When employees go on a leave of absence, the company is sometimes responsible for insuring them, and then the employee must have pay deducted to cover the costs when they return. However, GP does not allow you to setup a payment goal for the deduction. He has to keep track with a spreadsheet and an Outlook reminder.</a:t>
            </a:r>
          </a:p>
          <a:p>
            <a:r>
              <a:rPr lang="en-US" sz="1200" b="0" i="0" kern="1200" dirty="0">
                <a:solidFill>
                  <a:schemeClr val="tx1"/>
                </a:solidFill>
                <a:effectLst/>
                <a:latin typeface="+mn-lt"/>
                <a:ea typeface="+mn-ea"/>
                <a:cs typeface="+mn-cs"/>
              </a:rPr>
              <a:t>Time collection - </a:t>
            </a:r>
            <a:r>
              <a:rPr lang="en-US" sz="1200" b="0" i="0" kern="1200" dirty="0" err="1">
                <a:solidFill>
                  <a:schemeClr val="tx1"/>
                </a:solidFill>
                <a:effectLst/>
                <a:latin typeface="+mn-lt"/>
                <a:ea typeface="+mn-ea"/>
                <a:cs typeface="+mn-cs"/>
              </a:rPr>
              <a:t>Manaual</a:t>
            </a:r>
            <a:r>
              <a:rPr lang="en-US" sz="1200" b="0" i="0" kern="1200" dirty="0">
                <a:solidFill>
                  <a:schemeClr val="tx1"/>
                </a:solidFill>
                <a:effectLst/>
                <a:latin typeface="+mn-lt"/>
                <a:ea typeface="+mn-ea"/>
                <a:cs typeface="+mn-cs"/>
              </a:rPr>
              <a:t> process is very slow and error-prone</a:t>
            </a:r>
          </a:p>
          <a:p>
            <a:r>
              <a:rPr lang="en-US" sz="1200" b="0" i="0" kern="1200" dirty="0">
                <a:solidFill>
                  <a:schemeClr val="tx1"/>
                </a:solidFill>
                <a:effectLst/>
                <a:latin typeface="+mn-lt"/>
                <a:ea typeface="+mn-ea"/>
                <a:cs typeface="+mn-cs"/>
              </a:rPr>
              <a:t>There are peak times for new hires (e.g., June), which causes more work for us in those months.</a:t>
            </a:r>
          </a:p>
          <a:p>
            <a:r>
              <a:rPr lang="en-US" sz="1200" b="0" i="0" kern="1200" dirty="0">
                <a:solidFill>
                  <a:schemeClr val="tx1"/>
                </a:solidFill>
                <a:effectLst/>
                <a:latin typeface="+mn-lt"/>
                <a:ea typeface="+mn-ea"/>
                <a:cs typeface="+mn-cs"/>
              </a:rPr>
              <a:t>If something is missing from the new employee payroll paperwork, I have to call or email HR, which takes time.</a:t>
            </a:r>
          </a:p>
          <a:p>
            <a:r>
              <a:rPr lang="en-US" sz="1200" b="0" i="0" kern="1200" dirty="0">
                <a:solidFill>
                  <a:schemeClr val="tx1"/>
                </a:solidFill>
                <a:effectLst/>
                <a:latin typeface="+mn-lt"/>
                <a:ea typeface="+mn-ea"/>
                <a:cs typeface="+mn-cs"/>
              </a:rPr>
              <a:t>There is sometimes a clash with HR where we want their involvement to be more or less than what it currently is with this process.</a:t>
            </a:r>
          </a:p>
          <a:p>
            <a:r>
              <a:rPr lang="en-US" sz="1200" b="0" i="0" kern="1200" dirty="0">
                <a:solidFill>
                  <a:schemeClr val="tx1"/>
                </a:solidFill>
                <a:effectLst/>
                <a:latin typeface="+mn-lt"/>
                <a:ea typeface="+mn-ea"/>
                <a:cs typeface="+mn-cs"/>
              </a:rPr>
              <a:t>I've actually found that some of the HR module reports would be helpful for me, but I can't get access to them.</a:t>
            </a:r>
          </a:p>
          <a:p>
            <a:r>
              <a:rPr lang="en-US" sz="1200" b="0" i="0" kern="1200" dirty="0">
                <a:solidFill>
                  <a:schemeClr val="tx1"/>
                </a:solidFill>
                <a:effectLst/>
                <a:latin typeface="+mn-lt"/>
                <a:ea typeface="+mn-ea"/>
                <a:cs typeface="+mn-cs"/>
              </a:rPr>
              <a:t>Departments inconsistently keep track of their employees’ time (some use paper time sheets, others enter it online, etc.). The inconsistencies slow me down.</a:t>
            </a:r>
          </a:p>
          <a:p>
            <a:r>
              <a:rPr lang="en-US" sz="1200" b="0" i="0" kern="1200" dirty="0">
                <a:solidFill>
                  <a:schemeClr val="tx1"/>
                </a:solidFill>
                <a:effectLst/>
                <a:latin typeface="+mn-lt"/>
                <a:ea typeface="+mn-ea"/>
                <a:cs typeface="+mn-cs"/>
              </a:rPr>
              <a:t>I have to manually audit timesheets.</a:t>
            </a:r>
          </a:p>
          <a:p>
            <a:r>
              <a:rPr lang="en-US" sz="1200" b="0" i="0" kern="1200" dirty="0">
                <a:solidFill>
                  <a:schemeClr val="tx1"/>
                </a:solidFill>
                <a:effectLst/>
                <a:latin typeface="+mn-lt"/>
                <a:ea typeface="+mn-ea"/>
                <a:cs typeface="+mn-cs"/>
              </a:rPr>
              <a:t>I don't like dealing with the confrontation of explaining an error to an employee or supervisor.</a:t>
            </a:r>
          </a:p>
          <a:p>
            <a:r>
              <a:rPr lang="en-US" sz="1200" b="0" i="0" kern="1200" dirty="0">
                <a:solidFill>
                  <a:schemeClr val="tx1"/>
                </a:solidFill>
                <a:effectLst/>
                <a:latin typeface="+mn-lt"/>
                <a:ea typeface="+mn-ea"/>
                <a:cs typeface="+mn-cs"/>
              </a:rPr>
              <a:t>I hate having to re-do steps when there is an error. Sometimes, I’ll have to go back several steps just to fix one small error.</a:t>
            </a:r>
          </a:p>
          <a:p>
            <a:r>
              <a:rPr lang="en-US" sz="1200" b="0" i="0" kern="1200" dirty="0">
                <a:solidFill>
                  <a:schemeClr val="tx1"/>
                </a:solidFill>
                <a:effectLst/>
                <a:latin typeface="+mn-lt"/>
                <a:ea typeface="+mn-ea"/>
                <a:cs typeface="+mn-cs"/>
              </a:rPr>
              <a:t>I get interrupted a lot by people stopping in my office or calling me about payroll questions.</a:t>
            </a:r>
          </a:p>
          <a:p>
            <a:r>
              <a:rPr lang="en-US" sz="1200" b="0" i="0" kern="1200" dirty="0">
                <a:solidFill>
                  <a:schemeClr val="tx1"/>
                </a:solidFill>
                <a:effectLst/>
                <a:latin typeface="+mn-lt"/>
                <a:ea typeface="+mn-ea"/>
                <a:cs typeface="+mn-cs"/>
              </a:rPr>
              <a:t>Handling lost checks takes time and energy. I wish everyone did direct deposit.</a:t>
            </a:r>
          </a:p>
          <a:p>
            <a:r>
              <a:rPr lang="en-US" sz="1200" b="0" i="0" kern="1200" dirty="0">
                <a:solidFill>
                  <a:schemeClr val="tx1"/>
                </a:solidFill>
                <a:effectLst/>
                <a:latin typeface="+mn-lt"/>
                <a:ea typeface="+mn-ea"/>
                <a:cs typeface="+mn-cs"/>
              </a:rPr>
              <a:t>There is an invoice lag with adjustments verses benefits and deductions.</a:t>
            </a:r>
          </a:p>
          <a:p>
            <a:r>
              <a:rPr lang="en-US" sz="1200" b="0" i="0" kern="1200" dirty="0">
                <a:solidFill>
                  <a:schemeClr val="tx1"/>
                </a:solidFill>
                <a:effectLst/>
                <a:latin typeface="+mn-lt"/>
                <a:ea typeface="+mn-ea"/>
                <a:cs typeface="+mn-cs"/>
              </a:rPr>
              <a:t>I don’t like using so much paper. It’s time consuming and monotonous.</a:t>
            </a:r>
          </a:p>
          <a:p>
            <a:r>
              <a:rPr lang="en-US" sz="1200" b="0" i="0" kern="1200" dirty="0">
                <a:solidFill>
                  <a:schemeClr val="tx1"/>
                </a:solidFill>
                <a:effectLst/>
                <a:latin typeface="+mn-lt"/>
                <a:ea typeface="+mn-ea"/>
                <a:cs typeface="+mn-cs"/>
              </a:rPr>
              <a:t>Wish list</a:t>
            </a:r>
          </a:p>
          <a:p>
            <a:r>
              <a:rPr lang="en-US" sz="1200" b="0" i="0" kern="1200" dirty="0">
                <a:solidFill>
                  <a:schemeClr val="tx1"/>
                </a:solidFill>
                <a:effectLst/>
                <a:latin typeface="+mn-lt"/>
                <a:ea typeface="+mn-ea"/>
                <a:cs typeface="+mn-cs"/>
              </a:rPr>
              <a:t>Simplify installation and make it more stable. Custom solutions can go south with the next upgrade. Payroll is far from being completed. A lot of information missing in the current payroll. The payroll experience poisons our view of the Navision solutions in general.</a:t>
            </a:r>
          </a:p>
          <a:p>
            <a:r>
              <a:rPr lang="en-US" sz="1200" b="0" i="0" kern="1200" dirty="0">
                <a:solidFill>
                  <a:schemeClr val="tx1"/>
                </a:solidFill>
                <a:effectLst/>
                <a:latin typeface="+mn-lt"/>
                <a:ea typeface="+mn-ea"/>
                <a:cs typeface="+mn-cs"/>
              </a:rPr>
              <a:t>Make it possible for small businesses to purchase extensions and lower their costs, so they do not for example need to purchase payroll systems for thousands of dollars for a few employees.</a:t>
            </a:r>
          </a:p>
          <a:p>
            <a:r>
              <a:rPr lang="en-US" sz="1200" b="0" i="0" kern="1200" dirty="0">
                <a:solidFill>
                  <a:schemeClr val="tx1"/>
                </a:solidFill>
                <a:effectLst/>
                <a:latin typeface="+mn-lt"/>
                <a:ea typeface="+mn-ea"/>
                <a:cs typeface="+mn-cs"/>
              </a:rPr>
              <a:t>Make the only available payroll system which integrates a better product - have less bugs, produce changes required to cope with new government legislation on time and without bugs.</a:t>
            </a:r>
          </a:p>
          <a:p>
            <a:r>
              <a:rPr lang="en-US" sz="1200" b="0" i="0" kern="1200" dirty="0">
                <a:solidFill>
                  <a:schemeClr val="tx1"/>
                </a:solidFill>
                <a:effectLst/>
                <a:latin typeface="+mn-lt"/>
                <a:ea typeface="+mn-ea"/>
                <a:cs typeface="+mn-cs"/>
              </a:rPr>
              <a:t>One should be able to simulate a payroll transaction. In case of varying payroll entries for one period, we need to make a payroll transaction even if a departure date is set or the card is blocked. One could have a warning message. It is unacceptable that the variable payroll parts are currently simply ignored. Desirable options: FIBU-results originating from salary postings should be traceable to the employee, even if the employee is assigned to several cost categories. It would be really great to have the option to take the payroll and debit accounting of one client and transfer the process directly to another one.</a:t>
            </a:r>
          </a:p>
          <a:p>
            <a:r>
              <a:rPr lang="en-US" sz="1200" b="0" i="0" kern="1200" dirty="0">
                <a:solidFill>
                  <a:schemeClr val="tx1"/>
                </a:solidFill>
                <a:effectLst/>
                <a:latin typeface="+mn-lt"/>
                <a:ea typeface="+mn-ea"/>
                <a:cs typeface="+mn-cs"/>
              </a:rPr>
              <a:t>Improve the payroll reporting.</a:t>
            </a:r>
          </a:p>
          <a:p>
            <a:r>
              <a:rPr lang="en-US" sz="1200" b="0" i="0" kern="1200" dirty="0">
                <a:solidFill>
                  <a:schemeClr val="tx1"/>
                </a:solidFill>
                <a:effectLst/>
                <a:latin typeface="+mn-lt"/>
                <a:ea typeface="+mn-ea"/>
                <a:cs typeface="+mn-cs"/>
              </a:rPr>
              <a:t>Make entry of Human Resources info and Payroll more friendly for one person to enter all information without having to access so many different areas</a:t>
            </a:r>
          </a:p>
          <a:p>
            <a:r>
              <a:rPr lang="en-US" sz="1200" b="0" i="0" kern="1200" dirty="0">
                <a:solidFill>
                  <a:schemeClr val="tx1"/>
                </a:solidFill>
                <a:effectLst/>
                <a:latin typeface="+mn-lt"/>
                <a:ea typeface="+mn-ea"/>
                <a:cs typeface="+mn-cs"/>
              </a:rPr>
              <a:t>Fix the payroll to allow a single pay rate per employee and allocate benefits on a percentage basis based on salaries/wages.</a:t>
            </a:r>
          </a:p>
          <a:p>
            <a:r>
              <a:rPr lang="en-US" sz="1200" b="0" i="0" kern="1200" dirty="0">
                <a:solidFill>
                  <a:schemeClr val="tx1"/>
                </a:solidFill>
                <a:effectLst/>
                <a:latin typeface="+mn-lt"/>
                <a:ea typeface="+mn-ea"/>
                <a:cs typeface="+mn-cs"/>
              </a:rPr>
              <a:t>Better integration of the Payroll and HR modules. Way to much entry to make things happen.</a:t>
            </a:r>
          </a:p>
          <a:p>
            <a:r>
              <a:rPr lang="en-US" sz="1200" b="0" i="0" kern="1200" dirty="0">
                <a:solidFill>
                  <a:schemeClr val="tx1"/>
                </a:solidFill>
                <a:effectLst/>
                <a:latin typeface="+mn-lt"/>
                <a:ea typeface="+mn-ea"/>
                <a:cs typeface="+mn-cs"/>
              </a:rPr>
              <a:t>Needs a reporting system that is easier to use and more accurate than Crystal. We cannot depend on Crystal's data for payroll reports even when our consultant creates the customized reports.</a:t>
            </a:r>
          </a:p>
          <a:p>
            <a:r>
              <a:rPr lang="en-US" sz="1200" b="0" i="0" kern="1200" dirty="0">
                <a:solidFill>
                  <a:schemeClr val="tx1"/>
                </a:solidFill>
                <a:effectLst/>
                <a:latin typeface="+mn-lt"/>
                <a:ea typeface="+mn-ea"/>
                <a:cs typeface="+mn-cs"/>
              </a:rPr>
              <a:t>Writing custom reports should be easier. We currently use the payroll and general ledger modules and I struggle to get the information I would like to retrieve for management purposes. Integration into other Microsoft products "made easier".</a:t>
            </a:r>
          </a:p>
          <a:p>
            <a:r>
              <a:rPr lang="en-US" sz="1200" b="0" i="0" kern="1200" dirty="0">
                <a:solidFill>
                  <a:schemeClr val="tx1"/>
                </a:solidFill>
                <a:effectLst/>
                <a:latin typeface="+mn-lt"/>
                <a:ea typeface="+mn-ea"/>
                <a:cs typeface="+mn-cs"/>
              </a:rPr>
              <a:t>Get the problems out of the payroll system, and fix it to work in California. Fix the reports to pull from one area, so the numbers aren't always off.</a:t>
            </a:r>
          </a:p>
          <a:p>
            <a:r>
              <a:rPr lang="en-US" sz="1200" b="0" i="0" kern="1200" dirty="0">
                <a:solidFill>
                  <a:schemeClr val="tx1"/>
                </a:solidFill>
                <a:effectLst/>
                <a:latin typeface="+mn-lt"/>
                <a:ea typeface="+mn-ea"/>
                <a:cs typeface="+mn-cs"/>
              </a:rPr>
              <a:t>You should be able to do a mass change for employees on things like deductions and pay codes, and also across companies.</a:t>
            </a:r>
          </a:p>
          <a:p>
            <a:r>
              <a:rPr lang="en-US" sz="1200" b="0" i="0" kern="1200" dirty="0">
                <a:solidFill>
                  <a:schemeClr val="tx1"/>
                </a:solidFill>
                <a:effectLst/>
                <a:latin typeface="+mn-lt"/>
                <a:ea typeface="+mn-ea"/>
                <a:cs typeface="+mn-cs"/>
              </a:rPr>
              <a:t>Employee Self Service - Like to have employees enter their time and have the approval process take care of itself.</a:t>
            </a:r>
          </a:p>
          <a:p>
            <a:r>
              <a:rPr lang="en-US" sz="1200" b="0" i="0" kern="1200" dirty="0">
                <a:solidFill>
                  <a:schemeClr val="tx1"/>
                </a:solidFill>
                <a:effectLst/>
                <a:latin typeface="+mn-lt"/>
                <a:ea typeface="+mn-ea"/>
                <a:cs typeface="+mn-cs"/>
              </a:rPr>
              <a:t>Ease of use - Current solution is cumbersome to use.</a:t>
            </a:r>
          </a:p>
          <a:p>
            <a:r>
              <a:rPr lang="en-US" sz="1200" b="0" i="0" kern="1200" dirty="0">
                <a:solidFill>
                  <a:schemeClr val="tx1"/>
                </a:solidFill>
                <a:effectLst/>
                <a:latin typeface="+mn-lt"/>
                <a:ea typeface="+mn-ea"/>
                <a:cs typeface="+mn-cs"/>
              </a:rPr>
              <a:t>HR processes are all manual. Like to have reminder systems for key dates etc. and employee self service</a:t>
            </a:r>
          </a:p>
          <a:p>
            <a:r>
              <a:rPr lang="en-US" sz="1200" b="0" i="0" kern="1200" dirty="0">
                <a:solidFill>
                  <a:schemeClr val="tx1"/>
                </a:solidFill>
                <a:effectLst/>
                <a:latin typeface="+mn-lt"/>
                <a:ea typeface="+mn-ea"/>
                <a:cs typeface="+mn-cs"/>
              </a:rPr>
              <a:t>Benefits Self Service (need employees access to enrollment etc.)</a:t>
            </a:r>
          </a:p>
          <a:p>
            <a:r>
              <a:rPr lang="en-US" sz="1200" b="0" i="0" kern="1200" dirty="0">
                <a:solidFill>
                  <a:schemeClr val="tx1"/>
                </a:solidFill>
                <a:effectLst/>
                <a:latin typeface="+mn-lt"/>
                <a:ea typeface="+mn-ea"/>
                <a:cs typeface="+mn-cs"/>
              </a:rPr>
              <a:t>Time approvals (need ability to approve)</a:t>
            </a:r>
          </a:p>
        </p:txBody>
      </p:sp>
      <p:sp>
        <p:nvSpPr>
          <p:cNvPr id="4" name="Slide Number Placeholder 3"/>
          <p:cNvSpPr>
            <a:spLocks noGrp="1"/>
          </p:cNvSpPr>
          <p:nvPr>
            <p:ph type="sldNum" sz="quarter" idx="5"/>
          </p:nvPr>
        </p:nvSpPr>
        <p:spPr/>
        <p:txBody>
          <a:bodyPr/>
          <a:lstStyle/>
          <a:p>
            <a:fld id="{90C91C77-BD77-46DD-975C-A10BFBCE05E6}" type="slidenum">
              <a:rPr lang="en-US" smtClean="0"/>
              <a:t>53</a:t>
            </a:fld>
            <a:endParaRPr lang="en-US"/>
          </a:p>
        </p:txBody>
      </p:sp>
    </p:spTree>
    <p:extLst>
      <p:ext uri="{BB962C8B-B14F-4D97-AF65-F5344CB8AC3E}">
        <p14:creationId xmlns:p14="http://schemas.microsoft.com/office/powerpoint/2010/main" val="890428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Connie - Credit and Collections Manager</a:t>
            </a:r>
          </a:p>
          <a:p>
            <a:r>
              <a:rPr lang="en-US" sz="1200" b="0" i="1" kern="1200" dirty="0">
                <a:solidFill>
                  <a:schemeClr val="tx1"/>
                </a:solidFill>
                <a:effectLst/>
                <a:latin typeface="+mn-lt"/>
                <a:ea typeface="+mn-ea"/>
                <a:cs typeface="+mn-cs"/>
              </a:rPr>
              <a:t>"It's better to work something out than to lose a customer."</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Connie knows which customers are creditworthy and can have extended payment periods. She manages the collections process, often corresponding with past due customers by e-mail, telephone, and collection letters.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37 years old</a:t>
            </a:r>
          </a:p>
          <a:p>
            <a:r>
              <a:rPr lang="en-US" sz="1200" b="0" i="0" kern="1200" dirty="0">
                <a:solidFill>
                  <a:schemeClr val="tx1"/>
                </a:solidFill>
                <a:effectLst/>
                <a:latin typeface="+mn-lt"/>
                <a:ea typeface="+mn-ea"/>
                <a:cs typeface="+mn-cs"/>
              </a:rPr>
              <a:t>8 years in collections (possibly more if she plays the role of Credit Manager)</a:t>
            </a:r>
          </a:p>
          <a:p>
            <a:r>
              <a:rPr lang="en-US" sz="1200" b="0" i="0" kern="1200" dirty="0">
                <a:solidFill>
                  <a:schemeClr val="tx1"/>
                </a:solidFill>
                <a:effectLst/>
                <a:latin typeface="+mn-lt"/>
                <a:ea typeface="+mn-ea"/>
                <a:cs typeface="+mn-cs"/>
              </a:rPr>
              <a:t>Undergraduate degree (However, if her primary role is to collect debt and not to be the credit manager, then she may have only done coursework in bookkeeping.)</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You usually will find Connie in a complex finance department reporting to the Accounting Manager or playing the role of a "super Arnie" in Accounts Receivable (AR) where she manages AR, including Collections, and views all of AR as an asset. The Connie persona may be in a moderately complex finance department, but you may find the same person performing Collections as well as several roles of Arnie in AR. In a simple finance department, where there is no Connie, Annie, the Bookkeeper, will assist salespeople with collections.</a:t>
            </a:r>
          </a:p>
          <a:p>
            <a:r>
              <a:rPr lang="en-US" sz="1200" b="0" i="0" kern="1200" dirty="0">
                <a:solidFill>
                  <a:schemeClr val="tx1"/>
                </a:solidFill>
                <a:effectLst/>
                <a:latin typeface="+mn-lt"/>
                <a:ea typeface="+mn-ea"/>
                <a:cs typeface="+mn-cs"/>
              </a:rPr>
              <a:t>When buying a new ERP system, the company usually does not include Connie in the decision-making process, but she may be asked to participate in the customer master setup during the implementation, especially if she only participates in Collections. However, if Connie plays the role of Credit Manager and plays a key role of managing the company's AR, then she probably will be included in the decision to purchase and involved in implementation.</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Values, fears, and career aspirations</a:t>
            </a:r>
          </a:p>
          <a:p>
            <a:r>
              <a:rPr lang="en-US" sz="1200" b="0" i="0" kern="1200" dirty="0">
                <a:solidFill>
                  <a:schemeClr val="tx1"/>
                </a:solidFill>
                <a:effectLst/>
                <a:latin typeface="+mn-lt"/>
                <a:ea typeface="+mn-ea"/>
                <a:cs typeface="+mn-cs"/>
              </a:rPr>
              <a:t>Those in Collections-only roles expressed they would need more education if they wanted "to go higher in accounting." (Zeus Pattern and Tool; Pipeline Induction Heat)</a:t>
            </a:r>
          </a:p>
          <a:p>
            <a:r>
              <a:rPr lang="en-US" sz="1200" b="0" i="0" kern="1200" dirty="0">
                <a:solidFill>
                  <a:schemeClr val="tx1"/>
                </a:solidFill>
                <a:effectLst/>
                <a:latin typeface="+mn-lt"/>
                <a:ea typeface="+mn-ea"/>
                <a:cs typeface="+mn-cs"/>
              </a:rPr>
              <a:t>However, the people interviewed in the documents listed under References generally seem to enjoy their jobs.</a:t>
            </a:r>
          </a:p>
          <a:p>
            <a:r>
              <a:rPr lang="en-US" sz="1200" b="0" i="0" kern="1200" dirty="0">
                <a:solidFill>
                  <a:schemeClr val="tx1"/>
                </a:solidFill>
                <a:effectLst/>
                <a:latin typeface="+mn-lt"/>
                <a:ea typeface="+mn-ea"/>
                <a:cs typeface="+mn-cs"/>
              </a:rPr>
              <a:t>Computer Skills, Knowledge, and Abilities</a:t>
            </a:r>
          </a:p>
          <a:p>
            <a:r>
              <a:rPr lang="en-US" sz="1200" b="0" i="0" kern="1200" dirty="0">
                <a:solidFill>
                  <a:schemeClr val="tx1"/>
                </a:solidFill>
                <a:effectLst/>
                <a:latin typeface="+mn-lt"/>
                <a:ea typeface="+mn-ea"/>
                <a:cs typeface="+mn-cs"/>
              </a:rPr>
              <a:t>(Collections Connie only) Understands computers to do her job; relies on others if there is something wrong or an error. "Without the computer, we are lost. It's like losing an arm when computers are down. If something goes wrong with the system or an error, there is backup support, and we just ring them." (Zeus Pattern and Tool)</a:t>
            </a:r>
          </a:p>
          <a:p>
            <a:r>
              <a:rPr lang="en-US" sz="1200" b="0" i="0" kern="1200" dirty="0">
                <a:solidFill>
                  <a:schemeClr val="tx1"/>
                </a:solidFill>
                <a:effectLst/>
                <a:latin typeface="+mn-lt"/>
                <a:ea typeface="+mn-ea"/>
                <a:cs typeface="+mn-cs"/>
              </a:rPr>
              <a:t>(Credit Manager) Very knowledgeable about their industry (packaging, construction, etc.) and have a keen sense for the pulse of that industry (which companies are doing well or not doing well; companies owning/purchasing other companies; the effect of the economy on suppliers and customers).</a:t>
            </a:r>
          </a:p>
          <a:p>
            <a:r>
              <a:rPr lang="en-US" sz="1200" b="0" i="0" kern="1200" dirty="0">
                <a:solidFill>
                  <a:schemeClr val="tx1"/>
                </a:solidFill>
                <a:effectLst/>
                <a:latin typeface="+mn-lt"/>
                <a:ea typeface="+mn-ea"/>
                <a:cs typeface="+mn-cs"/>
              </a:rPr>
              <a:t>The Credit Manager Connie knows the part/module of the ERP system that is dedicated to Collections while the Connie doing Collections may know only a tool such as Excel or Lotus Notes because she spends most of her time on the phone.</a:t>
            </a: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Lotus Notes, Excel, or module for an ERP system for creating a calling list of customers who have past due invoices and a place to capture notes about those calls as well as follow up dates.</a:t>
            </a:r>
          </a:p>
          <a:p>
            <a:r>
              <a:rPr lang="en-US" sz="1200" b="0" i="0" kern="1200" dirty="0">
                <a:solidFill>
                  <a:schemeClr val="tx1"/>
                </a:solidFill>
                <a:effectLst/>
                <a:latin typeface="+mn-lt"/>
                <a:ea typeface="+mn-ea"/>
                <a:cs typeface="+mn-cs"/>
              </a:rPr>
              <a:t>Dunn &amp; Bradstreet (by fax or through an internet account) to access credit reports/ratings as well as other D&amp;B-supplied tools.</a:t>
            </a:r>
          </a:p>
          <a:p>
            <a:r>
              <a:rPr lang="en-US" sz="1200" b="0" i="0" kern="1200" dirty="0">
                <a:solidFill>
                  <a:schemeClr val="tx1"/>
                </a:solidFill>
                <a:effectLst/>
                <a:latin typeface="+mn-lt"/>
                <a:ea typeface="+mn-ea"/>
                <a:cs typeface="+mn-cs"/>
              </a:rPr>
              <a:t>National Association of Credit Management (some credit information by internet to members only but also information sent via disk or CD after meetings)</a:t>
            </a:r>
          </a:p>
          <a:p>
            <a:r>
              <a:rPr lang="en-US" sz="1200" b="0" i="0" kern="1200" dirty="0">
                <a:solidFill>
                  <a:schemeClr val="tx1"/>
                </a:solidFill>
                <a:effectLst/>
                <a:latin typeface="+mn-lt"/>
                <a:ea typeface="+mn-ea"/>
                <a:cs typeface="+mn-cs"/>
              </a:rPr>
              <a:t>Adding machine (One Connie mentioned she doesn't even know how to use a calculator on a computer.)</a:t>
            </a:r>
          </a:p>
          <a:p>
            <a:r>
              <a:rPr lang="en-US" sz="1200" b="0" i="0" kern="1200" dirty="0">
                <a:solidFill>
                  <a:schemeClr val="tx1"/>
                </a:solidFill>
                <a:effectLst/>
                <a:latin typeface="+mn-lt"/>
                <a:ea typeface="+mn-ea"/>
                <a:cs typeface="+mn-cs"/>
              </a:rPr>
              <a:t>EDI functionality. "We have a couple of major customers that rely on EDI type activities." (Berlin Packaging</a:t>
            </a:r>
          </a:p>
          <a:p>
            <a:r>
              <a:rPr lang="en-US" sz="1200" b="0" i="0" kern="1200" dirty="0">
                <a:solidFill>
                  <a:schemeClr val="tx1"/>
                </a:solidFill>
                <a:effectLst/>
                <a:latin typeface="+mn-lt"/>
                <a:ea typeface="+mn-ea"/>
                <a:cs typeface="+mn-cs"/>
              </a:rPr>
              <a:t>Voice mail for both the collector and the credit manager "There are certain tasks that are put off until I get back [from vacation], but the day-to-day routine about releasing orders for credit hold...can be communicated through voice mail." (Credit Manager at </a:t>
            </a:r>
            <a:r>
              <a:rPr lang="en-US" sz="1200" b="0" i="0" kern="1200" dirty="0" err="1">
                <a:solidFill>
                  <a:schemeClr val="tx1"/>
                </a:solidFill>
                <a:effectLst/>
                <a:latin typeface="+mn-lt"/>
                <a:ea typeface="+mn-ea"/>
                <a:cs typeface="+mn-cs"/>
              </a:rPr>
              <a:t>Tensar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Files (and filing cabinets) of customers in which to store D &amp; B reports or collect handwritten notes or copies of signed letters.</a:t>
            </a:r>
          </a:p>
          <a:p>
            <a:r>
              <a:rPr lang="en-US" sz="1200" b="0" i="0" kern="1200" dirty="0">
                <a:solidFill>
                  <a:schemeClr val="tx1"/>
                </a:solidFill>
                <a:effectLst/>
                <a:latin typeface="+mn-lt"/>
                <a:ea typeface="+mn-ea"/>
                <a:cs typeface="+mn-cs"/>
              </a:rPr>
              <a:t>Work styles</a:t>
            </a:r>
          </a:p>
          <a:p>
            <a:r>
              <a:rPr lang="en-US" sz="1200" b="0" i="0" kern="1200" dirty="0">
                <a:solidFill>
                  <a:schemeClr val="tx1"/>
                </a:solidFill>
                <a:effectLst/>
                <a:latin typeface="+mn-lt"/>
                <a:ea typeface="+mn-ea"/>
                <a:cs typeface="+mn-cs"/>
              </a:rPr>
              <a:t>Very methodical</a:t>
            </a:r>
          </a:p>
          <a:p>
            <a:r>
              <a:rPr lang="en-US" sz="1200" b="0" i="0" kern="1200" dirty="0">
                <a:solidFill>
                  <a:schemeClr val="tx1"/>
                </a:solidFill>
                <a:effectLst/>
                <a:latin typeface="+mn-lt"/>
                <a:ea typeface="+mn-ea"/>
                <a:cs typeface="+mn-cs"/>
              </a:rPr>
              <a:t>Lots of notes or a good memory</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Reports to the Accounting Manager (Phyllis) if only role is to collect debt.</a:t>
            </a:r>
          </a:p>
          <a:p>
            <a:r>
              <a:rPr lang="en-US" sz="1200" b="0" i="0" kern="1200" dirty="0">
                <a:solidFill>
                  <a:schemeClr val="tx1"/>
                </a:solidFill>
                <a:effectLst/>
                <a:latin typeface="+mn-lt"/>
                <a:ea typeface="+mn-ea"/>
                <a:cs typeface="+mn-cs"/>
              </a:rPr>
              <a:t>Reports to Controller if Connie manages AR, including Collections, and/or is more of a Credit Manager.</a:t>
            </a:r>
          </a:p>
          <a:p>
            <a:r>
              <a:rPr lang="en-US" sz="1200" b="0" i="0" kern="1200" dirty="0">
                <a:solidFill>
                  <a:schemeClr val="tx1"/>
                </a:solidFill>
                <a:effectLst/>
                <a:latin typeface="+mn-lt"/>
                <a:ea typeface="+mn-ea"/>
                <a:cs typeface="+mn-cs"/>
              </a:rPr>
              <a:t>Possibly has 1 or 2 credit analysts reporting to her in a complex finance department and/or a moderately complex finance department in an AR-heavy company.</a:t>
            </a:r>
          </a:p>
          <a:p>
            <a:r>
              <a:rPr lang="en-US" sz="1200" b="0" i="0" kern="1200" dirty="0">
                <a:solidFill>
                  <a:schemeClr val="tx1"/>
                </a:solidFill>
                <a:effectLst/>
                <a:latin typeface="+mn-lt"/>
                <a:ea typeface="+mn-ea"/>
                <a:cs typeface="+mn-cs"/>
              </a:rPr>
              <a:t>Works with salespeople and customers a lot, sending/communicating notifications of credit limits and credit changes. In some organizations, Connie may even report to someone in the sales department.</a:t>
            </a:r>
          </a:p>
          <a:p>
            <a:r>
              <a:rPr lang="en-US" sz="1200" b="0" i="0" kern="1200" dirty="0">
                <a:solidFill>
                  <a:schemeClr val="tx1"/>
                </a:solidFill>
                <a:effectLst/>
                <a:latin typeface="+mn-lt"/>
                <a:ea typeface="+mn-ea"/>
                <a:cs typeface="+mn-cs"/>
              </a:rPr>
              <a:t>Communication and style</a:t>
            </a:r>
          </a:p>
          <a:p>
            <a:r>
              <a:rPr lang="en-US" sz="1200" b="0" i="0" kern="1200" dirty="0">
                <a:solidFill>
                  <a:schemeClr val="tx1"/>
                </a:solidFill>
                <a:effectLst/>
                <a:latin typeface="+mn-lt"/>
                <a:ea typeface="+mn-ea"/>
                <a:cs typeface="+mn-cs"/>
              </a:rPr>
              <a:t>Internally, face-to-face communication; just walk to next office; or e-mail. To get approvals for newly established credit limit amounts and changes of credit limit amounts, Connie will walk to accounting manager or controller for signatures on hard copy reports, or she will use e-mail if company uses/allows this method for approvals.</a:t>
            </a:r>
          </a:p>
          <a:p>
            <a:r>
              <a:rPr lang="en-US" sz="1200" b="0" i="0" kern="1200" dirty="0">
                <a:solidFill>
                  <a:schemeClr val="tx1"/>
                </a:solidFill>
                <a:effectLst/>
                <a:latin typeface="+mn-lt"/>
                <a:ea typeface="+mn-ea"/>
                <a:cs typeface="+mn-cs"/>
              </a:rPr>
              <a:t>Externally, by phone or e-mail, to customers; "need to be firm but not offensive, treat different clients differently, strong-minded to deal with abuse." (Zeus Pattern and Tool)</a:t>
            </a:r>
          </a:p>
          <a:p>
            <a:r>
              <a:rPr lang="en-US" sz="1200" b="0" i="0" kern="1200" dirty="0">
                <a:solidFill>
                  <a:schemeClr val="tx1"/>
                </a:solidFill>
                <a:effectLst/>
                <a:latin typeface="+mn-lt"/>
                <a:ea typeface="+mn-ea"/>
                <a:cs typeface="+mn-cs"/>
              </a:rPr>
              <a:t>"We work closely with our sales folks, and we don't just go out there and pound the desk and make threats. We work with customers on payment programs and a lot of communications with our customers and our salespeople as well." (Berlin Packaging)</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Get</a:t>
            </a:r>
            <a:r>
              <a:rPr lang="en-US" sz="1200" b="0" i="0" kern="1200" dirty="0">
                <a:solidFill>
                  <a:schemeClr val="tx1"/>
                </a:solidFill>
                <a:effectLst/>
                <a:latin typeface="+mn-lt"/>
                <a:ea typeface="+mn-ea"/>
                <a:cs typeface="+mn-cs"/>
              </a:rPr>
              <a:t> to know this Persona</a:t>
            </a:r>
          </a:p>
          <a:p>
            <a:r>
              <a:rPr lang="en-US" sz="1200" b="0" i="0" kern="1200" dirty="0">
                <a:solidFill>
                  <a:schemeClr val="tx1"/>
                </a:solidFill>
                <a:effectLst/>
                <a:latin typeface="+mn-lt"/>
                <a:ea typeface="+mn-ea"/>
                <a:cs typeface="+mn-cs"/>
              </a:rPr>
              <a:t>Hi, my name is Connie and I work on Collections.</a:t>
            </a:r>
            <a:br>
              <a:rPr lang="en-US" dirty="0"/>
            </a:br>
            <a:br>
              <a:rPr lang="en-US" dirty="0"/>
            </a:br>
            <a:r>
              <a:rPr lang="en-US" sz="1200" b="0" i="0" kern="1200" dirty="0">
                <a:solidFill>
                  <a:schemeClr val="tx1"/>
                </a:solidFill>
                <a:effectLst/>
                <a:latin typeface="+mn-lt"/>
                <a:ea typeface="+mn-ea"/>
                <a:cs typeface="+mn-cs"/>
              </a:rPr>
              <a:t>I spend my day researching customers' payment history, credit limits, and customer ratings to 1) determine if orders are creditworthy and should be released for shipment, 2) if I should begin a collection process for the customers who are past due on payments, or 3) if I should extend credit limit or payment terms to pay at a later date. For past due invoices, if the debt is below a certain dollar amount (threshold set by company), I will make the appropriate entries to write off the debt rather than begin the collection process. I also processes late fees on accounts where applicable.</a:t>
            </a:r>
            <a:br>
              <a:rPr lang="en-US" dirty="0"/>
            </a:br>
            <a:br>
              <a:rPr lang="en-US" dirty="0"/>
            </a:br>
            <a:r>
              <a:rPr lang="en-US" sz="1200" b="0" i="0" kern="1200" dirty="0">
                <a:solidFill>
                  <a:schemeClr val="tx1"/>
                </a:solidFill>
                <a:effectLst/>
                <a:latin typeface="+mn-lt"/>
                <a:ea typeface="+mn-ea"/>
                <a:cs typeface="+mn-cs"/>
              </a:rPr>
              <a:t>When I decide to begin the collections process, I will communicate with past due customers via e-mail, collections letter, and by telephone, trying to collect on the debt. After I've exhausted all the normal collection methods documented by my company, I will contract a collection agency to collect on older debt (such as debt that is 90 days past due). When a debt cannot be collected in cases where bankruptcy has been filed, I enter transactions to write off the bad debt.</a:t>
            </a:r>
            <a:br>
              <a:rPr lang="en-US" dirty="0"/>
            </a:br>
            <a:br>
              <a:rPr lang="en-US" dirty="0"/>
            </a:br>
            <a:r>
              <a:rPr lang="en-US" sz="1200" b="0" i="0" kern="1200" dirty="0">
                <a:solidFill>
                  <a:schemeClr val="tx1"/>
                </a:solidFill>
                <a:effectLst/>
                <a:latin typeface="+mn-lt"/>
                <a:ea typeface="+mn-ea"/>
                <a:cs typeface="+mn-cs"/>
              </a:rPr>
              <a:t>In the role of Credit Manager, I am responsible for running initial credit checks (Dunn &amp; Bradstreet reports) on new customers.</a:t>
            </a:r>
            <a:br>
              <a:rPr lang="en-US" dirty="0"/>
            </a:br>
            <a:br>
              <a:rPr lang="en-US" dirty="0"/>
            </a:br>
            <a:r>
              <a:rPr lang="en-US" sz="1200" b="0" i="0" kern="1200" dirty="0">
                <a:solidFill>
                  <a:schemeClr val="tx1"/>
                </a:solidFill>
                <a:effectLst/>
                <a:latin typeface="+mn-lt"/>
                <a:ea typeface="+mn-ea"/>
                <a:cs typeface="+mn-cs"/>
              </a:rPr>
              <a:t>It is difficult to describe a typical day for me. "You know collections...we don't do anything the same on any given day." (McCue)</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Collections Clerk / Credit Controller</a:t>
            </a:r>
          </a:p>
          <a:p>
            <a:r>
              <a:rPr lang="en-US" sz="1200" b="0" i="0" kern="1200" dirty="0">
                <a:solidFill>
                  <a:schemeClr val="tx1"/>
                </a:solidFill>
                <a:effectLst/>
                <a:latin typeface="+mn-lt"/>
                <a:ea typeface="+mn-ea"/>
                <a:cs typeface="+mn-cs"/>
              </a:rPr>
              <a:t>Credit Manager</a:t>
            </a:r>
          </a:p>
          <a:p>
            <a:r>
              <a:rPr lang="en-US" sz="1200" b="0" i="0" kern="1200" dirty="0">
                <a:solidFill>
                  <a:schemeClr val="tx1"/>
                </a:solidFill>
                <a:effectLst/>
                <a:latin typeface="+mn-lt"/>
                <a:ea typeface="+mn-ea"/>
                <a:cs typeface="+mn-cs"/>
              </a:rPr>
              <a:t>Secondary Roles</a:t>
            </a:r>
          </a:p>
          <a:p>
            <a:r>
              <a:rPr lang="en-US" sz="1200" b="0" i="0" kern="1200" dirty="0">
                <a:solidFill>
                  <a:schemeClr val="tx1"/>
                </a:solidFill>
                <a:effectLst/>
                <a:latin typeface="+mn-lt"/>
                <a:ea typeface="+mn-ea"/>
                <a:cs typeface="+mn-cs"/>
              </a:rPr>
              <a:t>Some Connie personas invoice the sale, either sharing this duty with Arnie in AR or entirely owning it if collecting debt is not a fulltime job.</a:t>
            </a:r>
          </a:p>
          <a:p>
            <a:r>
              <a:rPr lang="en-US" sz="1200" b="0" i="0" kern="1200" dirty="0">
                <a:solidFill>
                  <a:schemeClr val="tx1"/>
                </a:solidFill>
                <a:effectLst/>
                <a:latin typeface="+mn-lt"/>
                <a:ea typeface="+mn-ea"/>
                <a:cs typeface="+mn-cs"/>
              </a:rPr>
              <a:t>Connie also might help AR or Accounts Payable (AP) with closing, timesheets, and bank reconciliation.</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Manages and collects debt, chasing payments by phone, fax, and e-mail</a:t>
            </a:r>
          </a:p>
          <a:p>
            <a:r>
              <a:rPr lang="en-US" sz="1200" b="0" i="0" kern="1200" dirty="0">
                <a:solidFill>
                  <a:schemeClr val="tx1"/>
                </a:solidFill>
                <a:effectLst/>
                <a:latin typeface="+mn-lt"/>
                <a:ea typeface="+mn-ea"/>
                <a:cs typeface="+mn-cs"/>
              </a:rPr>
              <a:t>Achieving weekly and monthly cash collections targets</a:t>
            </a:r>
          </a:p>
          <a:p>
            <a:r>
              <a:rPr lang="en-US" sz="1200" b="0" i="0" kern="1200" dirty="0">
                <a:solidFill>
                  <a:schemeClr val="tx1"/>
                </a:solidFill>
                <a:effectLst/>
                <a:latin typeface="+mn-lt"/>
                <a:ea typeface="+mn-ea"/>
                <a:cs typeface="+mn-cs"/>
              </a:rPr>
              <a:t>Assist in the recovery of debt through legal proceedings</a:t>
            </a:r>
          </a:p>
          <a:p>
            <a:r>
              <a:rPr lang="en-US" sz="1200" b="0" i="0" kern="1200" dirty="0">
                <a:solidFill>
                  <a:schemeClr val="tx1"/>
                </a:solidFill>
                <a:effectLst/>
                <a:latin typeface="+mn-lt"/>
                <a:ea typeface="+mn-ea"/>
                <a:cs typeface="+mn-cs"/>
              </a:rPr>
              <a:t>Researching customer histories to determine creditworthiness or assisting in processing credit checks</a:t>
            </a:r>
          </a:p>
          <a:p>
            <a:r>
              <a:rPr lang="en-US" sz="1200" b="0" i="0" kern="1200" dirty="0">
                <a:solidFill>
                  <a:schemeClr val="tx1"/>
                </a:solidFill>
                <a:effectLst/>
                <a:latin typeface="+mn-lt"/>
                <a:ea typeface="+mn-ea"/>
                <a:cs typeface="+mn-cs"/>
              </a:rPr>
              <a:t>Processing any late fees that may be applicable on customers’ accounts</a:t>
            </a:r>
          </a:p>
          <a:p>
            <a:r>
              <a:rPr lang="en-US" sz="1200" b="0" i="0" kern="1200" dirty="0">
                <a:solidFill>
                  <a:schemeClr val="tx1"/>
                </a:solidFill>
                <a:effectLst/>
                <a:latin typeface="+mn-lt"/>
                <a:ea typeface="+mn-ea"/>
                <a:cs typeface="+mn-cs"/>
              </a:rPr>
              <a:t>In rare situations (such as bankruptcy) writing off bad debt</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It takes a lot of time to research and resolve collection issues. "She has part time hours but full time responsibilities." (</a:t>
            </a:r>
            <a:r>
              <a:rPr lang="en-US" sz="1200" b="0" i="0" kern="1200" dirty="0" err="1">
                <a:solidFill>
                  <a:schemeClr val="tx1"/>
                </a:solidFill>
                <a:effectLst/>
                <a:latin typeface="+mn-lt"/>
                <a:ea typeface="+mn-ea"/>
                <a:cs typeface="+mn-cs"/>
              </a:rPr>
              <a:t>Lextant</a:t>
            </a:r>
            <a:r>
              <a:rPr lang="en-US" sz="1200" b="0" i="0" kern="1200" dirty="0">
                <a:solidFill>
                  <a:schemeClr val="tx1"/>
                </a:solidFill>
                <a:effectLst/>
                <a:latin typeface="+mn-lt"/>
                <a:ea typeface="+mn-ea"/>
                <a:cs typeface="+mn-cs"/>
              </a:rPr>
              <a:t> visit 58); "Sometimes, I stay here until 7:30 or 8:00. I'd just rather get the work done." (</a:t>
            </a:r>
            <a:r>
              <a:rPr lang="en-US" sz="1200" b="0" i="0" kern="1200" dirty="0" err="1">
                <a:solidFill>
                  <a:schemeClr val="tx1"/>
                </a:solidFill>
                <a:effectLst/>
                <a:latin typeface="+mn-lt"/>
                <a:ea typeface="+mn-ea"/>
                <a:cs typeface="+mn-cs"/>
              </a:rPr>
              <a:t>Lextant</a:t>
            </a:r>
            <a:r>
              <a:rPr lang="en-US" sz="1200" b="0" i="0" kern="1200" dirty="0">
                <a:solidFill>
                  <a:schemeClr val="tx1"/>
                </a:solidFill>
                <a:effectLst/>
                <a:latin typeface="+mn-lt"/>
                <a:ea typeface="+mn-ea"/>
                <a:cs typeface="+mn-cs"/>
              </a:rPr>
              <a:t> visit 56)</a:t>
            </a:r>
          </a:p>
          <a:p>
            <a:r>
              <a:rPr lang="en-US" sz="1200" b="0" i="0" kern="1200" dirty="0">
                <a:solidFill>
                  <a:schemeClr val="tx1"/>
                </a:solidFill>
                <a:effectLst/>
                <a:latin typeface="+mn-lt"/>
                <a:ea typeface="+mn-ea"/>
                <a:cs typeface="+mn-cs"/>
              </a:rPr>
              <a:t>I need to collect our money faster and better.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People don't return my phone calls.</a:t>
            </a:r>
          </a:p>
          <a:p>
            <a:r>
              <a:rPr lang="en-US" sz="1200" b="0" i="0" kern="1200" dirty="0">
                <a:solidFill>
                  <a:schemeClr val="tx1"/>
                </a:solidFill>
                <a:effectLst/>
                <a:latin typeface="+mn-lt"/>
                <a:ea typeface="+mn-ea"/>
                <a:cs typeface="+mn-cs"/>
              </a:rPr>
              <a:t>It's difficult to negotiate credit terms with customers when they think they should have open terms and be able to pay whenever they want.</a:t>
            </a:r>
          </a:p>
          <a:p>
            <a:r>
              <a:rPr lang="en-US" sz="1200" b="0" i="0" kern="1200" dirty="0">
                <a:solidFill>
                  <a:schemeClr val="tx1"/>
                </a:solidFill>
                <a:effectLst/>
                <a:latin typeface="+mn-lt"/>
                <a:ea typeface="+mn-ea"/>
                <a:cs typeface="+mn-cs"/>
              </a:rPr>
              <a:t>I need to add notes to a customer and/or documents that are visible to other users of the system. These notes would need security so that only the appropriate people can see them.</a:t>
            </a:r>
          </a:p>
          <a:p>
            <a:r>
              <a:rPr lang="en-US" sz="1200" b="0" i="0" kern="1200" dirty="0">
                <a:solidFill>
                  <a:schemeClr val="tx1"/>
                </a:solidFill>
                <a:effectLst/>
                <a:latin typeface="+mn-lt"/>
                <a:ea typeface="+mn-ea"/>
                <a:cs typeface="+mn-cs"/>
              </a:rPr>
              <a:t>Managing customer holds is time-consuming.</a:t>
            </a:r>
          </a:p>
          <a:p>
            <a:r>
              <a:rPr lang="en-US" sz="1200" b="0" i="0" kern="1200" dirty="0">
                <a:solidFill>
                  <a:schemeClr val="tx1"/>
                </a:solidFill>
                <a:effectLst/>
                <a:latin typeface="+mn-lt"/>
                <a:ea typeface="+mn-ea"/>
                <a:cs typeface="+mn-cs"/>
              </a:rPr>
              <a:t>Maintaining the same customer data in multiple business units shipping to the same customer is difficult.</a:t>
            </a:r>
          </a:p>
          <a:p>
            <a:r>
              <a:rPr lang="en-US" sz="1200" b="0" i="0" kern="1200" dirty="0">
                <a:solidFill>
                  <a:schemeClr val="tx1"/>
                </a:solidFill>
                <a:effectLst/>
                <a:latin typeface="+mn-lt"/>
                <a:ea typeface="+mn-ea"/>
                <a:cs typeface="+mn-cs"/>
              </a:rPr>
              <a:t>I need to be able to generate documents (such as statements) in the language of the recipient.</a:t>
            </a:r>
          </a:p>
          <a:p>
            <a:r>
              <a:rPr lang="en-US" sz="1200" b="0" i="0" kern="1200" dirty="0">
                <a:solidFill>
                  <a:schemeClr val="tx1"/>
                </a:solidFill>
                <a:effectLst/>
                <a:latin typeface="+mn-lt"/>
                <a:ea typeface="+mn-ea"/>
                <a:cs typeface="+mn-cs"/>
              </a:rPr>
              <a:t>I can't manage the delivery of documents to the customer by the method (e-mail, mail, fax, etc.) and format (text, CSV, html, PDF) the customer needs.</a:t>
            </a:r>
          </a:p>
          <a:p>
            <a:r>
              <a:rPr lang="en-US" sz="1200" b="0" i="0" kern="1200" dirty="0">
                <a:solidFill>
                  <a:schemeClr val="tx1"/>
                </a:solidFill>
                <a:effectLst/>
                <a:latin typeface="+mn-lt"/>
                <a:ea typeface="+mn-ea"/>
                <a:cs typeface="+mn-cs"/>
              </a:rPr>
              <a:t>It takes too much time to investigate open balances in order to write-off amounts.</a:t>
            </a:r>
          </a:p>
          <a:p>
            <a:r>
              <a:rPr lang="en-US" sz="1200" b="0" i="0" kern="1200" dirty="0">
                <a:solidFill>
                  <a:schemeClr val="tx1"/>
                </a:solidFill>
                <a:effectLst/>
                <a:latin typeface="+mn-lt"/>
                <a:ea typeface="+mn-ea"/>
                <a:cs typeface="+mn-cs"/>
              </a:rPr>
              <a:t>Stressors</a:t>
            </a:r>
          </a:p>
          <a:p>
            <a:r>
              <a:rPr lang="en-US" sz="1200" b="0" i="0" kern="1200" dirty="0">
                <a:solidFill>
                  <a:schemeClr val="tx1"/>
                </a:solidFill>
                <a:effectLst/>
                <a:latin typeface="+mn-lt"/>
                <a:ea typeface="+mn-ea"/>
                <a:cs typeface="+mn-cs"/>
              </a:rPr>
              <a:t>Dealing with excuses becomes tiresome.</a:t>
            </a:r>
          </a:p>
          <a:p>
            <a:r>
              <a:rPr lang="en-US" sz="1200" b="0" i="0" kern="1200" dirty="0">
                <a:solidFill>
                  <a:schemeClr val="tx1"/>
                </a:solidFill>
                <a:effectLst/>
                <a:latin typeface="+mn-lt"/>
                <a:ea typeface="+mn-ea"/>
                <a:cs typeface="+mn-cs"/>
              </a:rPr>
              <a:t>There isn't time for vacation. "Debbie [the collections person] doesn't go on vacation (joking). [Her manager] will fill in for the calls, and [her co-worker in AR] is pretty busy, but he would have to take on the sale and invoicing responsibilities."</a:t>
            </a:r>
          </a:p>
          <a:p>
            <a:r>
              <a:rPr lang="en-US" sz="1200" b="0" i="0" kern="1200" dirty="0">
                <a:solidFill>
                  <a:schemeClr val="tx1"/>
                </a:solidFill>
                <a:effectLst/>
                <a:latin typeface="+mn-lt"/>
                <a:ea typeface="+mn-ea"/>
                <a:cs typeface="+mn-cs"/>
              </a:rPr>
              <a:t>There aren't enough hours in the day. "There are never enough hours for Lucy to get her work done." (Zeus Pattern and Tool); "Sometimes, I stay here until 7:30 or 8:00pm. I'd rather just get the work done." (Pipeline Induction Heat)</a:t>
            </a:r>
          </a:p>
          <a:p>
            <a:r>
              <a:rPr lang="en-US" sz="1200" b="0" i="0" kern="1200" dirty="0">
                <a:solidFill>
                  <a:schemeClr val="tx1"/>
                </a:solidFill>
                <a:effectLst/>
                <a:latin typeface="+mn-lt"/>
                <a:ea typeface="+mn-ea"/>
                <a:cs typeface="+mn-cs"/>
              </a:rPr>
              <a:t>Training a replacement to do my work if I take a vacation is something I don't like to think about.</a:t>
            </a:r>
          </a:p>
          <a:p>
            <a:r>
              <a:rPr lang="en-US" sz="1200" b="0" i="0" kern="1200" dirty="0">
                <a:solidFill>
                  <a:schemeClr val="tx1"/>
                </a:solidFill>
                <a:effectLst/>
                <a:latin typeface="+mn-lt"/>
                <a:ea typeface="+mn-ea"/>
                <a:cs typeface="+mn-cs"/>
              </a:rPr>
              <a:t>If too many phone calls, they can't get their job done. "We limited the times that I will take calls from 9am to noon, Tuesday through Thursday." (Zeus Pattern and Tool)</a:t>
            </a:r>
          </a:p>
          <a:p>
            <a:r>
              <a:rPr lang="en-US" sz="1200" b="0" i="0" kern="1200" dirty="0">
                <a:solidFill>
                  <a:schemeClr val="tx1"/>
                </a:solidFill>
                <a:effectLst/>
                <a:latin typeface="+mn-lt"/>
                <a:ea typeface="+mn-ea"/>
                <a:cs typeface="+mn-cs"/>
              </a:rPr>
              <a:t>Spending too much time on details and errors on transactions "A good day is when I can concentrate on the credit and collections part of my work. Reviewing orders, reviewing our customers' financial positions, and making sure that our risk with those customers is at an acceptable level [instead of] spending a lot of time on transactions and sales and making sure they are posted properly and correcting posting errors. The good times are being able to focus on the risk part of our business and not the transaction part of it." (the Credit Manager at </a:t>
            </a:r>
            <a:r>
              <a:rPr lang="en-US" sz="1200" b="0" i="0" kern="1200" dirty="0" err="1">
                <a:solidFill>
                  <a:schemeClr val="tx1"/>
                </a:solidFill>
                <a:effectLst/>
                <a:latin typeface="+mn-lt"/>
                <a:ea typeface="+mn-ea"/>
                <a:cs typeface="+mn-cs"/>
              </a:rPr>
              <a:t>Tensar</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Collections agent</a:t>
            </a:r>
            <a:br>
              <a:rPr lang="en-US" dirty="0"/>
            </a:br>
            <a:r>
              <a:rPr lang="en-US" sz="1200" b="0" i="0" u="none" strike="noStrike" kern="1200" dirty="0">
                <a:solidFill>
                  <a:schemeClr val="tx1"/>
                </a:solidFill>
                <a:effectLst/>
                <a:latin typeface="+mn-lt"/>
                <a:ea typeface="+mn-ea"/>
                <a:cs typeface="+mn-cs"/>
                <a:hlinkClick r:id="rId5"/>
              </a:rPr>
              <a:t>Collections manager</a:t>
            </a:r>
            <a:br>
              <a:rPr lang="en-US" dirty="0"/>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6"/>
              </a:rPr>
              <a:t>Employee</a:t>
            </a:r>
            <a:br>
              <a:rPr lang="en-US" dirty="0"/>
            </a:br>
            <a:r>
              <a:rPr lang="en-US" sz="1200" b="0" i="0" u="none" strike="noStrike" kern="1200" dirty="0">
                <a:solidFill>
                  <a:schemeClr val="tx1"/>
                </a:solidFill>
                <a:effectLst/>
                <a:latin typeface="+mn-lt"/>
                <a:ea typeface="+mn-ea"/>
                <a:cs typeface="+mn-cs"/>
                <a:hlinkClick r:id="rId7"/>
              </a:rPr>
              <a:t>System user</a:t>
            </a:r>
            <a:br>
              <a:rPr lang="en-US" dirty="0"/>
            </a:br>
            <a:r>
              <a:rPr lang="en-US" sz="1200" b="0" i="0" kern="1200" dirty="0">
                <a:solidFill>
                  <a:schemeClr val="tx1"/>
                </a:solidFill>
                <a:effectLst/>
                <a:latin typeface="+mn-lt"/>
                <a:ea typeface="+mn-ea"/>
                <a:cs typeface="+mn-cs"/>
              </a:rPr>
              <a:t>Interpretations</a:t>
            </a:r>
          </a:p>
          <a:p>
            <a:r>
              <a:rPr lang="en-US" sz="1200" b="0" i="0" kern="1200" dirty="0">
                <a:solidFill>
                  <a:schemeClr val="tx1"/>
                </a:solidFill>
                <a:effectLst/>
                <a:latin typeface="+mn-lt"/>
                <a:ea typeface="+mn-ea"/>
                <a:cs typeface="+mn-cs"/>
              </a:rPr>
              <a:t>Opportunities</a:t>
            </a:r>
          </a:p>
          <a:p>
            <a:r>
              <a:rPr lang="en-US" sz="1200" b="0" i="0" kern="1200" dirty="0">
                <a:solidFill>
                  <a:schemeClr val="tx1"/>
                </a:solidFill>
                <a:effectLst/>
                <a:latin typeface="+mn-lt"/>
                <a:ea typeface="+mn-ea"/>
                <a:cs typeface="+mn-cs"/>
              </a:rPr>
              <a:t>Customers suggested that there needs to be a tighter integration between obtaining credit information (Dun &amp; Bradstreet or other credit inquiry system) and their ERP system. (Chicago AR Focus Group 1)</a:t>
            </a:r>
          </a:p>
          <a:p>
            <a:r>
              <a:rPr lang="en-US" sz="1200" b="0" i="0" kern="1200" dirty="0">
                <a:solidFill>
                  <a:schemeClr val="tx1"/>
                </a:solidFill>
                <a:effectLst/>
                <a:latin typeface="+mn-lt"/>
                <a:ea typeface="+mn-ea"/>
                <a:cs typeface="+mn-cs"/>
              </a:rPr>
              <a:t>Make it easier for these people to talk on the phone and easily and quickly access the information they want to see about their customers. See also "Information they need".</a:t>
            </a:r>
          </a:p>
          <a:p>
            <a:r>
              <a:rPr lang="en-US" sz="1200" b="0" i="0" kern="1200" dirty="0">
                <a:solidFill>
                  <a:schemeClr val="tx1"/>
                </a:solidFill>
                <a:effectLst/>
                <a:latin typeface="+mn-lt"/>
                <a:ea typeface="+mn-ea"/>
                <a:cs typeface="+mn-cs"/>
              </a:rPr>
              <a:t>Make it easier to analyze the data quickly -- How many customers are past due? Who are the slowest paying customers? What effects does this have on the business? When should they write off bad debt?</a:t>
            </a:r>
          </a:p>
          <a:p>
            <a:r>
              <a:rPr lang="en-US" sz="1200" b="0" i="0" kern="1200" dirty="0">
                <a:solidFill>
                  <a:schemeClr val="tx1"/>
                </a:solidFill>
                <a:effectLst/>
                <a:latin typeface="+mn-lt"/>
                <a:ea typeface="+mn-ea"/>
                <a:cs typeface="+mn-cs"/>
              </a:rPr>
              <a:t>Improve interaction between sales and collections. When salespeople pull a customer record, they should know immediately if the customer is on hold.</a:t>
            </a:r>
          </a:p>
          <a:p>
            <a:r>
              <a:rPr lang="en-US" sz="1200" b="0" i="0" kern="1200" dirty="0">
                <a:solidFill>
                  <a:schemeClr val="tx1"/>
                </a:solidFill>
                <a:effectLst/>
                <a:latin typeface="+mn-lt"/>
                <a:ea typeface="+mn-ea"/>
                <a:cs typeface="+mn-cs"/>
              </a:rPr>
              <a:t>Information this persona needs</a:t>
            </a:r>
          </a:p>
          <a:p>
            <a:r>
              <a:rPr lang="en-US" sz="1200" b="0" i="0" kern="1200" dirty="0">
                <a:solidFill>
                  <a:schemeClr val="tx1"/>
                </a:solidFill>
                <a:effectLst/>
                <a:latin typeface="+mn-lt"/>
                <a:ea typeface="+mn-ea"/>
                <a:cs typeface="+mn-cs"/>
              </a:rPr>
              <a:t>Invoice aging report</a:t>
            </a:r>
          </a:p>
          <a:p>
            <a:r>
              <a:rPr lang="en-US" sz="1200" b="0" i="0" kern="1200" dirty="0">
                <a:solidFill>
                  <a:schemeClr val="tx1"/>
                </a:solidFill>
                <a:effectLst/>
                <a:latin typeface="+mn-lt"/>
                <a:ea typeface="+mn-ea"/>
                <a:cs typeface="+mn-cs"/>
              </a:rPr>
              <a:t>Quick and easy access to customer information. "Credit collections -- there is no mystique here. It's pretty much blood and guts activities. [We] need to be able to get information very quickly out of a system if you're talking to a customer... .Most of what we need is out there, but when I have to click my mouse 15 times to be able to get the screens that I want when I have a customer on the phone, that is unacceptable." (Berlin Packaging)</a:t>
            </a:r>
          </a:p>
          <a:p>
            <a:r>
              <a:rPr lang="en-US" sz="1200" b="0" i="0" kern="1200" dirty="0">
                <a:solidFill>
                  <a:schemeClr val="tx1"/>
                </a:solidFill>
                <a:effectLst/>
                <a:latin typeface="+mn-lt"/>
                <a:ea typeface="+mn-ea"/>
                <a:cs typeface="+mn-cs"/>
              </a:rPr>
              <a:t>To speed our collections, access to invoices and the ability to fax them to customers (who request this format) from the system for quick information exchange</a:t>
            </a:r>
          </a:p>
          <a:p>
            <a:r>
              <a:rPr lang="en-US" sz="1200" b="0" i="0" kern="1200" dirty="0">
                <a:solidFill>
                  <a:schemeClr val="tx1"/>
                </a:solidFill>
                <a:effectLst/>
                <a:latin typeface="+mn-lt"/>
                <a:ea typeface="+mn-ea"/>
                <a:cs typeface="+mn-cs"/>
              </a:rPr>
              <a:t>Possibly some industry-specific information, such as details about a construction project before releasing orders that are on credit hold. "Generally, we ask the customer to send certain information in about the project itself...if a customer doesn't pay, then we can file a mechanic's lien against the project. If you have all the information that you need up front, then you'll be able to file that lien, but if you wait 90 days pass, then you might not have the information that you need or you may have missed a deadlines." Regulations on the detail you need about a project varies from state to state in the US. (</a:t>
            </a:r>
            <a:r>
              <a:rPr lang="en-US" sz="1200" b="0" i="0" kern="1200" dirty="0" err="1">
                <a:solidFill>
                  <a:schemeClr val="tx1"/>
                </a:solidFill>
                <a:effectLst/>
                <a:latin typeface="+mn-lt"/>
                <a:ea typeface="+mn-ea"/>
                <a:cs typeface="+mn-cs"/>
              </a:rPr>
              <a:t>Tensar</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"There are a lot of reasons for invoices not being paid -- cash flow issues, pricing disputes, we shipped too early, they never got the invoice." (McCue</a:t>
            </a:r>
          </a:p>
          <a:p>
            <a:r>
              <a:rPr lang="en-US" sz="1200" b="0" i="0" kern="1200" dirty="0">
                <a:solidFill>
                  <a:schemeClr val="tx1"/>
                </a:solidFill>
                <a:effectLst/>
                <a:latin typeface="+mn-lt"/>
                <a:ea typeface="+mn-ea"/>
                <a:cs typeface="+mn-cs"/>
              </a:rPr>
              <a:t>"The people we call are angry." (McCue)</a:t>
            </a:r>
          </a:p>
          <a:p>
            <a:r>
              <a:rPr lang="en-US" sz="1200" b="0" i="0" kern="1200" dirty="0">
                <a:solidFill>
                  <a:schemeClr val="tx1"/>
                </a:solidFill>
                <a:effectLst/>
                <a:latin typeface="+mn-lt"/>
                <a:ea typeface="+mn-ea"/>
                <a:cs typeface="+mn-cs"/>
              </a:rPr>
              <a:t>"My role "involves research and whatever means it takes to get the money in." (McCue)</a:t>
            </a:r>
          </a:p>
          <a:p>
            <a:r>
              <a:rPr lang="en-US" sz="1200" b="0" i="0" kern="1200" dirty="0">
                <a:solidFill>
                  <a:schemeClr val="tx1"/>
                </a:solidFill>
                <a:effectLst/>
                <a:latin typeface="+mn-lt"/>
                <a:ea typeface="+mn-ea"/>
                <a:cs typeface="+mn-cs"/>
              </a:rPr>
              <a:t>"My credit manager likes the new system better than the old system that we had here because it makes it easier for him to look at an invoice and figure out why it hasn't been paid...where before it was a lot more difficult, and he can research invoices while he's on the phone with a customer where before he'd have to call them back." (Imperial)</a:t>
            </a:r>
          </a:p>
          <a:p>
            <a:r>
              <a:rPr lang="en-US" sz="1200" b="0" i="0" kern="1200" dirty="0">
                <a:solidFill>
                  <a:schemeClr val="tx1"/>
                </a:solidFill>
                <a:effectLst/>
                <a:latin typeface="+mn-lt"/>
                <a:ea typeface="+mn-ea"/>
                <a:cs typeface="+mn-cs"/>
              </a:rPr>
              <a:t>"I wasn't really involved with it (the decision to purchase a new ERP system) because I had to be here to keep things going." (</a:t>
            </a:r>
            <a:r>
              <a:rPr lang="en-US" sz="1200" b="0" i="0" kern="1200" dirty="0" err="1">
                <a:solidFill>
                  <a:schemeClr val="tx1"/>
                </a:solidFill>
                <a:effectLst/>
                <a:latin typeface="+mn-lt"/>
                <a:ea typeface="+mn-ea"/>
                <a:cs typeface="+mn-cs"/>
              </a:rPr>
              <a:t>Schnadig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"Credit scoring is becoming very vogue." (Chicago AR Focus Group 1)</a:t>
            </a:r>
          </a:p>
          <a:p>
            <a:r>
              <a:rPr lang="en-US" sz="1200" b="0" i="0" kern="1200" dirty="0">
                <a:solidFill>
                  <a:schemeClr val="tx1"/>
                </a:solidFill>
                <a:effectLst/>
                <a:latin typeface="+mn-lt"/>
                <a:ea typeface="+mn-ea"/>
                <a:cs typeface="+mn-cs"/>
              </a:rPr>
              <a:t>"These [credit] holds should smack them [my co-workers] in the face." (Chicago AR Focus Group 1)</a:t>
            </a:r>
          </a:p>
          <a:p>
            <a:r>
              <a:rPr lang="en-US" sz="1200" b="0" i="0" kern="1200" dirty="0">
                <a:solidFill>
                  <a:schemeClr val="tx1"/>
                </a:solidFill>
                <a:effectLst/>
                <a:latin typeface="+mn-lt"/>
                <a:ea typeface="+mn-ea"/>
                <a:cs typeface="+mn-cs"/>
              </a:rPr>
              <a:t>"I worked at a place where we had 10 different levels of credit holds." (Chicago AR Focus Group 1)</a:t>
            </a:r>
          </a:p>
          <a:p>
            <a:r>
              <a:rPr lang="en-US" sz="1200" b="0" i="0" kern="1200" dirty="0">
                <a:solidFill>
                  <a:schemeClr val="tx1"/>
                </a:solidFill>
                <a:effectLst/>
                <a:latin typeface="+mn-lt"/>
                <a:ea typeface="+mn-ea"/>
                <a:cs typeface="+mn-cs"/>
              </a:rPr>
              <a:t>"The salespeople shouldn't be blind to the credit information. It would be helpful if they could have as much as information as possible." (Chicago AR Focus Group 1)</a:t>
            </a:r>
          </a:p>
          <a:p>
            <a:r>
              <a:rPr lang="en-US" sz="1200" b="0" i="0" kern="1200" dirty="0">
                <a:solidFill>
                  <a:schemeClr val="tx1"/>
                </a:solidFill>
                <a:effectLst/>
                <a:latin typeface="+mn-lt"/>
                <a:ea typeface="+mn-ea"/>
                <a:cs typeface="+mn-cs"/>
              </a:rPr>
              <a:t>"My job isn't stressful. It's exciting!" (Credit Controller at Pipeline Induction Heat)</a:t>
            </a:r>
          </a:p>
          <a:p>
            <a:r>
              <a:rPr lang="en-US" sz="1200" b="0" i="0" kern="1200" dirty="0">
                <a:solidFill>
                  <a:schemeClr val="tx1"/>
                </a:solidFill>
                <a:effectLst/>
                <a:latin typeface="+mn-lt"/>
                <a:ea typeface="+mn-ea"/>
                <a:cs typeface="+mn-cs"/>
              </a:rPr>
              <a:t>"My role is Director of Credit, and...it's managing our investment in accounts receivable. I'm responsible for collections, establishing credit lines with customers, basically a risk type position. Our largest asset...is our accounts receivable. So [my job] is managing our investment in receivables, the turnaround of those collections, our cash cycles so to speak are all very important in this company. I guess as a risk manager, I'm responsible for the company's largest asset." (Berlin Packaging)</a:t>
            </a:r>
          </a:p>
          <a:p>
            <a:r>
              <a:rPr lang="en-US" sz="1200" b="0" i="0" kern="1200" dirty="0">
                <a:solidFill>
                  <a:schemeClr val="tx1"/>
                </a:solidFill>
                <a:effectLst/>
                <a:latin typeface="+mn-lt"/>
                <a:ea typeface="+mn-ea"/>
                <a:cs typeface="+mn-cs"/>
              </a:rPr>
              <a:t>"I'm the Credit Manager. I'm responsible for all the accounts receivable functions including billing, cash receipt, and sales tax administrations, as well as reviewing all sales orders for creditworthiness and approving these orders. And then collecting, all collections on all receivables." (</a:t>
            </a:r>
            <a:r>
              <a:rPr lang="en-US" sz="1200" b="0" i="0" kern="1200" dirty="0" err="1">
                <a:solidFill>
                  <a:schemeClr val="tx1"/>
                </a:solidFill>
                <a:effectLst/>
                <a:latin typeface="+mn-lt"/>
                <a:ea typeface="+mn-ea"/>
                <a:cs typeface="+mn-cs"/>
              </a:rPr>
              <a:t>Tensar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"...it's just a standard aging report. We're looking at the due dates. If they're running past due, I'm calling them and finding out why. If the answer is not acceptable, then we're filing liens." (</a:t>
            </a:r>
            <a:r>
              <a:rPr lang="en-US" sz="1200" b="0" i="0" kern="1200" dirty="0" err="1">
                <a:solidFill>
                  <a:schemeClr val="tx1"/>
                </a:solidFill>
                <a:effectLst/>
                <a:latin typeface="+mn-lt"/>
                <a:ea typeface="+mn-ea"/>
                <a:cs typeface="+mn-cs"/>
              </a:rPr>
              <a:t>Tensar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UK</a:t>
            </a:r>
          </a:p>
          <a:p>
            <a:r>
              <a:rPr lang="en-US" sz="1200" b="0" i="0" kern="1200" dirty="0">
                <a:solidFill>
                  <a:schemeClr val="tx1"/>
                </a:solidFill>
                <a:effectLst/>
                <a:latin typeface="+mn-lt"/>
                <a:ea typeface="+mn-ea"/>
                <a:cs typeface="+mn-cs"/>
              </a:rPr>
              <a:t> Spain</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 Sweden</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Title is often Credit Controller (Pipeline Induction Heat, Ltd. and Zeus Pattern &amp; Tool)</a:t>
            </a:r>
          </a:p>
          <a:p>
            <a:r>
              <a:rPr lang="en-US" sz="1200" b="0" i="0" kern="1200" dirty="0">
                <a:solidFill>
                  <a:schemeClr val="tx1"/>
                </a:solidFill>
                <a:effectLst/>
                <a:latin typeface="+mn-lt"/>
                <a:ea typeface="+mn-ea"/>
                <a:cs typeface="+mn-cs"/>
              </a:rPr>
              <a:t>Language difficulty when trying to collect in another country. Often can find someone who speaks the same language.</a:t>
            </a:r>
          </a:p>
          <a:p>
            <a:r>
              <a:rPr lang="en-US" sz="1200" b="0" i="0" kern="1200" dirty="0">
                <a:solidFill>
                  <a:schemeClr val="tx1"/>
                </a:solidFill>
                <a:effectLst/>
                <a:latin typeface="+mn-lt"/>
                <a:ea typeface="+mn-ea"/>
                <a:cs typeface="+mn-cs"/>
              </a:rPr>
              <a:t>Dealing with multiple currencies and exchange rates</a:t>
            </a:r>
          </a:p>
          <a:p>
            <a:r>
              <a:rPr lang="en-US" sz="1200" b="0" i="0" kern="1200" dirty="0">
                <a:solidFill>
                  <a:schemeClr val="tx1"/>
                </a:solidFill>
                <a:effectLst/>
                <a:latin typeface="+mn-lt"/>
                <a:ea typeface="+mn-ea"/>
                <a:cs typeface="+mn-cs"/>
              </a:rPr>
              <a:t> Managing US tax liability</a:t>
            </a:r>
          </a:p>
          <a:p>
            <a:r>
              <a:rPr lang="en-US" sz="1200" b="0" i="0" kern="1200" dirty="0">
                <a:solidFill>
                  <a:schemeClr val="tx1"/>
                </a:solidFill>
                <a:effectLst/>
                <a:latin typeface="+mn-lt"/>
                <a:ea typeface="+mn-ea"/>
                <a:cs typeface="+mn-cs"/>
              </a:rPr>
              <a:t>In Spain, participants in a finance concept focus group indicated that people are slow to pay and slow to resolve disputes. Accordingly, they are sensitive to the solvency of their suppliers and clients. (Finance Concept Test EMEA)</a:t>
            </a:r>
          </a:p>
          <a:p>
            <a:r>
              <a:rPr lang="en-US" sz="1200" b="0" i="0" kern="1200" dirty="0">
                <a:solidFill>
                  <a:schemeClr val="tx1"/>
                </a:solidFill>
                <a:effectLst/>
                <a:latin typeface="+mn-lt"/>
                <a:ea typeface="+mn-ea"/>
                <a:cs typeface="+mn-cs"/>
              </a:rPr>
              <a:t>Several countries have a Reminder Letter process for collections that is required.</a:t>
            </a:r>
          </a:p>
        </p:txBody>
      </p:sp>
      <p:sp>
        <p:nvSpPr>
          <p:cNvPr id="4" name="Slide Number Placeholder 3"/>
          <p:cNvSpPr>
            <a:spLocks noGrp="1"/>
          </p:cNvSpPr>
          <p:nvPr>
            <p:ph type="sldNum" sz="quarter" idx="5"/>
          </p:nvPr>
        </p:nvSpPr>
        <p:spPr/>
        <p:txBody>
          <a:bodyPr/>
          <a:lstStyle/>
          <a:p>
            <a:fld id="{90C91C77-BD77-46DD-975C-A10BFBCE05E6}" type="slidenum">
              <a:rPr lang="en-US" smtClean="0"/>
              <a:t>54</a:t>
            </a:fld>
            <a:endParaRPr lang="en-US"/>
          </a:p>
        </p:txBody>
      </p:sp>
    </p:spTree>
    <p:extLst>
      <p:ext uri="{BB962C8B-B14F-4D97-AF65-F5344CB8AC3E}">
        <p14:creationId xmlns:p14="http://schemas.microsoft.com/office/powerpoint/2010/main" val="596344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Luke - HR Generalist</a:t>
            </a: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Luke performs daily HR activities and oversees HR and compliance policy. He supports the management team on training and development, performance management, and employee relations.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30 years old</a:t>
            </a:r>
          </a:p>
          <a:p>
            <a:r>
              <a:rPr lang="en-US" sz="1200" b="0" i="0" kern="1200" dirty="0">
                <a:solidFill>
                  <a:schemeClr val="tx1"/>
                </a:solidFill>
                <a:effectLst/>
                <a:latin typeface="+mn-lt"/>
                <a:ea typeface="+mn-ea"/>
                <a:cs typeface="+mn-cs"/>
              </a:rPr>
              <a:t>Prior Experience</a:t>
            </a:r>
          </a:p>
          <a:p>
            <a:r>
              <a:rPr lang="en-US" sz="1200" b="0" i="0" kern="1200" dirty="0">
                <a:solidFill>
                  <a:schemeClr val="tx1"/>
                </a:solidFill>
                <a:effectLst/>
                <a:latin typeface="+mn-lt"/>
                <a:ea typeface="+mn-ea"/>
                <a:cs typeface="+mn-cs"/>
              </a:rPr>
              <a:t>Began as a technician in this company then moved to recruiting and now a HR generalist</a:t>
            </a:r>
          </a:p>
          <a:p>
            <a:r>
              <a:rPr lang="en-US" sz="1200" b="0" i="0" kern="1200" dirty="0">
                <a:solidFill>
                  <a:schemeClr val="tx1"/>
                </a:solidFill>
                <a:effectLst/>
                <a:latin typeface="+mn-lt"/>
                <a:ea typeface="+mn-ea"/>
                <a:cs typeface="+mn-cs"/>
              </a:rPr>
              <a:t>9 years of HR experience</a:t>
            </a:r>
          </a:p>
          <a:p>
            <a:r>
              <a:rPr lang="en-US" sz="1200" b="0" i="0" kern="1200" dirty="0">
                <a:solidFill>
                  <a:schemeClr val="tx1"/>
                </a:solidFill>
                <a:effectLst/>
                <a:latin typeface="+mn-lt"/>
                <a:ea typeface="+mn-ea"/>
                <a:cs typeface="+mn-cs"/>
              </a:rPr>
              <a:t>Having worked as a technician, it has helped me understand the operations of the company better</a:t>
            </a:r>
          </a:p>
          <a:p>
            <a:r>
              <a:rPr lang="en-US" sz="1200" b="0" i="0" kern="1200" dirty="0">
                <a:solidFill>
                  <a:schemeClr val="tx1"/>
                </a:solidFill>
                <a:effectLst/>
                <a:latin typeface="+mn-lt"/>
                <a:ea typeface="+mn-ea"/>
                <a:cs typeface="+mn-cs"/>
              </a:rPr>
              <a:t>Focusing on building business partnerships with the company. (Sit in and have a say in the company strategy meetings)</a:t>
            </a:r>
          </a:p>
          <a:p>
            <a:r>
              <a:rPr lang="en-US" sz="1200" b="0" i="0" kern="1200" dirty="0">
                <a:solidFill>
                  <a:schemeClr val="tx1"/>
                </a:solidFill>
                <a:effectLst/>
                <a:latin typeface="+mn-lt"/>
                <a:ea typeface="+mn-ea"/>
                <a:cs typeface="+mn-cs"/>
              </a:rPr>
              <a:t>Training and certificates</a:t>
            </a:r>
          </a:p>
          <a:p>
            <a:r>
              <a:rPr lang="en-US" sz="1200" b="0" i="0" kern="1200" dirty="0">
                <a:solidFill>
                  <a:schemeClr val="tx1"/>
                </a:solidFill>
                <a:effectLst/>
                <a:latin typeface="+mn-lt"/>
                <a:ea typeface="+mn-ea"/>
                <a:cs typeface="+mn-cs"/>
              </a:rPr>
              <a:t>Preparing for PHR certification</a:t>
            </a:r>
          </a:p>
          <a:p>
            <a:r>
              <a:rPr lang="en-US" sz="1200" b="0" i="0" kern="1200" dirty="0">
                <a:solidFill>
                  <a:schemeClr val="tx1"/>
                </a:solidFill>
                <a:effectLst/>
                <a:latin typeface="+mn-lt"/>
                <a:ea typeface="+mn-ea"/>
                <a:cs typeface="+mn-cs"/>
              </a:rPr>
              <a:t>Actively involved in the local SHRM chapter</a:t>
            </a:r>
          </a:p>
          <a:p>
            <a:r>
              <a:rPr lang="en-US" sz="1200" b="0" i="0" kern="1200" dirty="0">
                <a:solidFill>
                  <a:schemeClr val="tx1"/>
                </a:solidFill>
                <a:effectLst/>
                <a:latin typeface="+mn-lt"/>
                <a:ea typeface="+mn-ea"/>
                <a:cs typeface="+mn-cs"/>
              </a:rPr>
              <a:t>Educational background</a:t>
            </a:r>
          </a:p>
          <a:p>
            <a:r>
              <a:rPr lang="en-US" sz="1200" b="0" i="0" kern="1200" dirty="0">
                <a:solidFill>
                  <a:schemeClr val="tx1"/>
                </a:solidFill>
                <a:effectLst/>
                <a:latin typeface="+mn-lt"/>
                <a:ea typeface="+mn-ea"/>
                <a:cs typeface="+mn-cs"/>
              </a:rPr>
              <a:t>4 years of college education (</a:t>
            </a:r>
            <a:r>
              <a:rPr lang="en-US" sz="1200" b="0" i="0" kern="1200" dirty="0" err="1">
                <a:solidFill>
                  <a:schemeClr val="tx1"/>
                </a:solidFill>
                <a:effectLst/>
                <a:latin typeface="+mn-lt"/>
                <a:ea typeface="+mn-ea"/>
                <a:cs typeface="+mn-cs"/>
              </a:rPr>
              <a:t>bachelors</a:t>
            </a:r>
            <a:r>
              <a:rPr lang="en-US" sz="1200" b="0" i="0" kern="1200" dirty="0">
                <a:solidFill>
                  <a:schemeClr val="tx1"/>
                </a:solidFill>
                <a:effectLst/>
                <a:latin typeface="+mn-lt"/>
                <a:ea typeface="+mn-ea"/>
                <a:cs typeface="+mn-cs"/>
              </a:rPr>
              <a:t> degree in HR Business Management)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My day usually revolves around “putting out fires”.</a:t>
            </a:r>
            <a:br>
              <a:rPr lang="en-US" dirty="0"/>
            </a:br>
            <a:br>
              <a:rPr lang="en-US" dirty="0"/>
            </a:br>
            <a:r>
              <a:rPr lang="en-US" sz="1200" b="0" i="0" kern="1200" dirty="0" err="1">
                <a:solidFill>
                  <a:schemeClr val="tx1"/>
                </a:solidFill>
                <a:effectLst/>
                <a:latin typeface="+mn-lt"/>
                <a:ea typeface="+mn-ea"/>
                <a:cs typeface="+mn-cs"/>
              </a:rPr>
              <a:t>Everyday</a:t>
            </a:r>
            <a:r>
              <a:rPr lang="en-US" sz="1200" b="0" i="0" kern="1200" dirty="0">
                <a:solidFill>
                  <a:schemeClr val="tx1"/>
                </a:solidFill>
                <a:effectLst/>
                <a:latin typeface="+mn-lt"/>
                <a:ea typeface="+mn-ea"/>
                <a:cs typeface="+mn-cs"/>
              </a:rPr>
              <a:t>, I deal with worker related issues – they usually have questions about a new policy we have just implemented, or about their benefits packages (especially during open enrollment), leave of absence applications, etc.</a:t>
            </a:r>
            <a:br>
              <a:rPr lang="en-US" dirty="0"/>
            </a:br>
            <a:br>
              <a:rPr lang="en-US" dirty="0"/>
            </a:br>
            <a:r>
              <a:rPr lang="en-US" sz="1200" b="0" i="0" kern="1200" dirty="0">
                <a:solidFill>
                  <a:schemeClr val="tx1"/>
                </a:solidFill>
                <a:effectLst/>
                <a:latin typeface="+mn-lt"/>
                <a:ea typeface="+mn-ea"/>
                <a:cs typeface="+mn-cs"/>
              </a:rPr>
              <a:t>There are a lot more worker and manager questions around performance reviews during review cycles.</a:t>
            </a:r>
            <a:br>
              <a:rPr lang="en-US" dirty="0"/>
            </a:br>
            <a:br>
              <a:rPr lang="en-US" dirty="0"/>
            </a:br>
            <a:r>
              <a:rPr lang="en-US" sz="1200" b="0" i="0" kern="1200" dirty="0">
                <a:solidFill>
                  <a:schemeClr val="tx1"/>
                </a:solidFill>
                <a:effectLst/>
                <a:latin typeface="+mn-lt"/>
                <a:ea typeface="+mn-ea"/>
                <a:cs typeface="+mn-cs"/>
              </a:rPr>
              <a:t>They usually just call, email or IM me with their questions. Most of the time the questions are general enough that I can field them successfully.</a:t>
            </a:r>
            <a:br>
              <a:rPr lang="en-US" dirty="0"/>
            </a:br>
            <a:br>
              <a:rPr lang="en-US" dirty="0"/>
            </a:br>
            <a:r>
              <a:rPr lang="en-US" sz="1200" b="0" i="0" kern="1200" dirty="0">
                <a:solidFill>
                  <a:schemeClr val="tx1"/>
                </a:solidFill>
                <a:effectLst/>
                <a:latin typeface="+mn-lt"/>
                <a:ea typeface="+mn-ea"/>
                <a:cs typeface="+mn-cs"/>
              </a:rPr>
              <a:t>If I’m not able to then I reroute these questions to someone who can. The first thing I do in the mornings is to check my schedule for any meetings. Then I reply to emails and voice mails.</a:t>
            </a:r>
            <a:br>
              <a:rPr lang="en-US" dirty="0"/>
            </a:br>
            <a:br>
              <a:rPr lang="en-US" dirty="0"/>
            </a:br>
            <a:r>
              <a:rPr lang="en-US" sz="1200" b="0" i="0" kern="1200" dirty="0">
                <a:solidFill>
                  <a:schemeClr val="tx1"/>
                </a:solidFill>
                <a:effectLst/>
                <a:latin typeface="+mn-lt"/>
                <a:ea typeface="+mn-ea"/>
                <a:cs typeface="+mn-cs"/>
              </a:rPr>
              <a:t>My day is rarely ever between 9AM to 5PM. I start at 8:30AM and stay until 6PM.</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Laptop</a:t>
            </a:r>
          </a:p>
          <a:p>
            <a:r>
              <a:rPr lang="en-US" sz="1200" b="0" i="0" kern="1200" dirty="0">
                <a:solidFill>
                  <a:schemeClr val="tx1"/>
                </a:solidFill>
                <a:effectLst/>
                <a:latin typeface="+mn-lt"/>
                <a:ea typeface="+mn-ea"/>
                <a:cs typeface="+mn-cs"/>
              </a:rPr>
              <a:t>Desk /cell phone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Work Activities</a:t>
            </a:r>
          </a:p>
          <a:p>
            <a:r>
              <a:rPr lang="en-US" sz="1200" b="0" i="0" kern="1200" dirty="0">
                <a:solidFill>
                  <a:schemeClr val="tx1"/>
                </a:solidFill>
                <a:effectLst/>
                <a:latin typeface="+mn-lt"/>
                <a:ea typeface="+mn-ea"/>
                <a:cs typeface="+mn-cs"/>
              </a:rPr>
              <a:t>Manages worker relations</a:t>
            </a:r>
          </a:p>
          <a:p>
            <a:r>
              <a:rPr lang="en-US" sz="1200" b="0" i="0" kern="1200" dirty="0">
                <a:solidFill>
                  <a:schemeClr val="tx1"/>
                </a:solidFill>
                <a:effectLst/>
                <a:latin typeface="+mn-lt"/>
                <a:ea typeface="+mn-ea"/>
                <a:cs typeface="+mn-cs"/>
              </a:rPr>
              <a:t>Helps manage disgruntled Workers</a:t>
            </a:r>
          </a:p>
          <a:p>
            <a:r>
              <a:rPr lang="en-US" sz="1200" b="0" i="0" kern="1200" dirty="0">
                <a:solidFill>
                  <a:schemeClr val="tx1"/>
                </a:solidFill>
                <a:effectLst/>
                <a:latin typeface="+mn-lt"/>
                <a:ea typeface="+mn-ea"/>
                <a:cs typeface="+mn-cs"/>
              </a:rPr>
              <a:t>Usually if there is a disgruntled worker in the team, the Line manager contacts me. I coach the Line managers in dealing with the worker</a:t>
            </a:r>
          </a:p>
          <a:p>
            <a:r>
              <a:rPr lang="en-US" sz="1200" b="0" i="0" kern="1200" dirty="0">
                <a:solidFill>
                  <a:schemeClr val="tx1"/>
                </a:solidFill>
                <a:effectLst/>
                <a:latin typeface="+mn-lt"/>
                <a:ea typeface="+mn-ea"/>
                <a:cs typeface="+mn-cs"/>
              </a:rPr>
              <a:t>I drive any corrective action that might be needed against the worker (coordinating interviews and meetings with the concerned parties)</a:t>
            </a:r>
          </a:p>
          <a:p>
            <a:r>
              <a:rPr lang="en-US" sz="1200" b="0" i="0" kern="1200" dirty="0">
                <a:solidFill>
                  <a:schemeClr val="tx1"/>
                </a:solidFill>
                <a:effectLst/>
                <a:latin typeface="+mn-lt"/>
                <a:ea typeface="+mn-ea"/>
                <a:cs typeface="+mn-cs"/>
              </a:rPr>
              <a:t>There have been times where I have had to involve our lawyer as well</a:t>
            </a:r>
          </a:p>
          <a:p>
            <a:r>
              <a:rPr lang="en-US" sz="1200" b="0" i="0" kern="1200" dirty="0">
                <a:solidFill>
                  <a:schemeClr val="tx1"/>
                </a:solidFill>
                <a:effectLst/>
                <a:latin typeface="+mn-lt"/>
                <a:ea typeface="+mn-ea"/>
                <a:cs typeface="+mn-cs"/>
              </a:rPr>
              <a:t>Fields worker and line manager questions and concerns</a:t>
            </a:r>
          </a:p>
          <a:p>
            <a:r>
              <a:rPr lang="en-US" sz="1200" b="0" i="0" kern="1200" dirty="0">
                <a:solidFill>
                  <a:schemeClr val="tx1"/>
                </a:solidFill>
                <a:effectLst/>
                <a:latin typeface="+mn-lt"/>
                <a:ea typeface="+mn-ea"/>
                <a:cs typeface="+mn-cs"/>
              </a:rPr>
              <a:t>I’m considered the face of HR to the rest of the company (key HR contact). During review cycles, open enrollments – I get a lot of questions regarding benefits and performance reviews from Line Managers and Workers.</a:t>
            </a:r>
          </a:p>
          <a:p>
            <a:r>
              <a:rPr lang="en-US" sz="1200" b="0" i="0" kern="1200" dirty="0">
                <a:solidFill>
                  <a:schemeClr val="tx1"/>
                </a:solidFill>
                <a:effectLst/>
                <a:latin typeface="+mn-lt"/>
                <a:ea typeface="+mn-ea"/>
                <a:cs typeface="+mn-cs"/>
              </a:rPr>
              <a:t>More often than not I can field these questions successfully. If not, then I reroute them to someone in HR who can.</a:t>
            </a:r>
          </a:p>
          <a:p>
            <a:r>
              <a:rPr lang="en-US" sz="1200" b="0" i="0" kern="1200" dirty="0">
                <a:solidFill>
                  <a:schemeClr val="tx1"/>
                </a:solidFill>
                <a:effectLst/>
                <a:latin typeface="+mn-lt"/>
                <a:ea typeface="+mn-ea"/>
                <a:cs typeface="+mn-cs"/>
              </a:rPr>
              <a:t>Manages new hire orientation</a:t>
            </a:r>
          </a:p>
          <a:p>
            <a:r>
              <a:rPr lang="en-US" sz="1200" b="0" i="0" kern="1200" dirty="0">
                <a:solidFill>
                  <a:schemeClr val="tx1"/>
                </a:solidFill>
                <a:effectLst/>
                <a:latin typeface="+mn-lt"/>
                <a:ea typeface="+mn-ea"/>
                <a:cs typeface="+mn-cs"/>
              </a:rPr>
              <a:t>Organize training sessions in HR related topics like Benefits, review cycles and worker relations</a:t>
            </a:r>
          </a:p>
          <a:p>
            <a:r>
              <a:rPr lang="en-US" sz="1200" b="0" i="0" kern="1200" dirty="0">
                <a:solidFill>
                  <a:schemeClr val="tx1"/>
                </a:solidFill>
                <a:effectLst/>
                <a:latin typeface="+mn-lt"/>
                <a:ea typeface="+mn-ea"/>
                <a:cs typeface="+mn-cs"/>
              </a:rPr>
              <a:t>We have standard policy booklets we print and give out to new Workers</a:t>
            </a:r>
          </a:p>
          <a:p>
            <a:r>
              <a:rPr lang="en-US" sz="1200" b="0" i="0" kern="1200" dirty="0">
                <a:solidFill>
                  <a:schemeClr val="tx1"/>
                </a:solidFill>
                <a:effectLst/>
                <a:latin typeface="+mn-lt"/>
                <a:ea typeface="+mn-ea"/>
                <a:cs typeface="+mn-cs"/>
              </a:rPr>
              <a:t>I also give out a sheet to Workers to highlighting ‘who’s who in HR’</a:t>
            </a:r>
          </a:p>
          <a:p>
            <a:r>
              <a:rPr lang="en-US" sz="1200" b="0" i="0" kern="1200" dirty="0">
                <a:solidFill>
                  <a:schemeClr val="tx1"/>
                </a:solidFill>
                <a:effectLst/>
                <a:latin typeface="+mn-lt"/>
                <a:ea typeface="+mn-ea"/>
                <a:cs typeface="+mn-cs"/>
              </a:rPr>
              <a:t>I help them get in touch with security, IT and a benefits coordinator to help get set-up in the company</a:t>
            </a:r>
          </a:p>
          <a:p>
            <a:r>
              <a:rPr lang="en-US" sz="1200" b="0" i="0" kern="1200" dirty="0">
                <a:solidFill>
                  <a:schemeClr val="tx1"/>
                </a:solidFill>
                <a:effectLst/>
                <a:latin typeface="+mn-lt"/>
                <a:ea typeface="+mn-ea"/>
                <a:cs typeface="+mn-cs"/>
              </a:rPr>
              <a:t>Entering new job requisitions into the system</a:t>
            </a:r>
          </a:p>
          <a:p>
            <a:r>
              <a:rPr lang="en-US" sz="1200" b="0" i="0" kern="1200" dirty="0">
                <a:solidFill>
                  <a:schemeClr val="tx1"/>
                </a:solidFill>
                <a:effectLst/>
                <a:latin typeface="+mn-lt"/>
                <a:ea typeface="+mn-ea"/>
                <a:cs typeface="+mn-cs"/>
              </a:rPr>
              <a:t>Reclassifying positions</a:t>
            </a:r>
          </a:p>
          <a:p>
            <a:r>
              <a:rPr lang="en-US" sz="1200" b="0" i="0" kern="1200" dirty="0">
                <a:solidFill>
                  <a:schemeClr val="tx1"/>
                </a:solidFill>
                <a:effectLst/>
                <a:latin typeface="+mn-lt"/>
                <a:ea typeface="+mn-ea"/>
                <a:cs typeface="+mn-cs"/>
              </a:rPr>
              <a:t>Screening and Interviewing</a:t>
            </a:r>
          </a:p>
          <a:p>
            <a:r>
              <a:rPr lang="en-US" sz="1200" b="0" i="0" kern="1200" dirty="0">
                <a:solidFill>
                  <a:schemeClr val="tx1"/>
                </a:solidFill>
                <a:effectLst/>
                <a:latin typeface="+mn-lt"/>
                <a:ea typeface="+mn-ea"/>
                <a:cs typeface="+mn-cs"/>
              </a:rPr>
              <a:t>Offering job positions and hiring: Managers/supervisors are the ones who make the decision to offer a job to a candidate, but I am the one who actually calls them up and gives them the news.</a:t>
            </a:r>
          </a:p>
          <a:p>
            <a:r>
              <a:rPr lang="en-US" sz="1200" b="0" i="0" kern="1200" dirty="0">
                <a:solidFill>
                  <a:schemeClr val="tx1"/>
                </a:solidFill>
                <a:effectLst/>
                <a:latin typeface="+mn-lt"/>
                <a:ea typeface="+mn-ea"/>
                <a:cs typeface="+mn-cs"/>
              </a:rPr>
              <a:t>Background checking</a:t>
            </a:r>
          </a:p>
          <a:p>
            <a:r>
              <a:rPr lang="en-US" sz="1200" b="0" i="0" kern="1200" dirty="0">
                <a:solidFill>
                  <a:schemeClr val="tx1"/>
                </a:solidFill>
                <a:effectLst/>
                <a:latin typeface="+mn-lt"/>
                <a:ea typeface="+mn-ea"/>
                <a:cs typeface="+mn-cs"/>
              </a:rPr>
              <a:t>Facilitate hiring approval.</a:t>
            </a:r>
          </a:p>
          <a:p>
            <a:r>
              <a:rPr lang="en-US" sz="1200" b="0" i="0" kern="1200" dirty="0">
                <a:solidFill>
                  <a:schemeClr val="tx1"/>
                </a:solidFill>
                <a:effectLst/>
                <a:latin typeface="+mn-lt"/>
                <a:ea typeface="+mn-ea"/>
                <a:cs typeface="+mn-cs"/>
              </a:rPr>
              <a:t>Enter employee into the system and link to requisition</a:t>
            </a:r>
          </a:p>
          <a:p>
            <a:r>
              <a:rPr lang="en-US" sz="1200" b="0" i="0" kern="1200" dirty="0">
                <a:solidFill>
                  <a:schemeClr val="tx1"/>
                </a:solidFill>
                <a:effectLst/>
                <a:latin typeface="+mn-lt"/>
                <a:ea typeface="+mn-ea"/>
                <a:cs typeface="+mn-cs"/>
              </a:rPr>
              <a:t>File new hire paperwork</a:t>
            </a:r>
          </a:p>
          <a:p>
            <a:r>
              <a:rPr lang="en-US" sz="1200" b="0" i="0" kern="1200" dirty="0">
                <a:solidFill>
                  <a:schemeClr val="tx1"/>
                </a:solidFill>
                <a:effectLst/>
                <a:latin typeface="+mn-lt"/>
                <a:ea typeface="+mn-ea"/>
                <a:cs typeface="+mn-cs"/>
              </a:rPr>
              <a:t>Send new hire paperwork to payroll</a:t>
            </a:r>
          </a:p>
          <a:p>
            <a:r>
              <a:rPr lang="en-US" sz="1200" b="0" i="0" kern="1200" dirty="0">
                <a:solidFill>
                  <a:schemeClr val="tx1"/>
                </a:solidFill>
                <a:effectLst/>
                <a:latin typeface="+mn-lt"/>
                <a:ea typeface="+mn-ea"/>
                <a:cs typeface="+mn-cs"/>
              </a:rPr>
              <a:t>Manages worker terminations</a:t>
            </a:r>
          </a:p>
          <a:p>
            <a:r>
              <a:rPr lang="en-US" sz="1200" b="0" i="0" kern="1200" dirty="0">
                <a:solidFill>
                  <a:schemeClr val="tx1"/>
                </a:solidFill>
                <a:effectLst/>
                <a:latin typeface="+mn-lt"/>
                <a:ea typeface="+mn-ea"/>
                <a:cs typeface="+mn-cs"/>
              </a:rPr>
              <a:t>Collaborates with Claire to manage terminations</a:t>
            </a:r>
          </a:p>
          <a:p>
            <a:r>
              <a:rPr lang="en-US" sz="1200" b="0" i="0" kern="1200" dirty="0">
                <a:solidFill>
                  <a:schemeClr val="tx1"/>
                </a:solidFill>
                <a:effectLst/>
                <a:latin typeface="+mn-lt"/>
                <a:ea typeface="+mn-ea"/>
                <a:cs typeface="+mn-cs"/>
              </a:rPr>
              <a:t>I conduct exit interviews and inform security, IT and Jodi of the changes in the Workers employment status</a:t>
            </a:r>
          </a:p>
          <a:p>
            <a:r>
              <a:rPr lang="en-US" sz="1200" b="0" i="0" kern="1200" dirty="0">
                <a:solidFill>
                  <a:schemeClr val="tx1"/>
                </a:solidFill>
                <a:effectLst/>
                <a:latin typeface="+mn-lt"/>
                <a:ea typeface="+mn-ea"/>
                <a:cs typeface="+mn-cs"/>
              </a:rPr>
              <a:t>At the end of the process, I input the terminated Workers information into our Excel database.</a:t>
            </a:r>
          </a:p>
          <a:p>
            <a:r>
              <a:rPr lang="en-US" sz="1200" b="0" i="0" kern="1200" dirty="0">
                <a:solidFill>
                  <a:schemeClr val="tx1"/>
                </a:solidFill>
                <a:effectLst/>
                <a:latin typeface="+mn-lt"/>
                <a:ea typeface="+mn-ea"/>
                <a:cs typeface="+mn-cs"/>
              </a:rPr>
              <a:t>Directs and manages open enrollment (in lower to core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 where Jodi as a separate persona might be absent)</a:t>
            </a:r>
          </a:p>
          <a:p>
            <a:r>
              <a:rPr lang="en-US" sz="1200" b="0" i="0" kern="1200" dirty="0">
                <a:solidFill>
                  <a:schemeClr val="tx1"/>
                </a:solidFill>
                <a:effectLst/>
                <a:latin typeface="+mn-lt"/>
                <a:ea typeface="+mn-ea"/>
                <a:cs typeface="+mn-cs"/>
              </a:rPr>
              <a:t>Kickoff open enrollment with training sessions for Line Managers</a:t>
            </a:r>
          </a:p>
          <a:p>
            <a:r>
              <a:rPr lang="en-US" sz="1200" b="0" i="0" kern="1200" dirty="0">
                <a:solidFill>
                  <a:schemeClr val="tx1"/>
                </a:solidFill>
                <a:effectLst/>
                <a:latin typeface="+mn-lt"/>
                <a:ea typeface="+mn-ea"/>
                <a:cs typeface="+mn-cs"/>
              </a:rPr>
              <a:t>I hand out printed enrollment forms at these meetings</a:t>
            </a:r>
          </a:p>
          <a:p>
            <a:r>
              <a:rPr lang="en-US" sz="1200" b="0" i="0" kern="1200" dirty="0">
                <a:solidFill>
                  <a:schemeClr val="tx1"/>
                </a:solidFill>
                <a:effectLst/>
                <a:latin typeface="+mn-lt"/>
                <a:ea typeface="+mn-ea"/>
                <a:cs typeface="+mn-cs"/>
              </a:rPr>
              <a:t>Then, I make staff announcements informing Workers of the forms that need to be filled out, their primary contacts and the deadlines</a:t>
            </a:r>
          </a:p>
          <a:p>
            <a:r>
              <a:rPr lang="en-US" sz="1200" b="0" i="0" kern="1200" dirty="0">
                <a:solidFill>
                  <a:schemeClr val="tx1"/>
                </a:solidFill>
                <a:effectLst/>
                <a:latin typeface="+mn-lt"/>
                <a:ea typeface="+mn-ea"/>
                <a:cs typeface="+mn-cs"/>
              </a:rPr>
              <a:t>I coordinate with HR generalists in our other locations</a:t>
            </a:r>
          </a:p>
          <a:p>
            <a:r>
              <a:rPr lang="en-US" sz="1200" b="0" i="0" kern="1200" dirty="0">
                <a:solidFill>
                  <a:schemeClr val="tx1"/>
                </a:solidFill>
                <a:effectLst/>
                <a:latin typeface="+mn-lt"/>
                <a:ea typeface="+mn-ea"/>
                <a:cs typeface="+mn-cs"/>
              </a:rPr>
              <a:t>Track Workers who have not filled out the enrollment forms</a:t>
            </a:r>
          </a:p>
          <a:p>
            <a:r>
              <a:rPr lang="en-US" sz="1200" b="0" i="0" kern="1200" dirty="0">
                <a:solidFill>
                  <a:schemeClr val="tx1"/>
                </a:solidFill>
                <a:effectLst/>
                <a:latin typeface="+mn-lt"/>
                <a:ea typeface="+mn-ea"/>
                <a:cs typeface="+mn-cs"/>
              </a:rPr>
              <a:t>I email Workers reminders</a:t>
            </a:r>
          </a:p>
          <a:p>
            <a:r>
              <a:rPr lang="en-US" sz="1200" b="0" i="0" kern="1200" dirty="0">
                <a:solidFill>
                  <a:schemeClr val="tx1"/>
                </a:solidFill>
                <a:effectLst/>
                <a:latin typeface="+mn-lt"/>
                <a:ea typeface="+mn-ea"/>
                <a:cs typeface="+mn-cs"/>
              </a:rPr>
              <a:t>All the enrollment forms that come in are entered into our Excel database. This information is passed to the Benefits providers</a:t>
            </a:r>
          </a:p>
          <a:p>
            <a:r>
              <a:rPr lang="en-US" sz="1200" b="0" i="0" kern="1200" dirty="0">
                <a:solidFill>
                  <a:schemeClr val="tx1"/>
                </a:solidFill>
                <a:effectLst/>
                <a:latin typeface="+mn-lt"/>
                <a:ea typeface="+mn-ea"/>
                <a:cs typeface="+mn-cs"/>
              </a:rPr>
              <a:t>Oversee and manage annual review process</a:t>
            </a:r>
          </a:p>
          <a:p>
            <a:r>
              <a:rPr lang="en-US" sz="1200" b="0" i="0" kern="1200" dirty="0">
                <a:solidFill>
                  <a:schemeClr val="tx1"/>
                </a:solidFill>
                <a:effectLst/>
                <a:latin typeface="+mn-lt"/>
                <a:ea typeface="+mn-ea"/>
                <a:cs typeface="+mn-cs"/>
              </a:rPr>
              <a:t>Communicate with Workers and Line managers</a:t>
            </a:r>
          </a:p>
          <a:p>
            <a:r>
              <a:rPr lang="en-US" sz="1200" b="0" i="0" kern="1200" dirty="0">
                <a:solidFill>
                  <a:schemeClr val="tx1"/>
                </a:solidFill>
                <a:effectLst/>
                <a:latin typeface="+mn-lt"/>
                <a:ea typeface="+mn-ea"/>
                <a:cs typeface="+mn-cs"/>
              </a:rPr>
              <a:t>Grace cross checks every worker against his/her start-date. She primarily uses excel spreadsheets. She flags Workers who have not been reviewed for 12 months and emails this list to me.</a:t>
            </a:r>
          </a:p>
          <a:p>
            <a:r>
              <a:rPr lang="en-US" sz="1200" b="0" i="0" kern="1200" dirty="0">
                <a:solidFill>
                  <a:schemeClr val="tx1"/>
                </a:solidFill>
                <a:effectLst/>
                <a:latin typeface="+mn-lt"/>
                <a:ea typeface="+mn-ea"/>
                <a:cs typeface="+mn-cs"/>
              </a:rPr>
              <a:t>I make staff announcements informing Workers of the forms that need to be filled out, their primary contacts and the deadlines.</a:t>
            </a:r>
          </a:p>
          <a:p>
            <a:r>
              <a:rPr lang="en-US" sz="1200" b="0" i="0" kern="1200" dirty="0">
                <a:solidFill>
                  <a:schemeClr val="tx1"/>
                </a:solidFill>
                <a:effectLst/>
                <a:latin typeface="+mn-lt"/>
                <a:ea typeface="+mn-ea"/>
                <a:cs typeface="+mn-cs"/>
              </a:rPr>
              <a:t>I also track Workers and Line managers who have not yet completed reviews by sending them email reminders.</a:t>
            </a:r>
          </a:p>
          <a:p>
            <a:r>
              <a:rPr lang="en-US" sz="1200" b="0" i="0" kern="1200" dirty="0">
                <a:solidFill>
                  <a:schemeClr val="tx1"/>
                </a:solidFill>
                <a:effectLst/>
                <a:latin typeface="+mn-lt"/>
                <a:ea typeface="+mn-ea"/>
                <a:cs typeface="+mn-cs"/>
              </a:rPr>
              <a:t>Communicate with the HR department</a:t>
            </a:r>
          </a:p>
          <a:p>
            <a:r>
              <a:rPr lang="en-US" sz="1200" b="0" i="0" kern="1200" dirty="0">
                <a:solidFill>
                  <a:schemeClr val="tx1"/>
                </a:solidFill>
                <a:effectLst/>
                <a:latin typeface="+mn-lt"/>
                <a:ea typeface="+mn-ea"/>
                <a:cs typeface="+mn-cs"/>
              </a:rPr>
              <a:t>All the incoming reviews are recorded in our database. I pass this information to Claire, Jodi and Grace</a:t>
            </a:r>
          </a:p>
          <a:p>
            <a:r>
              <a:rPr lang="en-US" sz="1200" b="0" i="0" kern="1200" dirty="0">
                <a:solidFill>
                  <a:schemeClr val="tx1"/>
                </a:solidFill>
                <a:effectLst/>
                <a:latin typeface="+mn-lt"/>
                <a:ea typeface="+mn-ea"/>
                <a:cs typeface="+mn-cs"/>
              </a:rPr>
              <a:t>Organize review cycle training for Line Managers and Workers if necessary.</a:t>
            </a:r>
          </a:p>
          <a:p>
            <a:r>
              <a:rPr lang="en-US" sz="1200" b="0" i="0" kern="1200" dirty="0">
                <a:solidFill>
                  <a:schemeClr val="tx1"/>
                </a:solidFill>
                <a:effectLst/>
                <a:latin typeface="+mn-lt"/>
                <a:ea typeface="+mn-ea"/>
                <a:cs typeface="+mn-cs"/>
              </a:rPr>
              <a:t>Collect and review Leave of Absence applications and approvals</a:t>
            </a:r>
          </a:p>
          <a:p>
            <a:r>
              <a:rPr lang="en-US" sz="1200" b="0" i="0" kern="1200" dirty="0">
                <a:solidFill>
                  <a:schemeClr val="tx1"/>
                </a:solidFill>
                <a:effectLst/>
                <a:latin typeface="+mn-lt"/>
                <a:ea typeface="+mn-ea"/>
                <a:cs typeface="+mn-cs"/>
              </a:rPr>
              <a:t>Provide leave of absence policies and procedures to the managers and their reports</a:t>
            </a:r>
          </a:p>
          <a:p>
            <a:r>
              <a:rPr lang="en-US" sz="1200" b="0" i="0" kern="1200" dirty="0">
                <a:solidFill>
                  <a:schemeClr val="tx1"/>
                </a:solidFill>
                <a:effectLst/>
                <a:latin typeface="+mn-lt"/>
                <a:ea typeface="+mn-ea"/>
                <a:cs typeface="+mn-cs"/>
              </a:rPr>
              <a:t>I receive all the line manager – approved applications to check for any discrepancies in the information provided. This could include checking for how many days is the worker asking for, if its legally acceptable and what the effect of this be on his/her benefits and compensation.</a:t>
            </a:r>
          </a:p>
          <a:p>
            <a:r>
              <a:rPr lang="en-US" sz="1200" b="0" i="0" kern="1200" dirty="0">
                <a:solidFill>
                  <a:schemeClr val="tx1"/>
                </a:solidFill>
                <a:effectLst/>
                <a:latin typeface="+mn-lt"/>
                <a:ea typeface="+mn-ea"/>
                <a:cs typeface="+mn-cs"/>
              </a:rPr>
              <a:t>Communicate with HR</a:t>
            </a:r>
          </a:p>
          <a:p>
            <a:r>
              <a:rPr lang="en-US" sz="1200" b="0" i="0" kern="1200" dirty="0">
                <a:solidFill>
                  <a:schemeClr val="tx1"/>
                </a:solidFill>
                <a:effectLst/>
                <a:latin typeface="+mn-lt"/>
                <a:ea typeface="+mn-ea"/>
                <a:cs typeface="+mn-cs"/>
              </a:rPr>
              <a:t>I report to Jodi with a list of Workers (in Excel) currently on a leave of absence and those that are leaving in the following month.</a:t>
            </a:r>
          </a:p>
          <a:p>
            <a:r>
              <a:rPr lang="en-US" sz="1200" b="0" i="0" kern="1200" dirty="0">
                <a:solidFill>
                  <a:schemeClr val="tx1"/>
                </a:solidFill>
                <a:effectLst/>
                <a:latin typeface="+mn-lt"/>
                <a:ea typeface="+mn-ea"/>
                <a:cs typeface="+mn-cs"/>
              </a:rPr>
              <a:t>I also report the status of the leave of absence applicants to Claire</a:t>
            </a:r>
          </a:p>
          <a:p>
            <a:r>
              <a:rPr lang="en-US" sz="1200" b="0" i="0" kern="1200" dirty="0">
                <a:solidFill>
                  <a:schemeClr val="tx1"/>
                </a:solidFill>
                <a:effectLst/>
                <a:latin typeface="+mn-lt"/>
                <a:ea typeface="+mn-ea"/>
                <a:cs typeface="+mn-cs"/>
              </a:rPr>
              <a:t>Manages worker safety awareness and procedures</a:t>
            </a:r>
          </a:p>
          <a:p>
            <a:r>
              <a:rPr lang="en-US" sz="1200" b="0" i="0" kern="1200" dirty="0">
                <a:solidFill>
                  <a:schemeClr val="tx1"/>
                </a:solidFill>
                <a:effectLst/>
                <a:latin typeface="+mn-lt"/>
                <a:ea typeface="+mn-ea"/>
                <a:cs typeface="+mn-cs"/>
              </a:rPr>
              <a:t>Build safety awareness in the work environment</a:t>
            </a:r>
          </a:p>
          <a:p>
            <a:r>
              <a:rPr lang="en-US" sz="1200" b="0" i="0" kern="1200" dirty="0">
                <a:solidFill>
                  <a:schemeClr val="tx1"/>
                </a:solidFill>
                <a:effectLst/>
                <a:latin typeface="+mn-lt"/>
                <a:ea typeface="+mn-ea"/>
                <a:cs typeface="+mn-cs"/>
              </a:rPr>
              <a:t>I inform Workers of the safety procedures in the building by posting up flyers and sending out emails.</a:t>
            </a:r>
          </a:p>
          <a:p>
            <a:r>
              <a:rPr lang="en-US" sz="1200" b="0" i="0" kern="1200" dirty="0" err="1">
                <a:solidFill>
                  <a:schemeClr val="tx1"/>
                </a:solidFill>
                <a:effectLst/>
                <a:latin typeface="+mn-lt"/>
                <a:ea typeface="+mn-ea"/>
                <a:cs typeface="+mn-cs"/>
              </a:rPr>
              <a:t>Incase</a:t>
            </a:r>
            <a:r>
              <a:rPr lang="en-US" sz="1200" b="0" i="0" kern="1200" dirty="0">
                <a:solidFill>
                  <a:schemeClr val="tx1"/>
                </a:solidFill>
                <a:effectLst/>
                <a:latin typeface="+mn-lt"/>
                <a:ea typeface="+mn-ea"/>
                <a:cs typeface="+mn-cs"/>
              </a:rPr>
              <a:t> of potential emergency situations I train the Workers in safety best practices. We print and handout a safety guidebook to every worker</a:t>
            </a:r>
          </a:p>
          <a:p>
            <a:r>
              <a:rPr lang="en-US" sz="1200" b="0" i="0" kern="1200" dirty="0">
                <a:solidFill>
                  <a:schemeClr val="tx1"/>
                </a:solidFill>
                <a:effectLst/>
                <a:latin typeface="+mn-lt"/>
                <a:ea typeface="+mn-ea"/>
                <a:cs typeface="+mn-cs"/>
              </a:rPr>
              <a:t>I also manage training of Workers in case of IT emergencies</a:t>
            </a:r>
          </a:p>
          <a:p>
            <a:r>
              <a:rPr lang="en-US" sz="1200" b="0" i="0" kern="1200" dirty="0">
                <a:solidFill>
                  <a:schemeClr val="tx1"/>
                </a:solidFill>
                <a:effectLst/>
                <a:latin typeface="+mn-lt"/>
                <a:ea typeface="+mn-ea"/>
                <a:cs typeface="+mn-cs"/>
              </a:rPr>
              <a:t>Workers contact me if they are concerned about safety in their work environment</a:t>
            </a:r>
          </a:p>
          <a:p>
            <a:r>
              <a:rPr lang="en-US" sz="1200" b="0" i="0" kern="1200" dirty="0">
                <a:solidFill>
                  <a:schemeClr val="tx1"/>
                </a:solidFill>
                <a:effectLst/>
                <a:latin typeface="+mn-lt"/>
                <a:ea typeface="+mn-ea"/>
                <a:cs typeface="+mn-cs"/>
              </a:rPr>
              <a:t>Grace manages workplace safety compliance issues</a:t>
            </a:r>
          </a:p>
          <a:p>
            <a:r>
              <a:rPr lang="en-US" sz="1200" b="0" i="0" kern="1200" dirty="0">
                <a:solidFill>
                  <a:schemeClr val="tx1"/>
                </a:solidFill>
                <a:effectLst/>
                <a:latin typeface="+mn-lt"/>
                <a:ea typeface="+mn-ea"/>
                <a:cs typeface="+mn-cs"/>
              </a:rPr>
              <a:t>Manages recruitment</a:t>
            </a:r>
          </a:p>
          <a:p>
            <a:r>
              <a:rPr lang="en-US" sz="1200" b="0" i="0" kern="1200" dirty="0">
                <a:solidFill>
                  <a:schemeClr val="tx1"/>
                </a:solidFill>
                <a:effectLst/>
                <a:latin typeface="+mn-lt"/>
                <a:ea typeface="+mn-ea"/>
                <a:cs typeface="+mn-cs"/>
              </a:rPr>
              <a:t>Post jobs for vacant positions</a:t>
            </a:r>
          </a:p>
          <a:p>
            <a:r>
              <a:rPr lang="en-US" sz="1200" b="0" i="0" kern="1200" dirty="0">
                <a:solidFill>
                  <a:schemeClr val="tx1"/>
                </a:solidFill>
                <a:effectLst/>
                <a:latin typeface="+mn-lt"/>
                <a:ea typeface="+mn-ea"/>
                <a:cs typeface="+mn-cs"/>
              </a:rPr>
              <a:t>Set up applicants for testing and interviews</a:t>
            </a:r>
          </a:p>
          <a:p>
            <a:r>
              <a:rPr lang="en-US" sz="1200" b="0" i="0" kern="1200" dirty="0">
                <a:solidFill>
                  <a:schemeClr val="tx1"/>
                </a:solidFill>
                <a:effectLst/>
                <a:latin typeface="+mn-lt"/>
                <a:ea typeface="+mn-ea"/>
                <a:cs typeface="+mn-cs"/>
              </a:rPr>
              <a:t>Do initial reviews of resumes/applications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Human resource assistant</a:t>
            </a:r>
            <a:br>
              <a:rPr lang="en-US" dirty="0"/>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dirty="0"/>
            </a:br>
            <a:r>
              <a:rPr lang="en-US" sz="1200" b="0" i="0" u="none" strike="noStrike" kern="1200" dirty="0">
                <a:solidFill>
                  <a:schemeClr val="tx1"/>
                </a:solidFill>
                <a:effectLst/>
                <a:latin typeface="+mn-lt"/>
                <a:ea typeface="+mn-ea"/>
                <a:cs typeface="+mn-cs"/>
                <a:hlinkClick r:id="rId6"/>
              </a:rPr>
              <a:t>System user</a:t>
            </a:r>
            <a:br>
              <a:rPr lang="en-US" dirty="0"/>
            </a:br>
            <a:r>
              <a:rPr lang="en-US" sz="1200" b="0" i="0" kern="1200" dirty="0">
                <a:solidFill>
                  <a:schemeClr val="tx1"/>
                </a:solidFill>
                <a:effectLst/>
                <a:latin typeface="+mn-lt"/>
                <a:ea typeface="+mn-ea"/>
                <a:cs typeface="+mn-cs"/>
              </a:rPr>
              <a:t>Needs and Pain Points</a:t>
            </a:r>
          </a:p>
          <a:p>
            <a:r>
              <a:rPr lang="en-US" sz="1200" b="0" i="0" kern="1200" dirty="0">
                <a:solidFill>
                  <a:schemeClr val="tx1"/>
                </a:solidFill>
                <a:effectLst/>
                <a:latin typeface="+mn-lt"/>
                <a:ea typeface="+mn-ea"/>
                <a:cs typeface="+mn-cs"/>
              </a:rPr>
              <a:t>Needs and Pain Points</a:t>
            </a:r>
          </a:p>
          <a:p>
            <a:r>
              <a:rPr lang="en-US" sz="1200" b="1" i="0" kern="1200" dirty="0">
                <a:solidFill>
                  <a:schemeClr val="tx1"/>
                </a:solidFill>
                <a:effectLst/>
                <a:latin typeface="+mn-lt"/>
                <a:ea typeface="+mn-ea"/>
                <a:cs typeface="+mn-cs"/>
              </a:rPr>
              <a:t>Exit process</a:t>
            </a:r>
          </a:p>
          <a:p>
            <a:r>
              <a:rPr lang="en-US" sz="1200" b="0" i="0" kern="1200" dirty="0">
                <a:solidFill>
                  <a:schemeClr val="tx1"/>
                </a:solidFill>
                <a:effectLst/>
                <a:latin typeface="+mn-lt"/>
                <a:ea typeface="+mn-ea"/>
                <a:cs typeface="+mn-cs"/>
              </a:rPr>
              <a:t>More often than not the manager informs Jacob, the recruiter when an worker leaves. Sometimes information is lost before it gets to me and in these case former Workers sometimes still have access to the building and still registered with payroll and benefits. </a:t>
            </a:r>
            <a:r>
              <a:rPr lang="en-US" sz="1200" b="0" i="0" kern="1200" dirty="0" err="1">
                <a:solidFill>
                  <a:schemeClr val="tx1"/>
                </a:solidFill>
                <a:effectLst/>
                <a:latin typeface="+mn-lt"/>
                <a:ea typeface="+mn-ea"/>
                <a:cs typeface="+mn-cs"/>
              </a:rPr>
              <a:t>Its</a:t>
            </a:r>
            <a:r>
              <a:rPr lang="en-US" sz="1200" b="0" i="0" kern="1200" dirty="0">
                <a:solidFill>
                  <a:schemeClr val="tx1"/>
                </a:solidFill>
                <a:effectLst/>
                <a:latin typeface="+mn-lt"/>
                <a:ea typeface="+mn-ea"/>
                <a:cs typeface="+mn-cs"/>
              </a:rPr>
              <a:t> when Mia at the payroll department notices 0-hours on the paycheck she contacts me to inquire about the worker.</a:t>
            </a:r>
          </a:p>
          <a:p>
            <a:r>
              <a:rPr lang="en-US" sz="1200" b="1" i="0" kern="1200" dirty="0">
                <a:solidFill>
                  <a:schemeClr val="tx1"/>
                </a:solidFill>
                <a:effectLst/>
                <a:latin typeface="+mn-lt"/>
                <a:ea typeface="+mn-ea"/>
                <a:cs typeface="+mn-cs"/>
              </a:rPr>
              <a:t>Life cycle of the worker</a:t>
            </a:r>
          </a:p>
          <a:p>
            <a:r>
              <a:rPr lang="en-US" sz="1200" b="0" i="0" kern="1200" dirty="0">
                <a:solidFill>
                  <a:schemeClr val="tx1"/>
                </a:solidFill>
                <a:effectLst/>
                <a:latin typeface="+mn-lt"/>
                <a:ea typeface="+mn-ea"/>
                <a:cs typeface="+mn-cs"/>
              </a:rPr>
              <a:t>I don’t have a tool to tie in the Workers training with performance and attendance. Today I do that manually and the review cycles are heavily dependent on payroll and start dates.</a:t>
            </a:r>
          </a:p>
          <a:p>
            <a:r>
              <a:rPr lang="en-US" sz="1200" b="0" i="0" kern="1200" dirty="0">
                <a:solidFill>
                  <a:schemeClr val="tx1"/>
                </a:solidFill>
                <a:effectLst/>
                <a:latin typeface="+mn-lt"/>
                <a:ea typeface="+mn-ea"/>
                <a:cs typeface="+mn-cs"/>
              </a:rPr>
              <a:t>The manager usually contacts the Brooke for the HR action form about promotions and demotions which result in pay and possibly benefit changes. All these changes are maintained in a separate database by her. I have to usually ask her for that information before I can track an Workers lifecycle.</a:t>
            </a:r>
          </a:p>
          <a:p>
            <a:r>
              <a:rPr lang="en-US" sz="1200" b="0" i="0" kern="1200" dirty="0">
                <a:solidFill>
                  <a:schemeClr val="tx1"/>
                </a:solidFill>
                <a:effectLst/>
                <a:latin typeface="+mn-lt"/>
                <a:ea typeface="+mn-ea"/>
                <a:cs typeface="+mn-cs"/>
              </a:rPr>
              <a:t>This is important because this helps Claire, Grace and me determine if the training sessions are adding value or not.</a:t>
            </a:r>
          </a:p>
          <a:p>
            <a:r>
              <a:rPr lang="en-US" sz="1200" b="1" i="0" kern="1200" dirty="0">
                <a:solidFill>
                  <a:schemeClr val="tx1"/>
                </a:solidFill>
                <a:effectLst/>
                <a:latin typeface="+mn-lt"/>
                <a:ea typeface="+mn-ea"/>
                <a:cs typeface="+mn-cs"/>
              </a:rPr>
              <a:t>Staffing and Recruitment</a:t>
            </a:r>
          </a:p>
          <a:p>
            <a:r>
              <a:rPr lang="en-US" sz="1200" b="0" i="0" kern="1200" dirty="0">
                <a:solidFill>
                  <a:schemeClr val="tx1"/>
                </a:solidFill>
                <a:effectLst/>
                <a:latin typeface="+mn-lt"/>
                <a:ea typeface="+mn-ea"/>
                <a:cs typeface="+mn-cs"/>
              </a:rPr>
              <a:t>It would be nice if we handled less paper with recruitment and new hires, but laws restrict digital archives. (This is starting to change, however.)</a:t>
            </a:r>
          </a:p>
          <a:p>
            <a:r>
              <a:rPr lang="en-US" sz="1200" b="0" i="0" kern="1200" dirty="0">
                <a:solidFill>
                  <a:schemeClr val="tx1"/>
                </a:solidFill>
                <a:effectLst/>
                <a:latin typeface="+mn-lt"/>
                <a:ea typeface="+mn-ea"/>
                <a:cs typeface="+mn-cs"/>
              </a:rPr>
              <a:t>Sometimes I won't get very complete information because other employers want to protect privacy.</a:t>
            </a:r>
          </a:p>
          <a:p>
            <a:r>
              <a:rPr lang="en-US" sz="1200" b="0" i="0" kern="1200" dirty="0">
                <a:solidFill>
                  <a:schemeClr val="tx1"/>
                </a:solidFill>
                <a:effectLst/>
                <a:latin typeface="+mn-lt"/>
                <a:ea typeface="+mn-ea"/>
                <a:cs typeface="+mn-cs"/>
              </a:rPr>
              <a:t>I find background checks to be tedious and time-consuming.</a:t>
            </a:r>
          </a:p>
          <a:p>
            <a:r>
              <a:rPr lang="en-US" sz="1200" b="0" i="0" kern="1200" dirty="0">
                <a:solidFill>
                  <a:schemeClr val="tx1"/>
                </a:solidFill>
                <a:effectLst/>
                <a:latin typeface="+mn-lt"/>
                <a:ea typeface="+mn-ea"/>
                <a:cs typeface="+mn-cs"/>
              </a:rPr>
              <a:t>HR Specialist has to find each person in person to get the signature.</a:t>
            </a:r>
          </a:p>
          <a:p>
            <a:r>
              <a:rPr lang="en-US" sz="1200" b="0" i="0" kern="1200" dirty="0">
                <a:solidFill>
                  <a:schemeClr val="tx1"/>
                </a:solidFill>
                <a:effectLst/>
                <a:latin typeface="+mn-lt"/>
                <a:ea typeface="+mn-ea"/>
                <a:cs typeface="+mn-cs"/>
              </a:rPr>
              <a:t>I get a lot of phone calls and walk-ins of people wanting application information.</a:t>
            </a:r>
          </a:p>
          <a:p>
            <a:r>
              <a:rPr lang="en-US" sz="1200" b="0" i="0" kern="1200" dirty="0">
                <a:solidFill>
                  <a:schemeClr val="tx1"/>
                </a:solidFill>
                <a:effectLst/>
                <a:latin typeface="+mn-lt"/>
                <a:ea typeface="+mn-ea"/>
                <a:cs typeface="+mn-cs"/>
              </a:rPr>
              <a:t>There are deadlines for the newspaper that I need to keep in mind.</a:t>
            </a:r>
          </a:p>
          <a:p>
            <a:r>
              <a:rPr lang="en-US" sz="1200" b="0" i="0" kern="1200" dirty="0">
                <a:solidFill>
                  <a:schemeClr val="tx1"/>
                </a:solidFill>
                <a:effectLst/>
                <a:latin typeface="+mn-lt"/>
                <a:ea typeface="+mn-ea"/>
                <a:cs typeface="+mn-cs"/>
              </a:rPr>
              <a:t>Sometimes we'll get a "hiring frenzy" and I'll have a high volume of checks to do.</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Goals</a:t>
            </a:r>
            <a:r>
              <a:rPr lang="en-US" sz="1200" b="0" i="0" kern="1200" dirty="0">
                <a:solidFill>
                  <a:schemeClr val="tx1"/>
                </a:solidFill>
                <a:effectLst/>
                <a:latin typeface="+mn-lt"/>
                <a:ea typeface="+mn-ea"/>
                <a:cs typeface="+mn-cs"/>
              </a:rPr>
              <a:t> and Motivations</a:t>
            </a:r>
          </a:p>
          <a:p>
            <a:r>
              <a:rPr lang="en-US" sz="1200" b="0" i="0" kern="1200" dirty="0">
                <a:solidFill>
                  <a:schemeClr val="tx1"/>
                </a:solidFill>
                <a:effectLst/>
                <a:latin typeface="+mn-lt"/>
                <a:ea typeface="+mn-ea"/>
                <a:cs typeface="+mn-cs"/>
              </a:rPr>
              <a:t>Goals and Motivations</a:t>
            </a:r>
          </a:p>
          <a:p>
            <a:r>
              <a:rPr lang="en-US" sz="1200" b="0" i="0" kern="1200" dirty="0">
                <a:solidFill>
                  <a:schemeClr val="tx1"/>
                </a:solidFill>
                <a:effectLst/>
                <a:latin typeface="+mn-lt"/>
                <a:ea typeface="+mn-ea"/>
                <a:cs typeface="+mn-cs"/>
              </a:rPr>
              <a:t>My goal is to eventually move into the HR manager / director’s role.</a:t>
            </a:r>
          </a:p>
          <a:p>
            <a:r>
              <a:rPr lang="en-US" sz="1200" b="0" i="0" kern="1200" dirty="0">
                <a:solidFill>
                  <a:schemeClr val="tx1"/>
                </a:solidFill>
                <a:effectLst/>
                <a:latin typeface="+mn-lt"/>
                <a:ea typeface="+mn-ea"/>
                <a:cs typeface="+mn-cs"/>
              </a:rPr>
              <a:t>As a generalist, I am working on building business partnerships with the company’s leadership. I think HR is an integral part of in planning the company’s strategic position.</a:t>
            </a:r>
          </a:p>
          <a:p>
            <a:r>
              <a:rPr lang="en-US" sz="1200" b="0" i="0" kern="1200" dirty="0">
                <a:solidFill>
                  <a:schemeClr val="tx1"/>
                </a:solidFill>
                <a:effectLst/>
                <a:latin typeface="+mn-lt"/>
                <a:ea typeface="+mn-ea"/>
                <a:cs typeface="+mn-cs"/>
              </a:rPr>
              <a:t>With this transition, I am also focusing on balancing my administrative tasks with my HR strategy focused tasks.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Environment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a:t>
            </a:r>
          </a:p>
          <a:p>
            <a:r>
              <a:rPr lang="en-US" sz="1200" b="0" i="0" kern="1200" dirty="0">
                <a:solidFill>
                  <a:schemeClr val="tx1"/>
                </a:solidFill>
                <a:effectLst/>
                <a:latin typeface="+mn-lt"/>
                <a:ea typeface="+mn-ea"/>
                <a:cs typeface="+mn-cs"/>
              </a:rPr>
              <a:t>I work in an environment with multiple interruptions, office noise, and competing and changing demands.</a:t>
            </a:r>
          </a:p>
          <a:p>
            <a:r>
              <a:rPr lang="en-US" sz="1200" b="0" i="0" kern="1200" dirty="0">
                <a:solidFill>
                  <a:schemeClr val="tx1"/>
                </a:solidFill>
                <a:effectLst/>
                <a:latin typeface="+mn-lt"/>
                <a:ea typeface="+mn-ea"/>
                <a:cs typeface="+mn-cs"/>
              </a:rPr>
              <a:t>I use a separate enclave to deal with worker relation issues.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Interactions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Scope of influence</a:t>
            </a:r>
          </a:p>
          <a:p>
            <a:r>
              <a:rPr lang="en-US" sz="1200" b="0" i="0" kern="1200" dirty="0">
                <a:solidFill>
                  <a:schemeClr val="tx1"/>
                </a:solidFill>
                <a:effectLst/>
                <a:latin typeface="+mn-lt"/>
                <a:ea typeface="+mn-ea"/>
                <a:cs typeface="+mn-cs"/>
              </a:rPr>
              <a:t>In Lower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 Luke provides administrative support to Claire and Charlie.</a:t>
            </a:r>
          </a:p>
          <a:p>
            <a:r>
              <a:rPr lang="en-US" sz="1200" b="0" i="0" kern="1200" dirty="0">
                <a:solidFill>
                  <a:schemeClr val="tx1"/>
                </a:solidFill>
                <a:effectLst/>
                <a:latin typeface="+mn-lt"/>
                <a:ea typeface="+mn-ea"/>
                <a:cs typeface="+mn-cs"/>
              </a:rPr>
              <a:t>In Core to Upper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 multiple </a:t>
            </a:r>
            <a:r>
              <a:rPr lang="en-US" sz="1200" b="0" i="0" kern="1200" dirty="0" err="1">
                <a:solidFill>
                  <a:schemeClr val="tx1"/>
                </a:solidFill>
                <a:effectLst/>
                <a:latin typeface="+mn-lt"/>
                <a:ea typeface="+mn-ea"/>
                <a:cs typeface="+mn-cs"/>
              </a:rPr>
              <a:t>Lukes</a:t>
            </a:r>
            <a:r>
              <a:rPr lang="en-US" sz="1200" b="0" i="0" kern="1200" dirty="0">
                <a:solidFill>
                  <a:schemeClr val="tx1"/>
                </a:solidFill>
                <a:effectLst/>
                <a:latin typeface="+mn-lt"/>
                <a:ea typeface="+mn-ea"/>
                <a:cs typeface="+mn-cs"/>
              </a:rPr>
              <a:t> perform this job function (in multiple locations)</a:t>
            </a:r>
          </a:p>
          <a:p>
            <a:r>
              <a:rPr lang="en-US" sz="1200" b="0" i="0" kern="1200" dirty="0">
                <a:solidFill>
                  <a:schemeClr val="tx1"/>
                </a:solidFill>
                <a:effectLst/>
                <a:latin typeface="+mn-lt"/>
                <a:ea typeface="+mn-ea"/>
                <a:cs typeface="+mn-cs"/>
              </a:rPr>
              <a:t>Relationships (HR and Non-HR professionals)</a:t>
            </a:r>
          </a:p>
          <a:p>
            <a:r>
              <a:rPr lang="en-US" sz="1200" b="0" i="0" kern="1200" dirty="0">
                <a:solidFill>
                  <a:schemeClr val="tx1"/>
                </a:solidFill>
                <a:effectLst/>
                <a:latin typeface="+mn-lt"/>
                <a:ea typeface="+mn-ea"/>
                <a:cs typeface="+mn-cs"/>
              </a:rPr>
              <a:t>Luke interacts with Claire, HR Director / Manager and Jodi on a regular basis.</a:t>
            </a:r>
          </a:p>
          <a:p>
            <a:r>
              <a:rPr lang="en-US" sz="1200" b="0" i="0" kern="1200" dirty="0">
                <a:solidFill>
                  <a:schemeClr val="tx1"/>
                </a:solidFill>
                <a:effectLst/>
                <a:latin typeface="+mn-lt"/>
                <a:ea typeface="+mn-ea"/>
                <a:cs typeface="+mn-cs"/>
              </a:rPr>
              <a:t>In some cases, he coordinates with </a:t>
            </a:r>
            <a:r>
              <a:rPr lang="en-US" sz="1200" b="0" i="0" kern="1200" dirty="0" err="1">
                <a:solidFill>
                  <a:schemeClr val="tx1"/>
                </a:solidFill>
                <a:effectLst/>
                <a:latin typeface="+mn-lt"/>
                <a:ea typeface="+mn-ea"/>
                <a:cs typeface="+mn-cs"/>
              </a:rPr>
              <a:t>Lukes</a:t>
            </a:r>
            <a:r>
              <a:rPr lang="en-US" sz="1200" b="0" i="0" kern="1200" dirty="0">
                <a:solidFill>
                  <a:schemeClr val="tx1"/>
                </a:solidFill>
                <a:effectLst/>
                <a:latin typeface="+mn-lt"/>
                <a:ea typeface="+mn-ea"/>
                <a:cs typeface="+mn-cs"/>
              </a:rPr>
              <a:t> in multiple locations of the company</a:t>
            </a:r>
          </a:p>
          <a:p>
            <a:r>
              <a:rPr lang="en-US" sz="1200" b="0" i="0" kern="1200" dirty="0">
                <a:solidFill>
                  <a:schemeClr val="tx1"/>
                </a:solidFill>
                <a:effectLst/>
                <a:latin typeface="+mn-lt"/>
                <a:ea typeface="+mn-ea"/>
                <a:cs typeface="+mn-cs"/>
              </a:rPr>
              <a:t>He also interacts with Charlie in Lower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a:t>
            </a:r>
          </a:p>
          <a:p>
            <a:r>
              <a:rPr lang="en-US" sz="1200" b="0" i="0" kern="1200" dirty="0">
                <a:solidFill>
                  <a:schemeClr val="tx1"/>
                </a:solidFill>
                <a:effectLst/>
                <a:latin typeface="+mn-lt"/>
                <a:ea typeface="+mn-ea"/>
                <a:cs typeface="+mn-cs"/>
              </a:rPr>
              <a:t>Luke also interacts with workers and line managers.</a:t>
            </a:r>
          </a:p>
          <a:p>
            <a:r>
              <a:rPr lang="en-US" sz="1200" b="0" i="0" kern="1200" dirty="0">
                <a:solidFill>
                  <a:schemeClr val="tx1"/>
                </a:solidFill>
                <a:effectLst/>
                <a:latin typeface="+mn-lt"/>
                <a:ea typeface="+mn-ea"/>
                <a:cs typeface="+mn-cs"/>
              </a:rPr>
              <a:t>Luke reports to the Director of Human Resources</a:t>
            </a:r>
          </a:p>
          <a:p>
            <a:r>
              <a:rPr lang="en-US" sz="1200" b="0" i="0" kern="1200" dirty="0">
                <a:solidFill>
                  <a:schemeClr val="tx1"/>
                </a:solidFill>
                <a:effectLst/>
                <a:latin typeface="+mn-lt"/>
                <a:ea typeface="+mn-ea"/>
                <a:cs typeface="+mn-cs"/>
              </a:rPr>
              <a:t>Communication channels</a:t>
            </a:r>
          </a:p>
          <a:p>
            <a:r>
              <a:rPr lang="en-US" sz="1200" b="0" i="0" kern="1200" dirty="0">
                <a:solidFill>
                  <a:schemeClr val="tx1"/>
                </a:solidFill>
                <a:effectLst/>
                <a:latin typeface="+mn-lt"/>
                <a:ea typeface="+mn-ea"/>
                <a:cs typeface="+mn-cs"/>
              </a:rPr>
              <a:t>Luke primarily uses a chain of emails to pass information.</a:t>
            </a:r>
          </a:p>
          <a:p>
            <a:r>
              <a:rPr lang="en-US" sz="1200" b="0" i="0" kern="1200" dirty="0">
                <a:solidFill>
                  <a:schemeClr val="tx1"/>
                </a:solidFill>
                <a:effectLst/>
                <a:latin typeface="+mn-lt"/>
                <a:ea typeface="+mn-ea"/>
                <a:cs typeface="+mn-cs"/>
              </a:rPr>
              <a:t>Emails from Jacob, Grace, Jodi, line managers and workers</a:t>
            </a:r>
          </a:p>
          <a:p>
            <a:r>
              <a:rPr lang="en-US" sz="1200" b="0" i="0" kern="1200" dirty="0">
                <a:solidFill>
                  <a:schemeClr val="tx1"/>
                </a:solidFill>
                <a:effectLst/>
                <a:latin typeface="+mn-lt"/>
                <a:ea typeface="+mn-ea"/>
                <a:cs typeface="+mn-cs"/>
              </a:rPr>
              <a:t>Outlook folders and checklists along with his memory to monitor and track milestones</a:t>
            </a:r>
          </a:p>
          <a:p>
            <a:r>
              <a:rPr lang="en-US" sz="1200" b="0" i="0" kern="1200" dirty="0">
                <a:solidFill>
                  <a:schemeClr val="tx1"/>
                </a:solidFill>
                <a:effectLst/>
                <a:latin typeface="+mn-lt"/>
                <a:ea typeface="+mn-ea"/>
                <a:cs typeface="+mn-cs"/>
              </a:rPr>
              <a:t>He also relies heavily on hard copy folders to categorize information</a:t>
            </a:r>
          </a:p>
          <a:p>
            <a:r>
              <a:rPr lang="en-US" sz="1200" b="0" i="0" kern="1200" dirty="0">
                <a:solidFill>
                  <a:schemeClr val="tx1"/>
                </a:solidFill>
                <a:effectLst/>
                <a:latin typeface="+mn-lt"/>
                <a:ea typeface="+mn-ea"/>
                <a:cs typeface="+mn-cs"/>
              </a:rPr>
              <a:t>He also uses Word and Excel to generate reports</a:t>
            </a: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Typically, the standard ratio of 1 HR professional for every 100 Workers is highly variable. Usually, medium to smaller companies have 1 HR professional to every 200 Workers approximately. As the company grows, they add more HR professionals and/or separate roles between people.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p:txBody>
      </p:sp>
      <p:sp>
        <p:nvSpPr>
          <p:cNvPr id="4" name="Slide Number Placeholder 3"/>
          <p:cNvSpPr>
            <a:spLocks noGrp="1"/>
          </p:cNvSpPr>
          <p:nvPr>
            <p:ph type="sldNum" sz="quarter" idx="5"/>
          </p:nvPr>
        </p:nvSpPr>
        <p:spPr/>
        <p:txBody>
          <a:bodyPr/>
          <a:lstStyle/>
          <a:p>
            <a:fld id="{90C91C77-BD77-46DD-975C-A10BFBCE05E6}" type="slidenum">
              <a:rPr lang="en-US" smtClean="0"/>
              <a:t>56</a:t>
            </a:fld>
            <a:endParaRPr lang="en-US"/>
          </a:p>
        </p:txBody>
      </p:sp>
    </p:spTree>
    <p:extLst>
      <p:ext uri="{BB962C8B-B14F-4D97-AF65-F5344CB8AC3E}">
        <p14:creationId xmlns:p14="http://schemas.microsoft.com/office/powerpoint/2010/main" val="2123070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Jacob - Staffing &amp; Recruitment Manager</a:t>
            </a: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Jacob manages recruiting and prepares key staffing metrics. He works with vendors to handle recruiting tasks. Jacob knows what is happening at each stage of the recruiting process.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29 years old</a:t>
            </a:r>
          </a:p>
          <a:p>
            <a:r>
              <a:rPr lang="en-US" sz="1200" b="0" i="0" kern="1200" dirty="0">
                <a:solidFill>
                  <a:schemeClr val="tx1"/>
                </a:solidFill>
                <a:effectLst/>
                <a:latin typeface="+mn-lt"/>
                <a:ea typeface="+mn-ea"/>
                <a:cs typeface="+mn-cs"/>
              </a:rPr>
              <a:t>Prior Experience</a:t>
            </a:r>
          </a:p>
          <a:p>
            <a:r>
              <a:rPr lang="en-US" sz="1200" b="0" i="0" kern="1200" dirty="0">
                <a:solidFill>
                  <a:schemeClr val="tx1"/>
                </a:solidFill>
                <a:effectLst/>
                <a:latin typeface="+mn-lt"/>
                <a:ea typeface="+mn-ea"/>
                <a:cs typeface="+mn-cs"/>
              </a:rPr>
              <a:t>Began his career in HR as a recruiting specialist in a large company and moved to a Manager's role 4 years ago</a:t>
            </a:r>
          </a:p>
          <a:p>
            <a:r>
              <a:rPr lang="en-US" sz="1200" b="0" i="0" kern="1200" dirty="0">
                <a:solidFill>
                  <a:schemeClr val="tx1"/>
                </a:solidFill>
                <a:effectLst/>
                <a:latin typeface="+mn-lt"/>
                <a:ea typeface="+mn-ea"/>
                <a:cs typeface="+mn-cs"/>
              </a:rPr>
              <a:t>8+ years of experience in HR.</a:t>
            </a:r>
          </a:p>
          <a:p>
            <a:r>
              <a:rPr lang="en-US" sz="1200" b="0" i="0" kern="1200" dirty="0">
                <a:solidFill>
                  <a:schemeClr val="tx1"/>
                </a:solidFill>
                <a:effectLst/>
                <a:latin typeface="+mn-lt"/>
                <a:ea typeface="+mn-ea"/>
                <a:cs typeface="+mn-cs"/>
              </a:rPr>
              <a:t>Training and certificates</a:t>
            </a:r>
          </a:p>
          <a:p>
            <a:r>
              <a:rPr lang="en-US" sz="1200" b="0" i="0" kern="1200" dirty="0">
                <a:solidFill>
                  <a:schemeClr val="tx1"/>
                </a:solidFill>
                <a:effectLst/>
                <a:latin typeface="+mn-lt"/>
                <a:ea typeface="+mn-ea"/>
                <a:cs typeface="+mn-cs"/>
              </a:rPr>
              <a:t>PHR certified</a:t>
            </a:r>
          </a:p>
          <a:p>
            <a:r>
              <a:rPr lang="en-US" sz="1200" b="0" i="0" kern="1200" dirty="0">
                <a:solidFill>
                  <a:schemeClr val="tx1"/>
                </a:solidFill>
                <a:effectLst/>
                <a:latin typeface="+mn-lt"/>
                <a:ea typeface="+mn-ea"/>
                <a:cs typeface="+mn-cs"/>
              </a:rPr>
              <a:t>Actively involved in the local SHRM chapter</a:t>
            </a:r>
          </a:p>
          <a:p>
            <a:r>
              <a:rPr lang="en-US" sz="1200" b="0" i="0" kern="1200" dirty="0">
                <a:solidFill>
                  <a:schemeClr val="tx1"/>
                </a:solidFill>
                <a:effectLst/>
                <a:latin typeface="+mn-lt"/>
                <a:ea typeface="+mn-ea"/>
                <a:cs typeface="+mn-cs"/>
              </a:rPr>
              <a:t>Educational background</a:t>
            </a:r>
          </a:p>
          <a:p>
            <a:r>
              <a:rPr lang="en-US" sz="1200" b="0" i="0" kern="1200" dirty="0">
                <a:solidFill>
                  <a:schemeClr val="tx1"/>
                </a:solidFill>
                <a:effectLst/>
                <a:latin typeface="+mn-lt"/>
                <a:ea typeface="+mn-ea"/>
                <a:cs typeface="+mn-cs"/>
              </a:rPr>
              <a:t>4 years of college education (</a:t>
            </a:r>
            <a:r>
              <a:rPr lang="en-US" sz="1200" b="0" i="0" kern="1200" dirty="0" err="1">
                <a:solidFill>
                  <a:schemeClr val="tx1"/>
                </a:solidFill>
                <a:effectLst/>
                <a:latin typeface="+mn-lt"/>
                <a:ea typeface="+mn-ea"/>
                <a:cs typeface="+mn-cs"/>
              </a:rPr>
              <a:t>bachelors</a:t>
            </a:r>
            <a:r>
              <a:rPr lang="en-US" sz="1200" b="0" i="0" kern="1200" dirty="0">
                <a:solidFill>
                  <a:schemeClr val="tx1"/>
                </a:solidFill>
                <a:effectLst/>
                <a:latin typeface="+mn-lt"/>
                <a:ea typeface="+mn-ea"/>
                <a:cs typeface="+mn-cs"/>
              </a:rPr>
              <a:t> degree in HR Business Management)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Activities</a:t>
            </a:r>
            <a:r>
              <a:rPr lang="en-US" sz="1200" b="0" i="0" kern="1200" dirty="0">
                <a:solidFill>
                  <a:schemeClr val="tx1"/>
                </a:solidFill>
                <a:effectLst/>
                <a:latin typeface="+mn-lt"/>
                <a:ea typeface="+mn-ea"/>
                <a:cs typeface="+mn-cs"/>
              </a:rPr>
              <a:t> and Tasks</a:t>
            </a:r>
          </a:p>
          <a:p>
            <a:r>
              <a:rPr lang="en-US" sz="1200" b="0" i="0" kern="1200" dirty="0">
                <a:solidFill>
                  <a:schemeClr val="tx1"/>
                </a:solidFill>
                <a:effectLst/>
                <a:latin typeface="+mn-lt"/>
                <a:ea typeface="+mn-ea"/>
                <a:cs typeface="+mn-cs"/>
              </a:rPr>
              <a:t>Consults and meets with hiring managers</a:t>
            </a:r>
          </a:p>
          <a:p>
            <a:r>
              <a:rPr lang="en-US" sz="1200" b="0" i="0" kern="1200" dirty="0">
                <a:solidFill>
                  <a:schemeClr val="tx1"/>
                </a:solidFill>
                <a:effectLst/>
                <a:latin typeface="+mn-lt"/>
                <a:ea typeface="+mn-ea"/>
                <a:cs typeface="+mn-cs"/>
              </a:rPr>
              <a:t>Understand the hiring managers needs and assist through the hiring process</a:t>
            </a:r>
          </a:p>
          <a:p>
            <a:r>
              <a:rPr lang="en-US" sz="1200" b="0" i="0" kern="1200" dirty="0">
                <a:solidFill>
                  <a:schemeClr val="tx1"/>
                </a:solidFill>
                <a:effectLst/>
                <a:latin typeface="+mn-lt"/>
                <a:ea typeface="+mn-ea"/>
                <a:cs typeface="+mn-cs"/>
              </a:rPr>
              <a:t>I help hiring managers compile job descriptions for sourcing</a:t>
            </a:r>
          </a:p>
          <a:p>
            <a:r>
              <a:rPr lang="en-US" sz="1200" b="0" i="0" kern="1200" dirty="0">
                <a:solidFill>
                  <a:schemeClr val="tx1"/>
                </a:solidFill>
                <a:effectLst/>
                <a:latin typeface="+mn-lt"/>
                <a:ea typeface="+mn-ea"/>
                <a:cs typeface="+mn-cs"/>
              </a:rPr>
              <a:t>I send a list of job positions and descriptions to Jodi to determine the compensation and benefits package for each position.</a:t>
            </a:r>
          </a:p>
          <a:p>
            <a:r>
              <a:rPr lang="en-US" sz="1200" b="0" i="0" kern="1200" dirty="0">
                <a:solidFill>
                  <a:schemeClr val="tx1"/>
                </a:solidFill>
                <a:effectLst/>
                <a:latin typeface="+mn-lt"/>
                <a:ea typeface="+mn-ea"/>
                <a:cs typeface="+mn-cs"/>
              </a:rPr>
              <a:t>I also instigate and implement the requisition process with the Hiring Manager</a:t>
            </a:r>
          </a:p>
          <a:p>
            <a:r>
              <a:rPr lang="en-US" sz="1200" b="0" i="0" kern="1200" dirty="0">
                <a:solidFill>
                  <a:schemeClr val="tx1"/>
                </a:solidFill>
                <a:effectLst/>
                <a:latin typeface="+mn-lt"/>
                <a:ea typeface="+mn-ea"/>
                <a:cs typeface="+mn-cs"/>
              </a:rPr>
              <a:t>This requisition request is sent to Charlie and Claire for authorization</a:t>
            </a:r>
          </a:p>
          <a:p>
            <a:r>
              <a:rPr lang="en-US" sz="1200" b="0" i="0" kern="1200" dirty="0">
                <a:solidFill>
                  <a:schemeClr val="tx1"/>
                </a:solidFill>
                <a:effectLst/>
                <a:latin typeface="+mn-lt"/>
                <a:ea typeface="+mn-ea"/>
                <a:cs typeface="+mn-cs"/>
              </a:rPr>
              <a:t>Entering new job requisitions into the system and reclassifying existing positions when needed</a:t>
            </a:r>
          </a:p>
          <a:p>
            <a:r>
              <a:rPr lang="en-US" sz="1200" b="0" i="0" kern="1200" dirty="0">
                <a:solidFill>
                  <a:schemeClr val="tx1"/>
                </a:solidFill>
                <a:effectLst/>
                <a:latin typeface="+mn-lt"/>
                <a:ea typeface="+mn-ea"/>
                <a:cs typeface="+mn-cs"/>
              </a:rPr>
              <a:t>Sources and posts jobs</a:t>
            </a:r>
          </a:p>
          <a:p>
            <a:r>
              <a:rPr lang="en-US" sz="1200" b="0" i="0" kern="1200" dirty="0">
                <a:solidFill>
                  <a:schemeClr val="tx1"/>
                </a:solidFill>
                <a:effectLst/>
                <a:latin typeface="+mn-lt"/>
                <a:ea typeface="+mn-ea"/>
                <a:cs typeface="+mn-cs"/>
              </a:rPr>
              <a:t>Works with the specialists in the department to source and post jobs through various channels (online, publications and internally)</a:t>
            </a:r>
          </a:p>
          <a:p>
            <a:r>
              <a:rPr lang="en-US" sz="1200" b="0" i="0" kern="1200" dirty="0">
                <a:solidFill>
                  <a:schemeClr val="tx1"/>
                </a:solidFill>
                <a:effectLst/>
                <a:latin typeface="+mn-lt"/>
                <a:ea typeface="+mn-ea"/>
                <a:cs typeface="+mn-cs"/>
              </a:rPr>
              <a:t>Manages the interview process</a:t>
            </a:r>
          </a:p>
          <a:p>
            <a:r>
              <a:rPr lang="en-US" sz="1200" b="0" i="0" kern="1200" dirty="0">
                <a:solidFill>
                  <a:schemeClr val="tx1"/>
                </a:solidFill>
                <a:effectLst/>
                <a:latin typeface="+mn-lt"/>
                <a:ea typeface="+mn-ea"/>
                <a:cs typeface="+mn-cs"/>
              </a:rPr>
              <a:t>Manages both internal and external candidate pools</a:t>
            </a:r>
          </a:p>
          <a:p>
            <a:r>
              <a:rPr lang="en-US" sz="1200" b="0" i="0" kern="1200" dirty="0">
                <a:solidFill>
                  <a:schemeClr val="tx1"/>
                </a:solidFill>
                <a:effectLst/>
                <a:latin typeface="+mn-lt"/>
                <a:ea typeface="+mn-ea"/>
                <a:cs typeface="+mn-cs"/>
              </a:rPr>
              <a:t>I highlight candidates with the required skills and send this in form of an excel report to the Hiring Manager.</a:t>
            </a:r>
          </a:p>
          <a:p>
            <a:r>
              <a:rPr lang="en-US" sz="1200" b="0" i="0" kern="1200" dirty="0">
                <a:solidFill>
                  <a:schemeClr val="tx1"/>
                </a:solidFill>
                <a:effectLst/>
                <a:latin typeface="+mn-lt"/>
                <a:ea typeface="+mn-ea"/>
                <a:cs typeface="+mn-cs"/>
              </a:rPr>
              <a:t>I work with the Hiring Manager to schedule candidates for interviews</a:t>
            </a:r>
          </a:p>
          <a:p>
            <a:r>
              <a:rPr lang="en-US" sz="1200" b="0" i="0" kern="1200" dirty="0">
                <a:solidFill>
                  <a:schemeClr val="tx1"/>
                </a:solidFill>
                <a:effectLst/>
                <a:latin typeface="+mn-lt"/>
                <a:ea typeface="+mn-ea"/>
                <a:cs typeface="+mn-cs"/>
              </a:rPr>
              <a:t>I track how many interviews has the selected candidate been through and if they have been interviewed before for another position within the company</a:t>
            </a:r>
          </a:p>
          <a:p>
            <a:r>
              <a:rPr lang="en-US" sz="1200" b="0" i="0" kern="1200" dirty="0">
                <a:solidFill>
                  <a:schemeClr val="tx1"/>
                </a:solidFill>
                <a:effectLst/>
                <a:latin typeface="+mn-lt"/>
                <a:ea typeface="+mn-ea"/>
                <a:cs typeface="+mn-cs"/>
              </a:rPr>
              <a:t>I prepare the acceptance or rejection letter and send it to Claire for her signature before sending it out to the applicant.</a:t>
            </a:r>
          </a:p>
          <a:p>
            <a:r>
              <a:rPr lang="en-US" sz="1200" b="0" i="0" kern="1200" dirty="0">
                <a:solidFill>
                  <a:schemeClr val="tx1"/>
                </a:solidFill>
                <a:effectLst/>
                <a:latin typeface="+mn-lt"/>
                <a:ea typeface="+mn-ea"/>
                <a:cs typeface="+mn-cs"/>
              </a:rPr>
              <a:t>Once the job has been accepted by a candidate, I inform the candidate pool and close the requisition</a:t>
            </a:r>
          </a:p>
          <a:p>
            <a:r>
              <a:rPr lang="en-US" sz="1200" b="0" i="0" kern="1200" dirty="0">
                <a:solidFill>
                  <a:schemeClr val="tx1"/>
                </a:solidFill>
                <a:effectLst/>
                <a:latin typeface="+mn-lt"/>
                <a:ea typeface="+mn-ea"/>
                <a:cs typeface="+mn-cs"/>
              </a:rPr>
              <a:t>Implements background checks</a:t>
            </a:r>
          </a:p>
          <a:p>
            <a:r>
              <a:rPr lang="en-US" sz="1200" b="0" i="0" kern="1200" dirty="0">
                <a:solidFill>
                  <a:schemeClr val="tx1"/>
                </a:solidFill>
                <a:effectLst/>
                <a:latin typeface="+mn-lt"/>
                <a:ea typeface="+mn-ea"/>
                <a:cs typeface="+mn-cs"/>
              </a:rPr>
              <a:t>We outsource background checks to an external company. Companies that do background checks charge a standard price to do so. It easier for us to outsource this aspect to the experts so that we can focus on recruiting.</a:t>
            </a:r>
          </a:p>
          <a:p>
            <a:r>
              <a:rPr lang="en-US" sz="1200" b="0" i="0" kern="1200" dirty="0">
                <a:solidFill>
                  <a:schemeClr val="tx1"/>
                </a:solidFill>
                <a:effectLst/>
                <a:latin typeface="+mn-lt"/>
                <a:ea typeface="+mn-ea"/>
                <a:cs typeface="+mn-cs"/>
              </a:rPr>
              <a:t>However, I do try to double check verifications done by external companies now and then as a quality assurance test.</a:t>
            </a:r>
          </a:p>
          <a:p>
            <a:r>
              <a:rPr lang="en-US" sz="1200" b="0" i="0" kern="1200" dirty="0">
                <a:solidFill>
                  <a:schemeClr val="tx1"/>
                </a:solidFill>
                <a:effectLst/>
                <a:latin typeface="+mn-lt"/>
                <a:ea typeface="+mn-ea"/>
                <a:cs typeface="+mn-cs"/>
              </a:rPr>
              <a:t>I personally check the applicants references</a:t>
            </a:r>
          </a:p>
          <a:p>
            <a:r>
              <a:rPr lang="en-US" sz="1200" b="0" i="0" kern="1200" dirty="0">
                <a:solidFill>
                  <a:schemeClr val="tx1"/>
                </a:solidFill>
                <a:effectLst/>
                <a:latin typeface="+mn-lt"/>
                <a:ea typeface="+mn-ea"/>
                <a:cs typeface="+mn-cs"/>
              </a:rPr>
              <a:t>Contacts successful applicants with offers</a:t>
            </a:r>
          </a:p>
          <a:p>
            <a:r>
              <a:rPr lang="en-US" sz="1200" b="0" i="0" kern="1200" dirty="0">
                <a:solidFill>
                  <a:schemeClr val="tx1"/>
                </a:solidFill>
                <a:effectLst/>
                <a:latin typeface="+mn-lt"/>
                <a:ea typeface="+mn-ea"/>
                <a:cs typeface="+mn-cs"/>
              </a:rPr>
              <a:t>I send out an offer letter (if email is commonly used, then email an offer before mailing a letter)</a:t>
            </a:r>
          </a:p>
          <a:p>
            <a:r>
              <a:rPr lang="en-US" sz="1200" b="0" i="0" kern="1200" dirty="0">
                <a:solidFill>
                  <a:schemeClr val="tx1"/>
                </a:solidFill>
                <a:effectLst/>
                <a:latin typeface="+mn-lt"/>
                <a:ea typeface="+mn-ea"/>
                <a:cs typeface="+mn-cs"/>
              </a:rPr>
              <a:t>I also negotiate salary and benefits packages with potential employees</a:t>
            </a:r>
          </a:p>
          <a:p>
            <a:r>
              <a:rPr lang="en-US" sz="1200" b="0" i="0" kern="1200" dirty="0">
                <a:solidFill>
                  <a:schemeClr val="tx1"/>
                </a:solidFill>
                <a:effectLst/>
                <a:latin typeface="+mn-lt"/>
                <a:ea typeface="+mn-ea"/>
                <a:cs typeface="+mn-cs"/>
              </a:rPr>
              <a:t>I set up applicants for testing and interviews</a:t>
            </a:r>
          </a:p>
          <a:p>
            <a:r>
              <a:rPr lang="en-US" sz="1200" b="0" i="0" kern="1200" dirty="0">
                <a:solidFill>
                  <a:schemeClr val="tx1"/>
                </a:solidFill>
                <a:effectLst/>
                <a:latin typeface="+mn-lt"/>
                <a:ea typeface="+mn-ea"/>
                <a:cs typeface="+mn-cs"/>
              </a:rPr>
              <a:t>I facilitate hiring approval with managers.</a:t>
            </a:r>
          </a:p>
          <a:p>
            <a:r>
              <a:rPr lang="en-US" sz="1200" b="0" i="0" kern="1200" dirty="0">
                <a:solidFill>
                  <a:schemeClr val="tx1"/>
                </a:solidFill>
                <a:effectLst/>
                <a:latin typeface="+mn-lt"/>
                <a:ea typeface="+mn-ea"/>
                <a:cs typeface="+mn-cs"/>
              </a:rPr>
              <a:t>I enter employee into the system and link to the job requisition.</a:t>
            </a:r>
          </a:p>
          <a:p>
            <a:r>
              <a:rPr lang="en-US" sz="1200" b="0" i="0" kern="1200" dirty="0">
                <a:solidFill>
                  <a:schemeClr val="tx1"/>
                </a:solidFill>
                <a:effectLst/>
                <a:latin typeface="+mn-lt"/>
                <a:ea typeface="+mn-ea"/>
                <a:cs typeface="+mn-cs"/>
              </a:rPr>
              <a:t>I file new hire paperwork</a:t>
            </a:r>
          </a:p>
          <a:p>
            <a:r>
              <a:rPr lang="en-US" sz="1200" b="0" i="0" kern="1200" dirty="0">
                <a:solidFill>
                  <a:schemeClr val="tx1"/>
                </a:solidFill>
                <a:effectLst/>
                <a:latin typeface="+mn-lt"/>
                <a:ea typeface="+mn-ea"/>
                <a:cs typeface="+mn-cs"/>
              </a:rPr>
              <a:t>I send new hire paperwork to payroll</a:t>
            </a:r>
          </a:p>
          <a:p>
            <a:r>
              <a:rPr lang="en-US" sz="1200" b="0" i="0" kern="1200" dirty="0">
                <a:solidFill>
                  <a:schemeClr val="tx1"/>
                </a:solidFill>
                <a:effectLst/>
                <a:latin typeface="+mn-lt"/>
                <a:ea typeface="+mn-ea"/>
                <a:cs typeface="+mn-cs"/>
              </a:rPr>
              <a:t>Begins on boarding process</a:t>
            </a:r>
          </a:p>
          <a:p>
            <a:r>
              <a:rPr lang="en-US" sz="1200" b="0" i="0" kern="1200" dirty="0">
                <a:solidFill>
                  <a:schemeClr val="tx1"/>
                </a:solidFill>
                <a:effectLst/>
                <a:latin typeface="+mn-lt"/>
                <a:ea typeface="+mn-ea"/>
                <a:cs typeface="+mn-cs"/>
              </a:rPr>
              <a:t>Communicates the addition of a new employee to HR and the department</a:t>
            </a:r>
          </a:p>
          <a:p>
            <a:r>
              <a:rPr lang="en-US" sz="1200" b="0" i="0" kern="1200" dirty="0">
                <a:solidFill>
                  <a:schemeClr val="tx1"/>
                </a:solidFill>
                <a:effectLst/>
                <a:latin typeface="+mn-lt"/>
                <a:ea typeface="+mn-ea"/>
                <a:cs typeface="+mn-cs"/>
              </a:rPr>
              <a:t>I send a list of new employees, their departments, positions and their supervisors to Claire and Luke for new hire orientation</a:t>
            </a:r>
          </a:p>
          <a:p>
            <a:r>
              <a:rPr lang="en-US" sz="1200" b="0" i="0" kern="1200" dirty="0">
                <a:solidFill>
                  <a:schemeClr val="tx1"/>
                </a:solidFill>
                <a:effectLst/>
                <a:latin typeface="+mn-lt"/>
                <a:ea typeface="+mn-ea"/>
                <a:cs typeface="+mn-cs"/>
              </a:rPr>
              <a:t>This information is also sent to Grace for training sessions</a:t>
            </a:r>
          </a:p>
          <a:p>
            <a:r>
              <a:rPr lang="en-US" sz="1200" b="0" i="0" kern="1200" dirty="0">
                <a:solidFill>
                  <a:schemeClr val="tx1"/>
                </a:solidFill>
                <a:effectLst/>
                <a:latin typeface="+mn-lt"/>
                <a:ea typeface="+mn-ea"/>
                <a:cs typeface="+mn-cs"/>
              </a:rPr>
              <a:t>Jodi also receives a copy to update their benefits and compensation packages</a:t>
            </a:r>
          </a:p>
          <a:p>
            <a:r>
              <a:rPr lang="en-US" sz="1200" b="0" i="0" kern="1200" dirty="0">
                <a:solidFill>
                  <a:schemeClr val="tx1"/>
                </a:solidFill>
                <a:effectLst/>
                <a:latin typeface="+mn-lt"/>
                <a:ea typeface="+mn-ea"/>
                <a:cs typeface="+mn-cs"/>
              </a:rPr>
              <a:t>Brooke informs IT, security and the legal department.</a:t>
            </a:r>
          </a:p>
          <a:p>
            <a:r>
              <a:rPr lang="en-US" sz="1200" b="0" i="0" kern="1200" dirty="0">
                <a:solidFill>
                  <a:schemeClr val="tx1"/>
                </a:solidFill>
                <a:effectLst/>
                <a:latin typeface="+mn-lt"/>
                <a:ea typeface="+mn-ea"/>
                <a:cs typeface="+mn-cs"/>
              </a:rPr>
              <a:t>I also sent out an email to the departments informing them of the new additions in the company</a:t>
            </a:r>
          </a:p>
          <a:p>
            <a:r>
              <a:rPr lang="en-US" sz="1200" b="0" i="0" kern="1200" dirty="0">
                <a:solidFill>
                  <a:schemeClr val="tx1"/>
                </a:solidFill>
                <a:effectLst/>
                <a:latin typeface="+mn-lt"/>
                <a:ea typeface="+mn-ea"/>
                <a:cs typeface="+mn-cs"/>
              </a:rPr>
              <a:t>Compiles staffing budgets and oversees recruiting costs</a:t>
            </a:r>
          </a:p>
          <a:p>
            <a:r>
              <a:rPr lang="en-US" sz="1200" b="0" i="0" kern="1200" dirty="0">
                <a:solidFill>
                  <a:schemeClr val="tx1"/>
                </a:solidFill>
                <a:effectLst/>
                <a:latin typeface="+mn-lt"/>
                <a:ea typeface="+mn-ea"/>
                <a:cs typeface="+mn-cs"/>
              </a:rPr>
              <a:t>Assists in job and salary analysis</a:t>
            </a:r>
          </a:p>
          <a:p>
            <a:r>
              <a:rPr lang="en-US" sz="1200" b="0" i="0" kern="1200" dirty="0">
                <a:solidFill>
                  <a:schemeClr val="tx1"/>
                </a:solidFill>
                <a:effectLst/>
                <a:latin typeface="+mn-lt"/>
                <a:ea typeface="+mn-ea"/>
                <a:cs typeface="+mn-cs"/>
              </a:rPr>
              <a:t>Luke leads this project</a:t>
            </a:r>
          </a:p>
          <a:p>
            <a:r>
              <a:rPr lang="en-US" sz="1200" b="0" i="0" kern="1200" dirty="0">
                <a:solidFill>
                  <a:schemeClr val="tx1"/>
                </a:solidFill>
                <a:effectLst/>
                <a:latin typeface="+mn-lt"/>
                <a:ea typeface="+mn-ea"/>
                <a:cs typeface="+mn-cs"/>
              </a:rPr>
              <a:t>Every month, I also work on pricing jobs and adjusting it to market value. Usually the changes are not very drastic but to stay competitive regular analysis is necessary.</a:t>
            </a:r>
          </a:p>
          <a:p>
            <a:r>
              <a:rPr lang="en-US" sz="1200" b="0" i="0" kern="1200" dirty="0">
                <a:solidFill>
                  <a:schemeClr val="tx1"/>
                </a:solidFill>
                <a:effectLst/>
                <a:latin typeface="+mn-lt"/>
                <a:ea typeface="+mn-ea"/>
                <a:cs typeface="+mn-cs"/>
              </a:rPr>
              <a:t>Some of the resources I use are SHRM assoc., salary.com, other job services data for both salaried and hourly positions.</a:t>
            </a:r>
          </a:p>
          <a:p>
            <a:r>
              <a:rPr lang="en-US" sz="1200" b="0" i="0" kern="1200" dirty="0">
                <a:solidFill>
                  <a:schemeClr val="tx1"/>
                </a:solidFill>
                <a:effectLst/>
                <a:latin typeface="+mn-lt"/>
                <a:ea typeface="+mn-ea"/>
                <a:cs typeface="+mn-cs"/>
              </a:rPr>
              <a:t>A compiled report of job descriptions and associated market values is sent to Claire and Luke</a:t>
            </a:r>
          </a:p>
          <a:p>
            <a:r>
              <a:rPr lang="en-US" sz="1200" b="0" i="0" kern="1200" dirty="0">
                <a:solidFill>
                  <a:schemeClr val="tx1"/>
                </a:solidFill>
                <a:effectLst/>
                <a:latin typeface="+mn-lt"/>
                <a:ea typeface="+mn-ea"/>
                <a:cs typeface="+mn-cs"/>
              </a:rPr>
              <a:t>Helps understand human resource needs and develop head count plans</a:t>
            </a:r>
          </a:p>
          <a:p>
            <a:r>
              <a:rPr lang="en-US" sz="1200" b="0" i="0" kern="1200" dirty="0">
                <a:solidFill>
                  <a:schemeClr val="tx1"/>
                </a:solidFill>
                <a:effectLst/>
                <a:latin typeface="+mn-lt"/>
                <a:ea typeface="+mn-ea"/>
                <a:cs typeface="+mn-cs"/>
              </a:rPr>
              <a:t>Claire leads this project</a:t>
            </a:r>
          </a:p>
          <a:p>
            <a:r>
              <a:rPr lang="en-US" sz="1200" b="0" i="0" kern="1200" dirty="0">
                <a:solidFill>
                  <a:schemeClr val="tx1"/>
                </a:solidFill>
                <a:effectLst/>
                <a:latin typeface="+mn-lt"/>
                <a:ea typeface="+mn-ea"/>
                <a:cs typeface="+mn-cs"/>
              </a:rPr>
              <a:t>I provide Claire with numbers around how many employees are currently employed in each department, open positions and open requisitions.</a:t>
            </a:r>
          </a:p>
          <a:p>
            <a:r>
              <a:rPr lang="en-US" sz="1200" b="0" i="0" kern="1200" dirty="0">
                <a:solidFill>
                  <a:schemeClr val="tx1"/>
                </a:solidFill>
                <a:effectLst/>
                <a:latin typeface="+mn-lt"/>
                <a:ea typeface="+mn-ea"/>
                <a:cs typeface="+mn-cs"/>
              </a:rPr>
              <a:t>Manage staffing time and attendance</a:t>
            </a:r>
          </a:p>
          <a:p>
            <a:r>
              <a:rPr lang="en-US" sz="1200" b="0" i="0" kern="1200" dirty="0">
                <a:solidFill>
                  <a:schemeClr val="tx1"/>
                </a:solidFill>
                <a:effectLst/>
                <a:latin typeface="+mn-lt"/>
                <a:ea typeface="+mn-ea"/>
                <a:cs typeface="+mn-cs"/>
              </a:rPr>
              <a:t>Identifies attendance allocation</a:t>
            </a:r>
          </a:p>
          <a:p>
            <a:r>
              <a:rPr lang="en-US" sz="1200" b="0" i="0" kern="1200" dirty="0">
                <a:solidFill>
                  <a:schemeClr val="tx1"/>
                </a:solidFill>
                <a:effectLst/>
                <a:latin typeface="+mn-lt"/>
                <a:ea typeface="+mn-ea"/>
                <a:cs typeface="+mn-cs"/>
              </a:rPr>
              <a:t>I work on defining vacation, holiday and sickness allocation rules</a:t>
            </a:r>
          </a:p>
          <a:p>
            <a:r>
              <a:rPr lang="en-US" sz="1200" b="0" i="0" kern="1200" dirty="0">
                <a:solidFill>
                  <a:schemeClr val="tx1"/>
                </a:solidFill>
                <a:effectLst/>
                <a:latin typeface="+mn-lt"/>
                <a:ea typeface="+mn-ea"/>
                <a:cs typeface="+mn-cs"/>
              </a:rPr>
              <a:t>Records employee attendance</a:t>
            </a:r>
          </a:p>
          <a:p>
            <a:r>
              <a:rPr lang="en-US" sz="1200" b="0" i="0" kern="1200" dirty="0">
                <a:solidFill>
                  <a:schemeClr val="tx1"/>
                </a:solidFill>
                <a:effectLst/>
                <a:latin typeface="+mn-lt"/>
                <a:ea typeface="+mn-ea"/>
                <a:cs typeface="+mn-cs"/>
              </a:rPr>
              <a:t>Employee timecards are collected and tabulated every week. (This can be an online system where employees sign in and out)</a:t>
            </a:r>
          </a:p>
          <a:p>
            <a:r>
              <a:rPr lang="en-US" sz="1200" b="0" i="0" kern="1200" dirty="0">
                <a:solidFill>
                  <a:schemeClr val="tx1"/>
                </a:solidFill>
                <a:effectLst/>
                <a:latin typeface="+mn-lt"/>
                <a:ea typeface="+mn-ea"/>
                <a:cs typeface="+mn-cs"/>
              </a:rPr>
              <a:t>I authorize absences depending on how much vacation, or sick days do the employees have</a:t>
            </a:r>
          </a:p>
          <a:p>
            <a:r>
              <a:rPr lang="en-US" sz="1200" b="0" i="0" kern="1200" dirty="0">
                <a:solidFill>
                  <a:schemeClr val="tx1"/>
                </a:solidFill>
                <a:effectLst/>
                <a:latin typeface="+mn-lt"/>
                <a:ea typeface="+mn-ea"/>
                <a:cs typeface="+mn-cs"/>
              </a:rPr>
              <a:t>I work with Managers and employees to help redefine their work schedules</a:t>
            </a:r>
          </a:p>
          <a:p>
            <a:r>
              <a:rPr lang="en-US" sz="1200" b="0" i="0" kern="1200" dirty="0">
                <a:solidFill>
                  <a:schemeClr val="tx1"/>
                </a:solidFill>
                <a:effectLst/>
                <a:latin typeface="+mn-lt"/>
                <a:ea typeface="+mn-ea"/>
                <a:cs typeface="+mn-cs"/>
              </a:rPr>
              <a:t>Determines presence/absence compensation consequence</a:t>
            </a:r>
          </a:p>
          <a:p>
            <a:r>
              <a:rPr lang="en-US" sz="1200" b="0" i="0" kern="1200" dirty="0">
                <a:solidFill>
                  <a:schemeClr val="tx1"/>
                </a:solidFill>
                <a:effectLst/>
                <a:latin typeface="+mn-lt"/>
                <a:ea typeface="+mn-ea"/>
                <a:cs typeface="+mn-cs"/>
              </a:rPr>
              <a:t>I work with Jodi to determine the impact on the compensation and benefits package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Needs</a:t>
            </a:r>
            <a:r>
              <a:rPr lang="en-US" sz="1200" b="0" i="0" kern="1200" dirty="0">
                <a:solidFill>
                  <a:schemeClr val="tx1"/>
                </a:solidFill>
                <a:effectLst/>
                <a:latin typeface="+mn-lt"/>
                <a:ea typeface="+mn-ea"/>
                <a:cs typeface="+mn-cs"/>
              </a:rPr>
              <a:t> and Pain Points</a:t>
            </a:r>
          </a:p>
          <a:p>
            <a:r>
              <a:rPr lang="en-US" sz="1200" b="0" i="0" kern="1200" dirty="0">
                <a:solidFill>
                  <a:schemeClr val="tx1"/>
                </a:solidFill>
                <a:effectLst/>
                <a:latin typeface="+mn-lt"/>
                <a:ea typeface="+mn-ea"/>
                <a:cs typeface="+mn-cs"/>
              </a:rPr>
              <a:t>Application tracking</a:t>
            </a:r>
          </a:p>
          <a:p>
            <a:r>
              <a:rPr lang="en-US" sz="1200" b="0" i="0" kern="1200" dirty="0">
                <a:solidFill>
                  <a:schemeClr val="tx1"/>
                </a:solidFill>
                <a:effectLst/>
                <a:latin typeface="+mn-lt"/>
                <a:ea typeface="+mn-ea"/>
                <a:cs typeface="+mn-cs"/>
              </a:rPr>
              <a:t>Organizing candidates we receive from multiple sources is a very time consuming process. This includes both finding people qualified for a position, and are a good cultural and environmental fit.</a:t>
            </a:r>
          </a:p>
          <a:p>
            <a:r>
              <a:rPr lang="en-US" sz="1200" b="0" i="0" kern="1200" dirty="0">
                <a:solidFill>
                  <a:schemeClr val="tx1"/>
                </a:solidFill>
                <a:effectLst/>
                <a:latin typeface="+mn-lt"/>
                <a:ea typeface="+mn-ea"/>
                <a:cs typeface="+mn-cs"/>
              </a:rPr>
              <a:t>Another very time-consuming task is filtering the volumes of resumes (resume review) this department gets. For example one respondent received 1200 resumes for a single administrative assistant opening.</a:t>
            </a:r>
          </a:p>
          <a:p>
            <a:r>
              <a:rPr lang="en-US" sz="1200" b="0" i="0" kern="1200" dirty="0">
                <a:solidFill>
                  <a:schemeClr val="tx1"/>
                </a:solidFill>
                <a:effectLst/>
                <a:latin typeface="+mn-lt"/>
                <a:ea typeface="+mn-ea"/>
                <a:cs typeface="+mn-cs"/>
              </a:rPr>
              <a:t>It would be nice if we handled less paper with recruitment and new hires, but laws restrict digital archives. (This is starting to change, however.)</a:t>
            </a:r>
          </a:p>
          <a:p>
            <a:r>
              <a:rPr lang="en-US" sz="1200" b="0" i="0" kern="1200" dirty="0">
                <a:solidFill>
                  <a:schemeClr val="tx1"/>
                </a:solidFill>
                <a:effectLst/>
                <a:latin typeface="+mn-lt"/>
                <a:ea typeface="+mn-ea"/>
                <a:cs typeface="+mn-cs"/>
              </a:rPr>
              <a:t>Sometimes I won't get very complete information because other employers want to protect privacy.</a:t>
            </a:r>
          </a:p>
          <a:p>
            <a:r>
              <a:rPr lang="en-US" sz="1200" b="0" i="0" kern="1200" dirty="0">
                <a:solidFill>
                  <a:schemeClr val="tx1"/>
                </a:solidFill>
                <a:effectLst/>
                <a:latin typeface="+mn-lt"/>
                <a:ea typeface="+mn-ea"/>
                <a:cs typeface="+mn-cs"/>
              </a:rPr>
              <a:t>I find background checks to be tedious and time-consuming.</a:t>
            </a:r>
          </a:p>
          <a:p>
            <a:r>
              <a:rPr lang="en-US" sz="1200" b="0" i="0" kern="1200" dirty="0">
                <a:solidFill>
                  <a:schemeClr val="tx1"/>
                </a:solidFill>
                <a:effectLst/>
                <a:latin typeface="+mn-lt"/>
                <a:ea typeface="+mn-ea"/>
                <a:cs typeface="+mn-cs"/>
              </a:rPr>
              <a:t>HR Specialist has to find each person in person to get the signature.</a:t>
            </a:r>
          </a:p>
          <a:p>
            <a:r>
              <a:rPr lang="en-US" sz="1200" b="0" i="0" kern="1200" dirty="0">
                <a:solidFill>
                  <a:schemeClr val="tx1"/>
                </a:solidFill>
                <a:effectLst/>
                <a:latin typeface="+mn-lt"/>
                <a:ea typeface="+mn-ea"/>
                <a:cs typeface="+mn-cs"/>
              </a:rPr>
              <a:t>I get a lot of phone calls and walk-ins of people wanting application information.</a:t>
            </a:r>
          </a:p>
          <a:p>
            <a:r>
              <a:rPr lang="en-US" sz="1200" b="0" i="0" kern="1200" dirty="0">
                <a:solidFill>
                  <a:schemeClr val="tx1"/>
                </a:solidFill>
                <a:effectLst/>
                <a:latin typeface="+mn-lt"/>
                <a:ea typeface="+mn-ea"/>
                <a:cs typeface="+mn-cs"/>
              </a:rPr>
              <a:t>There are deadlines for the newspaper that I need to keep in mind.</a:t>
            </a:r>
          </a:p>
          <a:p>
            <a:r>
              <a:rPr lang="en-US" sz="1200" b="0" i="0" kern="1200" dirty="0">
                <a:solidFill>
                  <a:schemeClr val="tx1"/>
                </a:solidFill>
                <a:effectLst/>
                <a:latin typeface="+mn-lt"/>
                <a:ea typeface="+mn-ea"/>
                <a:cs typeface="+mn-cs"/>
              </a:rPr>
              <a:t>Sometimes we'll get a "hiring frenzy" and I'll have a high volume of checks to do</a:t>
            </a:r>
          </a:p>
          <a:p>
            <a:r>
              <a:rPr lang="en-US" sz="1200" b="0" i="0" kern="1200" dirty="0">
                <a:solidFill>
                  <a:schemeClr val="tx1"/>
                </a:solidFill>
                <a:effectLst/>
                <a:latin typeface="+mn-lt"/>
                <a:ea typeface="+mn-ea"/>
                <a:cs typeface="+mn-cs"/>
              </a:rPr>
              <a:t>Coordination of recruiting (</a:t>
            </a:r>
            <a:r>
              <a:rPr lang="en-US" sz="1200" b="0" i="0" kern="1200" dirty="0" err="1">
                <a:solidFill>
                  <a:schemeClr val="tx1"/>
                </a:solidFill>
                <a:effectLst/>
                <a:latin typeface="+mn-lt"/>
                <a:ea typeface="+mn-ea"/>
                <a:cs typeface="+mn-cs"/>
              </a:rPr>
              <a:t>instate</a:t>
            </a:r>
            <a:r>
              <a:rPr lang="en-US" sz="1200" b="0" i="0" kern="1200" dirty="0">
                <a:solidFill>
                  <a:schemeClr val="tx1"/>
                </a:solidFill>
                <a:effectLst/>
                <a:latin typeface="+mn-lt"/>
                <a:ea typeface="+mn-ea"/>
                <a:cs typeface="+mn-cs"/>
              </a:rPr>
              <a:t> and out of state), paperwork, training, drug testing</a:t>
            </a:r>
          </a:p>
          <a:p>
            <a:r>
              <a:rPr lang="en-US" sz="1200" b="0" i="0" kern="1200" dirty="0">
                <a:solidFill>
                  <a:schemeClr val="tx1"/>
                </a:solidFill>
                <a:effectLst/>
                <a:latin typeface="+mn-lt"/>
                <a:ea typeface="+mn-ea"/>
                <a:cs typeface="+mn-cs"/>
              </a:rPr>
              <a:t>Getting a good job description is difficult. The challenge here is to get the hiring managers to explain to others what they really want.</a:t>
            </a:r>
          </a:p>
          <a:p>
            <a:r>
              <a:rPr lang="en-US" sz="1200" b="0" i="0" kern="1200" dirty="0">
                <a:solidFill>
                  <a:schemeClr val="tx1"/>
                </a:solidFill>
                <a:effectLst/>
                <a:latin typeface="+mn-lt"/>
                <a:ea typeface="+mn-ea"/>
                <a:cs typeface="+mn-cs"/>
              </a:rPr>
              <a:t>Communicating with hiring managers is often a pain point. Hiring managers are generally seen as unresponsive or slow to respond. They also tend to change their minds a lot.</a:t>
            </a:r>
          </a:p>
          <a:p>
            <a:r>
              <a:rPr lang="en-US" sz="1200" b="0" i="0" kern="1200" dirty="0">
                <a:solidFill>
                  <a:schemeClr val="tx1"/>
                </a:solidFill>
                <a:effectLst/>
                <a:latin typeface="+mn-lt"/>
                <a:ea typeface="+mn-ea"/>
                <a:cs typeface="+mn-cs"/>
              </a:rPr>
              <a:t>Lack of a formal recruiting system for monitoring and tracking milestones which makes it harder to manage communications and scheduling with applicants and hiring managers. I rely on checklists and Outlook folders, Paper folders and my own memory.</a:t>
            </a:r>
          </a:p>
          <a:p>
            <a:r>
              <a:rPr lang="en-US" sz="1200" b="0" i="0" kern="1200" dirty="0">
                <a:solidFill>
                  <a:schemeClr val="tx1"/>
                </a:solidFill>
                <a:effectLst/>
                <a:latin typeface="+mn-lt"/>
                <a:ea typeface="+mn-ea"/>
                <a:cs typeface="+mn-cs"/>
              </a:rPr>
              <a:t>Managing (DOL and EEO) compliance. This becomes more of a pain point in the upper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Goals</a:t>
            </a:r>
            <a:r>
              <a:rPr lang="en-US" sz="1200" b="0" i="0" kern="1200" dirty="0">
                <a:solidFill>
                  <a:schemeClr val="tx1"/>
                </a:solidFill>
                <a:effectLst/>
                <a:latin typeface="+mn-lt"/>
                <a:ea typeface="+mn-ea"/>
                <a:cs typeface="+mn-cs"/>
              </a:rPr>
              <a:t> and Motivations</a:t>
            </a:r>
          </a:p>
          <a:p>
            <a:r>
              <a:rPr lang="en-US" sz="1200" b="0" i="0" kern="1200" dirty="0">
                <a:solidFill>
                  <a:schemeClr val="tx1"/>
                </a:solidFill>
                <a:effectLst/>
                <a:latin typeface="+mn-lt"/>
                <a:ea typeface="+mn-ea"/>
                <a:cs typeface="+mn-cs"/>
              </a:rPr>
              <a:t>Jacob is peoples person. He is concerned about being too impersonal when he thinks about using online tools. This suggests that HR professionals need to understand how a system can be helpful to them without stripping away the “hands-on” part of the relationship.</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Interactions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Scope of influence</a:t>
            </a:r>
          </a:p>
          <a:p>
            <a:r>
              <a:rPr lang="en-US" sz="1200" b="0" i="0" kern="1200" dirty="0">
                <a:solidFill>
                  <a:schemeClr val="tx1"/>
                </a:solidFill>
                <a:effectLst/>
                <a:latin typeface="+mn-lt"/>
                <a:ea typeface="+mn-ea"/>
                <a:cs typeface="+mn-cs"/>
              </a:rPr>
              <a:t>In upper mid-market companies, Jacob the Staffing/recruitment specialist reports to Jacob the Staffing/recruitment manager who in turn to reports to Claire the VP of HR. Jacob the specialist takes care of most of the administrative tasks related to staffing and recruitment while Jacob the manager is in a decision making role.</a:t>
            </a:r>
          </a:p>
          <a:p>
            <a:r>
              <a:rPr lang="en-US" sz="1200" b="0" i="0" kern="1200" dirty="0">
                <a:solidFill>
                  <a:schemeClr val="tx1"/>
                </a:solidFill>
                <a:effectLst/>
                <a:latin typeface="+mn-lt"/>
                <a:ea typeface="+mn-ea"/>
                <a:cs typeface="+mn-cs"/>
              </a:rPr>
              <a:t>In core and lower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 there is usually one Jacob, if this role exists and he directly reports to Charlie.</a:t>
            </a:r>
          </a:p>
          <a:p>
            <a:r>
              <a:rPr lang="en-US" sz="1200" b="0" i="0" kern="1200" dirty="0">
                <a:solidFill>
                  <a:schemeClr val="tx1"/>
                </a:solidFill>
                <a:effectLst/>
                <a:latin typeface="+mn-lt"/>
                <a:ea typeface="+mn-ea"/>
                <a:cs typeface="+mn-cs"/>
              </a:rPr>
              <a:t>Relationships (HR and Non-HR professionals)</a:t>
            </a:r>
          </a:p>
          <a:p>
            <a:r>
              <a:rPr lang="en-US" sz="1200" b="0" i="0" kern="1200" dirty="0">
                <a:solidFill>
                  <a:schemeClr val="tx1"/>
                </a:solidFill>
                <a:effectLst/>
                <a:latin typeface="+mn-lt"/>
                <a:ea typeface="+mn-ea"/>
                <a:cs typeface="+mn-cs"/>
              </a:rPr>
              <a:t>Jacob interacts with hiring managers, compensation / benefits managers and training managers on a regular basis.</a:t>
            </a:r>
          </a:p>
          <a:p>
            <a:r>
              <a:rPr lang="en-US" sz="1200" b="0" i="0" kern="1200" dirty="0">
                <a:solidFill>
                  <a:schemeClr val="tx1"/>
                </a:solidFill>
                <a:effectLst/>
                <a:latin typeface="+mn-lt"/>
                <a:ea typeface="+mn-ea"/>
                <a:cs typeface="+mn-cs"/>
              </a:rPr>
              <a:t>He manages potential hire relationships.</a:t>
            </a:r>
          </a:p>
          <a:p>
            <a:r>
              <a:rPr lang="en-US" sz="1200" b="0" i="0" kern="1200" dirty="0">
                <a:solidFill>
                  <a:schemeClr val="tx1"/>
                </a:solidFill>
                <a:effectLst/>
                <a:latin typeface="+mn-lt"/>
                <a:ea typeface="+mn-ea"/>
                <a:cs typeface="+mn-cs"/>
              </a:rPr>
              <a:t>He also interacts with the HR manager to provide status of workforce.</a:t>
            </a:r>
          </a:p>
          <a:p>
            <a:r>
              <a:rPr lang="en-US" sz="1200" b="0" i="0" kern="1200" dirty="0">
                <a:solidFill>
                  <a:schemeClr val="tx1"/>
                </a:solidFill>
                <a:effectLst/>
                <a:latin typeface="+mn-lt"/>
                <a:ea typeface="+mn-ea"/>
                <a:cs typeface="+mn-cs"/>
              </a:rPr>
              <a:t>His direct report is the Staffing Specialist</a:t>
            </a:r>
          </a:p>
          <a:p>
            <a:r>
              <a:rPr lang="en-US" sz="1200" b="0" i="0" kern="1200" dirty="0">
                <a:solidFill>
                  <a:schemeClr val="tx1"/>
                </a:solidFill>
                <a:effectLst/>
                <a:latin typeface="+mn-lt"/>
                <a:ea typeface="+mn-ea"/>
                <a:cs typeface="+mn-cs"/>
              </a:rPr>
              <a:t>Jacob reports to the Director of Human Resources</a:t>
            </a:r>
          </a:p>
          <a:p>
            <a:r>
              <a:rPr lang="en-US" sz="1200" b="0" i="0" kern="1200" dirty="0">
                <a:solidFill>
                  <a:schemeClr val="tx1"/>
                </a:solidFill>
                <a:effectLst/>
                <a:latin typeface="+mn-lt"/>
                <a:ea typeface="+mn-ea"/>
                <a:cs typeface="+mn-cs"/>
              </a:rPr>
              <a:t>Communication channels</a:t>
            </a:r>
          </a:p>
          <a:p>
            <a:r>
              <a:rPr lang="en-US" sz="1200" b="0" i="0" kern="1200" dirty="0">
                <a:solidFill>
                  <a:schemeClr val="tx1"/>
                </a:solidFill>
                <a:effectLst/>
                <a:latin typeface="+mn-lt"/>
                <a:ea typeface="+mn-ea"/>
                <a:cs typeface="+mn-cs"/>
              </a:rPr>
              <a:t>Jacob primarily uses a chain of emails to pass information during the recruiting process.</a:t>
            </a:r>
          </a:p>
          <a:p>
            <a:r>
              <a:rPr lang="en-US" sz="1200" b="0" i="0" kern="1200" dirty="0">
                <a:solidFill>
                  <a:schemeClr val="tx1"/>
                </a:solidFill>
                <a:effectLst/>
                <a:latin typeface="+mn-lt"/>
                <a:ea typeface="+mn-ea"/>
                <a:cs typeface="+mn-cs"/>
              </a:rPr>
              <a:t>Email from the applicant with resume and cover letter</a:t>
            </a:r>
          </a:p>
          <a:p>
            <a:r>
              <a:rPr lang="en-US" sz="1200" b="0" i="0" kern="1200" dirty="0">
                <a:solidFill>
                  <a:schemeClr val="tx1"/>
                </a:solidFill>
                <a:effectLst/>
                <a:latin typeface="+mn-lt"/>
                <a:ea typeface="+mn-ea"/>
                <a:cs typeface="+mn-cs"/>
              </a:rPr>
              <a:t>Emails to interviewers with scheduling information, applicant information, </a:t>
            </a:r>
            <a:r>
              <a:rPr lang="en-US" sz="1200" b="0" i="0" kern="1200" dirty="0" err="1">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Outlook folders and checklists along with his memory to monitor and track milestones</a:t>
            </a:r>
          </a:p>
          <a:p>
            <a:r>
              <a:rPr lang="en-US" sz="1200" b="0" i="0" kern="1200" dirty="0">
                <a:solidFill>
                  <a:schemeClr val="tx1"/>
                </a:solidFill>
                <a:effectLst/>
                <a:latin typeface="+mn-lt"/>
                <a:ea typeface="+mn-ea"/>
                <a:cs typeface="+mn-cs"/>
              </a:rPr>
              <a:t>Resumes, cover letters, job applications, employment and drug verifications are the typical documents shared in Word or PDF formats.</a:t>
            </a:r>
          </a:p>
          <a:p>
            <a:r>
              <a:rPr lang="en-US" sz="1200" b="0" i="0" kern="1200" dirty="0">
                <a:solidFill>
                  <a:schemeClr val="tx1"/>
                </a:solidFill>
                <a:effectLst/>
                <a:latin typeface="+mn-lt"/>
                <a:ea typeface="+mn-ea"/>
                <a:cs typeface="+mn-cs"/>
              </a:rPr>
              <a:t>Jacob uses the internet to posts and source positions</a:t>
            </a:r>
          </a:p>
          <a:p>
            <a:r>
              <a:rPr lang="en-US" sz="1200" b="0" i="0" kern="1200" dirty="0">
                <a:solidFill>
                  <a:schemeClr val="tx1"/>
                </a:solidFill>
                <a:effectLst/>
                <a:latin typeface="+mn-lt"/>
                <a:ea typeface="+mn-ea"/>
                <a:cs typeface="+mn-cs"/>
              </a:rPr>
              <a:t>He also relies heavily on hard copy folders to categorize information</a:t>
            </a:r>
          </a:p>
          <a:p>
            <a:r>
              <a:rPr lang="en-US" sz="1200" b="0" i="0" kern="1200" dirty="0">
                <a:solidFill>
                  <a:schemeClr val="tx1"/>
                </a:solidFill>
                <a:effectLst/>
                <a:latin typeface="+mn-lt"/>
                <a:ea typeface="+mn-ea"/>
                <a:cs typeface="+mn-cs"/>
              </a:rPr>
              <a:t>Sometimes, Jacob has to share information face-to-face either because of walk-ins, or because some hiring managers prefer it that way.</a:t>
            </a:r>
          </a:p>
          <a:p>
            <a:r>
              <a:rPr lang="en-US" sz="1200" b="0" i="0" kern="1200" dirty="0">
                <a:solidFill>
                  <a:schemeClr val="tx1"/>
                </a:solidFill>
                <a:effectLst/>
                <a:latin typeface="+mn-lt"/>
                <a:ea typeface="+mn-ea"/>
                <a:cs typeface="+mn-cs"/>
              </a:rPr>
              <a:t>Objects</a:t>
            </a:r>
          </a:p>
          <a:p>
            <a:r>
              <a:rPr lang="en-US" sz="1200" b="0" i="0" kern="1200" dirty="0">
                <a:solidFill>
                  <a:schemeClr val="tx1"/>
                </a:solidFill>
                <a:effectLst/>
                <a:latin typeface="+mn-lt"/>
                <a:ea typeface="+mn-ea"/>
                <a:cs typeface="+mn-cs"/>
              </a:rPr>
              <a:t>Laptop</a:t>
            </a:r>
          </a:p>
          <a:p>
            <a:r>
              <a:rPr lang="en-US" sz="1200" b="0" i="0" kern="1200" dirty="0">
                <a:solidFill>
                  <a:schemeClr val="tx1"/>
                </a:solidFill>
                <a:effectLst/>
                <a:latin typeface="+mn-lt"/>
                <a:ea typeface="+mn-ea"/>
                <a:cs typeface="+mn-cs"/>
              </a:rPr>
              <a:t>Jacob is a heavy user of MS Word, Excel and Outlook to handle distinct processes, communication and analysis.</a:t>
            </a:r>
          </a:p>
          <a:p>
            <a:r>
              <a:rPr lang="en-US" sz="1200" b="0" i="0" kern="1200" dirty="0">
                <a:solidFill>
                  <a:schemeClr val="tx1"/>
                </a:solidFill>
                <a:effectLst/>
                <a:latin typeface="+mn-lt"/>
                <a:ea typeface="+mn-ea"/>
                <a:cs typeface="+mn-cs"/>
              </a:rPr>
              <a:t>Desk /cell phone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Recruiter</a:t>
            </a:r>
            <a:br>
              <a:rPr lang="en-US" dirty="0"/>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dirty="0"/>
            </a:br>
            <a:r>
              <a:rPr lang="en-US" sz="1200" b="0" i="0" u="none" strike="noStrike" kern="1200" dirty="0">
                <a:solidFill>
                  <a:schemeClr val="tx1"/>
                </a:solidFill>
                <a:effectLst/>
                <a:latin typeface="+mn-lt"/>
                <a:ea typeface="+mn-ea"/>
                <a:cs typeface="+mn-cs"/>
                <a:hlinkClick r:id="rId6"/>
              </a:rPr>
              <a:t>System user</a:t>
            </a:r>
            <a:br>
              <a:rPr lang="en-US" dirty="0"/>
            </a:br>
            <a:r>
              <a:rPr lang="en-US" sz="1200" b="0" i="0" kern="1200" dirty="0">
                <a:solidFill>
                  <a:schemeClr val="tx1"/>
                </a:solidFill>
                <a:effectLst/>
                <a:latin typeface="+mn-lt"/>
                <a:ea typeface="+mn-ea"/>
                <a:cs typeface="+mn-cs"/>
              </a:rPr>
              <a:t>Data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p:txBody>
      </p:sp>
      <p:sp>
        <p:nvSpPr>
          <p:cNvPr id="4" name="Slide Number Placeholder 3"/>
          <p:cNvSpPr>
            <a:spLocks noGrp="1"/>
          </p:cNvSpPr>
          <p:nvPr>
            <p:ph type="sldNum" sz="quarter" idx="5"/>
          </p:nvPr>
        </p:nvSpPr>
        <p:spPr/>
        <p:txBody>
          <a:bodyPr/>
          <a:lstStyle/>
          <a:p>
            <a:fld id="{90C91C77-BD77-46DD-975C-A10BFBCE05E6}" type="slidenum">
              <a:rPr lang="en-US" smtClean="0"/>
              <a:t>57</a:t>
            </a:fld>
            <a:endParaRPr lang="en-US"/>
          </a:p>
        </p:txBody>
      </p:sp>
    </p:spTree>
    <p:extLst>
      <p:ext uri="{BB962C8B-B14F-4D97-AF65-F5344CB8AC3E}">
        <p14:creationId xmlns:p14="http://schemas.microsoft.com/office/powerpoint/2010/main" val="3998807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Grace - Training And Development Manager</a:t>
            </a: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Grace develops and maintains training plans to achieve workforce skill and knowledge goals. She facilitates career and succession planning.</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29 years old</a:t>
            </a:r>
          </a:p>
          <a:p>
            <a:r>
              <a:rPr lang="en-US" sz="1200" b="0" i="0" kern="1200" dirty="0">
                <a:solidFill>
                  <a:schemeClr val="tx1"/>
                </a:solidFill>
                <a:effectLst/>
                <a:latin typeface="+mn-lt"/>
                <a:ea typeface="+mn-ea"/>
                <a:cs typeface="+mn-cs"/>
              </a:rPr>
              <a:t>Prior Experience</a:t>
            </a:r>
          </a:p>
          <a:p>
            <a:r>
              <a:rPr lang="en-US" sz="1200" b="0" i="0" kern="1200" dirty="0">
                <a:solidFill>
                  <a:schemeClr val="tx1"/>
                </a:solidFill>
                <a:effectLst/>
                <a:latin typeface="+mn-lt"/>
                <a:ea typeface="+mn-ea"/>
                <a:cs typeface="+mn-cs"/>
              </a:rPr>
              <a:t>8+ years of experience in HR</a:t>
            </a:r>
          </a:p>
          <a:p>
            <a:r>
              <a:rPr lang="en-US" sz="1200" b="0" i="0" kern="1200" dirty="0">
                <a:solidFill>
                  <a:schemeClr val="tx1"/>
                </a:solidFill>
                <a:effectLst/>
                <a:latin typeface="+mn-lt"/>
                <a:ea typeface="+mn-ea"/>
                <a:cs typeface="+mn-cs"/>
              </a:rPr>
              <a:t>Educational background</a:t>
            </a:r>
          </a:p>
          <a:p>
            <a:r>
              <a:rPr lang="en-US" sz="1200" b="0" i="0" kern="1200" dirty="0">
                <a:solidFill>
                  <a:schemeClr val="tx1"/>
                </a:solidFill>
                <a:effectLst/>
                <a:latin typeface="+mn-lt"/>
                <a:ea typeface="+mn-ea"/>
                <a:cs typeface="+mn-cs"/>
              </a:rPr>
              <a:t>4 years of college education (</a:t>
            </a:r>
            <a:r>
              <a:rPr lang="en-US" sz="1200" b="0" i="0" kern="1200" dirty="0" err="1">
                <a:solidFill>
                  <a:schemeClr val="tx1"/>
                </a:solidFill>
                <a:effectLst/>
                <a:latin typeface="+mn-lt"/>
                <a:ea typeface="+mn-ea"/>
                <a:cs typeface="+mn-cs"/>
              </a:rPr>
              <a:t>bachelors</a:t>
            </a:r>
            <a:r>
              <a:rPr lang="en-US" sz="1200" b="0" i="0" kern="1200" dirty="0">
                <a:solidFill>
                  <a:schemeClr val="tx1"/>
                </a:solidFill>
                <a:effectLst/>
                <a:latin typeface="+mn-lt"/>
                <a:ea typeface="+mn-ea"/>
                <a:cs typeface="+mn-cs"/>
              </a:rPr>
              <a:t> degree in HR Business Management)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Provides non-technical and “on the floor” technical safety training resources</a:t>
            </a:r>
          </a:p>
          <a:p>
            <a:r>
              <a:rPr lang="en-US" sz="1200" b="0" i="0" kern="1200" dirty="0">
                <a:solidFill>
                  <a:schemeClr val="tx1"/>
                </a:solidFill>
                <a:effectLst/>
                <a:latin typeface="+mn-lt"/>
                <a:ea typeface="+mn-ea"/>
                <a:cs typeface="+mn-cs"/>
              </a:rPr>
              <a:t>Coordinates trainers, employee schedules and facilitates classroom training activities</a:t>
            </a:r>
          </a:p>
          <a:p>
            <a:r>
              <a:rPr lang="en-US" sz="1200" b="0" i="0" kern="1200" dirty="0">
                <a:solidFill>
                  <a:schemeClr val="tx1"/>
                </a:solidFill>
                <a:effectLst/>
                <a:latin typeface="+mn-lt"/>
                <a:ea typeface="+mn-ea"/>
                <a:cs typeface="+mn-cs"/>
              </a:rPr>
              <a:t>Develops and maintains partnerships with external and internal training resources to facilitate best practices</a:t>
            </a:r>
          </a:p>
          <a:p>
            <a:r>
              <a:rPr lang="en-US" sz="1200" b="0" i="0" kern="1200" dirty="0">
                <a:solidFill>
                  <a:schemeClr val="tx1"/>
                </a:solidFill>
                <a:effectLst/>
                <a:latin typeface="+mn-lt"/>
                <a:ea typeface="+mn-ea"/>
                <a:cs typeface="+mn-cs"/>
              </a:rPr>
              <a:t>Develops (delegated to Grace, the specialist in core to upper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 Standard Operating Procedures (SOPs), lab procedures, operating forms, site specifics, etc.</a:t>
            </a:r>
          </a:p>
          <a:p>
            <a:r>
              <a:rPr lang="en-US" sz="1200" b="0" i="0" kern="1200" dirty="0">
                <a:solidFill>
                  <a:schemeClr val="tx1"/>
                </a:solidFill>
                <a:effectLst/>
                <a:latin typeface="+mn-lt"/>
                <a:ea typeface="+mn-ea"/>
                <a:cs typeface="+mn-cs"/>
              </a:rPr>
              <a:t>I edit and approve documents (along with supervising the revision process).</a:t>
            </a:r>
          </a:p>
          <a:p>
            <a:r>
              <a:rPr lang="en-US" sz="1200" b="0" i="0" kern="1200" dirty="0">
                <a:solidFill>
                  <a:schemeClr val="tx1"/>
                </a:solidFill>
                <a:effectLst/>
                <a:latin typeface="+mn-lt"/>
                <a:ea typeface="+mn-ea"/>
                <a:cs typeface="+mn-cs"/>
              </a:rPr>
              <a:t>Interprets and maintains a current knowledge of OSHA regulations required for plant operations to ensure compliance of training programs.</a:t>
            </a:r>
          </a:p>
          <a:p>
            <a:r>
              <a:rPr lang="en-US" sz="1200" b="0" i="0" kern="1200" dirty="0">
                <a:solidFill>
                  <a:schemeClr val="tx1"/>
                </a:solidFill>
                <a:effectLst/>
                <a:latin typeface="+mn-lt"/>
                <a:ea typeface="+mn-ea"/>
                <a:cs typeface="+mn-cs"/>
              </a:rPr>
              <a:t>Develop and present the benefits and compensation orientation for new employees.</a:t>
            </a:r>
          </a:p>
          <a:p>
            <a:r>
              <a:rPr lang="en-US" sz="1200" b="0" i="0" kern="1200" dirty="0">
                <a:solidFill>
                  <a:schemeClr val="tx1"/>
                </a:solidFill>
                <a:effectLst/>
                <a:latin typeface="+mn-lt"/>
                <a:ea typeface="+mn-ea"/>
                <a:cs typeface="+mn-cs"/>
              </a:rPr>
              <a:t>Develop and present the policies and procedures training for new employees</a:t>
            </a:r>
          </a:p>
          <a:p>
            <a:r>
              <a:rPr lang="en-US" sz="1200" b="0" i="0" kern="1200" dirty="0">
                <a:solidFill>
                  <a:schemeClr val="tx1"/>
                </a:solidFill>
                <a:effectLst/>
                <a:latin typeface="+mn-lt"/>
                <a:ea typeface="+mn-ea"/>
                <a:cs typeface="+mn-cs"/>
              </a:rPr>
              <a:t>Recommends and develops training strategies, objectives and materials</a:t>
            </a:r>
          </a:p>
          <a:p>
            <a:r>
              <a:rPr lang="en-US" sz="1200" b="0" i="0" kern="1200" dirty="0">
                <a:solidFill>
                  <a:schemeClr val="tx1"/>
                </a:solidFill>
                <a:effectLst/>
                <a:latin typeface="+mn-lt"/>
                <a:ea typeface="+mn-ea"/>
                <a:cs typeface="+mn-cs"/>
              </a:rPr>
              <a:t>Includes research and assessment of training needs, techniques and tools.</a:t>
            </a:r>
          </a:p>
          <a:p>
            <a:r>
              <a:rPr lang="en-US" sz="1200" b="0" i="0" kern="1200" dirty="0">
                <a:solidFill>
                  <a:schemeClr val="tx1"/>
                </a:solidFill>
                <a:effectLst/>
                <a:latin typeface="+mn-lt"/>
                <a:ea typeface="+mn-ea"/>
                <a:cs typeface="+mn-cs"/>
              </a:rPr>
              <a:t>Performs needs analysis of each training course by reviewing trends, performance reviews, employee surveys, interviews and benchmarking</a:t>
            </a:r>
          </a:p>
          <a:p>
            <a:r>
              <a:rPr lang="en-US" sz="1200" b="0" i="0" kern="1200" dirty="0">
                <a:solidFill>
                  <a:schemeClr val="tx1"/>
                </a:solidFill>
                <a:effectLst/>
                <a:latin typeface="+mn-lt"/>
                <a:ea typeface="+mn-ea"/>
                <a:cs typeface="+mn-cs"/>
              </a:rPr>
              <a:t>Processes employee stages to ensure the right level of training for each employee</a:t>
            </a:r>
          </a:p>
          <a:p>
            <a:r>
              <a:rPr lang="en-US" sz="1200" b="0" i="0" kern="1200" dirty="0">
                <a:solidFill>
                  <a:schemeClr val="tx1"/>
                </a:solidFill>
                <a:effectLst/>
                <a:latin typeface="+mn-lt"/>
                <a:ea typeface="+mn-ea"/>
                <a:cs typeface="+mn-cs"/>
              </a:rPr>
              <a:t>Develop policies, programs, and procedures related to risk management.</a:t>
            </a:r>
          </a:p>
          <a:p>
            <a:r>
              <a:rPr lang="en-US" sz="1200" b="0" i="0" kern="1200" dirty="0">
                <a:solidFill>
                  <a:schemeClr val="tx1"/>
                </a:solidFill>
                <a:effectLst/>
                <a:latin typeface="+mn-lt"/>
                <a:ea typeface="+mn-ea"/>
                <a:cs typeface="+mn-cs"/>
              </a:rPr>
              <a:t>Prepare a variety of written, oral, and visual reports related to risk management.</a:t>
            </a:r>
          </a:p>
          <a:p>
            <a:r>
              <a:rPr lang="en-US" sz="1200" b="0" i="0" kern="1200" dirty="0">
                <a:solidFill>
                  <a:schemeClr val="tx1"/>
                </a:solidFill>
                <a:effectLst/>
                <a:latin typeface="+mn-lt"/>
                <a:ea typeface="+mn-ea"/>
                <a:cs typeface="+mn-cs"/>
              </a:rPr>
              <a:t>Develops and maintains training budgets and reporting</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Needs</a:t>
            </a:r>
            <a:r>
              <a:rPr lang="en-US" sz="1200" b="0" i="0" kern="1200" dirty="0">
                <a:solidFill>
                  <a:schemeClr val="tx1"/>
                </a:solidFill>
                <a:effectLst/>
                <a:latin typeface="+mn-lt"/>
                <a:ea typeface="+mn-ea"/>
                <a:cs typeface="+mn-cs"/>
              </a:rPr>
              <a:t> and Pain Points</a:t>
            </a:r>
          </a:p>
          <a:p>
            <a:r>
              <a:rPr lang="en-US" sz="1200" b="0" i="0" kern="1200" dirty="0">
                <a:solidFill>
                  <a:schemeClr val="tx1"/>
                </a:solidFill>
                <a:effectLst/>
                <a:latin typeface="+mn-lt"/>
                <a:ea typeface="+mn-ea"/>
                <a:cs typeface="+mn-cs"/>
              </a:rPr>
              <a:t>Managing employee enrollment and cancellation process is a major pain point. It can be difficult to get the employees educated on the training requirements and receive the enrollment paperwork back to HR in time for processing. Training resources (enrollment, cancellation, training material) needs to be readily available for employees and managers.</a:t>
            </a:r>
          </a:p>
          <a:p>
            <a:r>
              <a:rPr lang="en-US" sz="1200" b="0" i="0" kern="1200" dirty="0">
                <a:solidFill>
                  <a:schemeClr val="tx1"/>
                </a:solidFill>
                <a:effectLst/>
                <a:latin typeface="+mn-lt"/>
                <a:ea typeface="+mn-ea"/>
                <a:cs typeface="+mn-cs"/>
              </a:rPr>
              <a:t>I need a quicker and better way of pulling information from different sources (industry trends, performance reviews, employee surveys, interviews and benchmarking) and conducting analysis around training needs, strategy and requirements.</a:t>
            </a:r>
          </a:p>
          <a:p>
            <a:r>
              <a:rPr lang="en-US" sz="1200" b="0" i="0" kern="1200" dirty="0">
                <a:solidFill>
                  <a:schemeClr val="tx1"/>
                </a:solidFill>
                <a:effectLst/>
                <a:latin typeface="+mn-lt"/>
                <a:ea typeface="+mn-ea"/>
                <a:cs typeface="+mn-cs"/>
              </a:rPr>
              <a:t>I need a way to update training requirements and setting up reminders for employees to enroll</a:t>
            </a:r>
          </a:p>
          <a:p>
            <a:r>
              <a:rPr lang="en-US" sz="1200" b="0" i="0" kern="1200" dirty="0">
                <a:solidFill>
                  <a:schemeClr val="tx1"/>
                </a:solidFill>
                <a:effectLst/>
                <a:latin typeface="+mn-lt"/>
                <a:ea typeface="+mn-ea"/>
                <a:cs typeface="+mn-cs"/>
              </a:rPr>
              <a:t>I need to manage training resources (trainers, course materials, space allocation,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more effectively</a:t>
            </a:r>
          </a:p>
          <a:p>
            <a:r>
              <a:rPr lang="en-US" sz="1200" b="0" i="0" kern="1200" dirty="0">
                <a:solidFill>
                  <a:schemeClr val="tx1"/>
                </a:solidFill>
                <a:effectLst/>
                <a:latin typeface="+mn-lt"/>
                <a:ea typeface="+mn-ea"/>
                <a:cs typeface="+mn-cs"/>
              </a:rPr>
              <a:t>I need to keep abreast of any changes in compliancy regulations (OSHA)</a:t>
            </a:r>
          </a:p>
          <a:p>
            <a:r>
              <a:rPr lang="en-US" sz="1200" b="0" i="0" kern="1200" dirty="0">
                <a:solidFill>
                  <a:schemeClr val="tx1"/>
                </a:solidFill>
                <a:effectLst/>
                <a:latin typeface="+mn-lt"/>
                <a:ea typeface="+mn-ea"/>
                <a:cs typeface="+mn-cs"/>
              </a:rPr>
              <a:t>We don't hire in batches, so it's hard to schedule the training sessions with new employees in large groups (which would be ideal)</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Training manager</a:t>
            </a:r>
            <a:br>
              <a:rPr lang="en-US" dirty="0"/>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dirty="0"/>
            </a:br>
            <a:r>
              <a:rPr lang="en-US" sz="1200" b="0" i="0" u="none" strike="noStrike" kern="1200" dirty="0">
                <a:solidFill>
                  <a:schemeClr val="tx1"/>
                </a:solidFill>
                <a:effectLst/>
                <a:latin typeface="+mn-lt"/>
                <a:ea typeface="+mn-ea"/>
                <a:cs typeface="+mn-cs"/>
                <a:hlinkClick r:id="rId6"/>
              </a:rPr>
              <a:t>System user</a:t>
            </a:r>
            <a:br>
              <a:rPr lang="en-US" dirty="0"/>
            </a:br>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Scope of influence</a:t>
            </a:r>
          </a:p>
          <a:p>
            <a:r>
              <a:rPr lang="en-US" sz="1200" b="0" i="0" kern="1200" dirty="0">
                <a:solidFill>
                  <a:schemeClr val="tx1"/>
                </a:solidFill>
                <a:effectLst/>
                <a:latin typeface="+mn-lt"/>
                <a:ea typeface="+mn-ea"/>
                <a:cs typeface="+mn-cs"/>
              </a:rPr>
              <a:t>In upper mid-market companies, Grace the training/development specialist reports to Grace the training/development manager who in turn to reports to Claire the VP of HR. Grace the specialist takes care of most of the administrative tasks related to training and development while Grace the manager is in a decision making role.</a:t>
            </a:r>
            <a:br>
              <a:rPr lang="en-US" dirty="0"/>
            </a:br>
            <a:br>
              <a:rPr lang="en-US" dirty="0"/>
            </a:br>
            <a:r>
              <a:rPr lang="en-US" sz="1200" b="0" i="0" kern="1200" dirty="0">
                <a:solidFill>
                  <a:schemeClr val="tx1"/>
                </a:solidFill>
                <a:effectLst/>
                <a:latin typeface="+mn-lt"/>
                <a:ea typeface="+mn-ea"/>
                <a:cs typeface="+mn-cs"/>
              </a:rPr>
              <a:t>In core and lower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 there is usually one Grace, if this role exists and she directly reports to Charlie.</a:t>
            </a:r>
            <a:br>
              <a:rPr lang="en-US" dirty="0"/>
            </a:br>
            <a:br>
              <a:rPr lang="en-US" dirty="0"/>
            </a:br>
            <a:r>
              <a:rPr lang="en-US" sz="1200" b="0" i="0" kern="1200" dirty="0">
                <a:solidFill>
                  <a:schemeClr val="tx1"/>
                </a:solidFill>
                <a:effectLst/>
                <a:latin typeface="+mn-lt"/>
                <a:ea typeface="+mn-ea"/>
                <a:cs typeface="+mn-cs"/>
              </a:rPr>
              <a:t>Relationships (HR and Non-HR professionals)</a:t>
            </a:r>
          </a:p>
          <a:p>
            <a:r>
              <a:rPr lang="en-US" sz="1200" b="0" i="0" kern="1200" dirty="0">
                <a:solidFill>
                  <a:schemeClr val="tx1"/>
                </a:solidFill>
                <a:effectLst/>
                <a:latin typeface="+mn-lt"/>
                <a:ea typeface="+mn-ea"/>
                <a:cs typeface="+mn-cs"/>
              </a:rPr>
              <a:t>Grace interacts with hiring managers, Staffing / Recruiting managers and employees on a regular basis.</a:t>
            </a:r>
            <a:br>
              <a:rPr lang="en-US" dirty="0"/>
            </a:br>
            <a:br>
              <a:rPr lang="en-US" dirty="0"/>
            </a:br>
            <a:r>
              <a:rPr lang="en-US" sz="1200" b="0" i="0" kern="1200" dirty="0">
                <a:solidFill>
                  <a:schemeClr val="tx1"/>
                </a:solidFill>
                <a:effectLst/>
                <a:latin typeface="+mn-lt"/>
                <a:ea typeface="+mn-ea"/>
                <a:cs typeface="+mn-cs"/>
              </a:rPr>
              <a:t>She also interacts with the HR manager and the HR generalists to provide reports on training courses and acquired KSA.</a:t>
            </a:r>
            <a:br>
              <a:rPr lang="en-US" dirty="0"/>
            </a:br>
            <a:br>
              <a:rPr lang="en-US" dirty="0"/>
            </a:br>
            <a:r>
              <a:rPr lang="en-US" sz="1200" b="0" i="0" kern="1200" dirty="0">
                <a:solidFill>
                  <a:schemeClr val="tx1"/>
                </a:solidFill>
                <a:effectLst/>
                <a:latin typeface="+mn-lt"/>
                <a:ea typeface="+mn-ea"/>
                <a:cs typeface="+mn-cs"/>
              </a:rPr>
              <a:t>Her direct report is the Training / Development Specialist in the Upper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company</a:t>
            </a:r>
            <a:br>
              <a:rPr lang="en-US" dirty="0"/>
            </a:br>
            <a:br>
              <a:rPr lang="en-US" dirty="0"/>
            </a:br>
            <a:r>
              <a:rPr lang="en-US" sz="1200" b="0" i="0" kern="1200" dirty="0">
                <a:solidFill>
                  <a:schemeClr val="tx1"/>
                </a:solidFill>
                <a:effectLst/>
                <a:latin typeface="+mn-lt"/>
                <a:ea typeface="+mn-ea"/>
                <a:cs typeface="+mn-cs"/>
              </a:rPr>
              <a:t>She reports directly to Claire, Director of Human Resources</a:t>
            </a:r>
            <a:br>
              <a:rPr lang="en-US" dirty="0"/>
            </a:br>
            <a:br>
              <a:rPr lang="en-US" dirty="0"/>
            </a:br>
            <a:r>
              <a:rPr lang="en-US" sz="1200" b="0" i="0" kern="1200" dirty="0">
                <a:solidFill>
                  <a:schemeClr val="tx1"/>
                </a:solidFill>
                <a:effectLst/>
                <a:latin typeface="+mn-lt"/>
                <a:ea typeface="+mn-ea"/>
                <a:cs typeface="+mn-cs"/>
              </a:rPr>
              <a:t>Communication channels</a:t>
            </a:r>
          </a:p>
          <a:p>
            <a:r>
              <a:rPr lang="en-US" sz="1200" b="0" i="0" kern="1200" dirty="0">
                <a:solidFill>
                  <a:schemeClr val="tx1"/>
                </a:solidFill>
                <a:effectLst/>
                <a:latin typeface="+mn-lt"/>
                <a:ea typeface="+mn-ea"/>
                <a:cs typeface="+mn-cs"/>
              </a:rPr>
              <a:t>Grace primarily uses a chain of emails to pass information.</a:t>
            </a:r>
          </a:p>
          <a:p>
            <a:r>
              <a:rPr lang="en-US" sz="1200" b="0" i="0" kern="1200" dirty="0">
                <a:solidFill>
                  <a:schemeClr val="tx1"/>
                </a:solidFill>
                <a:effectLst/>
                <a:latin typeface="+mn-lt"/>
                <a:ea typeface="+mn-ea"/>
                <a:cs typeface="+mn-cs"/>
              </a:rPr>
              <a:t>Emails from Staffing and Recruiting manager, hiring manager and employees</a:t>
            </a:r>
          </a:p>
          <a:p>
            <a:r>
              <a:rPr lang="en-US" sz="1200" b="0" i="0" kern="1200" dirty="0">
                <a:solidFill>
                  <a:schemeClr val="tx1"/>
                </a:solidFill>
                <a:effectLst/>
                <a:latin typeface="+mn-lt"/>
                <a:ea typeface="+mn-ea"/>
                <a:cs typeface="+mn-cs"/>
              </a:rPr>
              <a:t>Uses emails to manage supplier relationships</a:t>
            </a:r>
          </a:p>
          <a:p>
            <a:r>
              <a:rPr lang="en-US" sz="1200" b="0" i="0" kern="1200" dirty="0">
                <a:solidFill>
                  <a:schemeClr val="tx1"/>
                </a:solidFill>
                <a:effectLst/>
                <a:latin typeface="+mn-lt"/>
                <a:ea typeface="+mn-ea"/>
                <a:cs typeface="+mn-cs"/>
              </a:rPr>
              <a:t>Outlook folders and checklists along with her memory to monitor and track milestones</a:t>
            </a:r>
          </a:p>
          <a:p>
            <a:r>
              <a:rPr lang="en-US" sz="1200" b="0" i="0" kern="1200" dirty="0">
                <a:solidFill>
                  <a:schemeClr val="tx1"/>
                </a:solidFill>
                <a:effectLst/>
                <a:latin typeface="+mn-lt"/>
                <a:ea typeface="+mn-ea"/>
                <a:cs typeface="+mn-cs"/>
              </a:rPr>
              <a:t>She also uses Word and Excel to generate reports</a:t>
            </a:r>
          </a:p>
          <a:p>
            <a:r>
              <a:rPr lang="en-US" sz="1200" b="0" i="0" kern="1200" dirty="0">
                <a:solidFill>
                  <a:schemeClr val="tx1"/>
                </a:solidFill>
                <a:effectLst/>
                <a:latin typeface="+mn-lt"/>
                <a:ea typeface="+mn-ea"/>
                <a:cs typeface="+mn-cs"/>
              </a:rPr>
              <a:t>She stores hard copies of training and budget reports</a:t>
            </a:r>
          </a:p>
          <a:p>
            <a:r>
              <a:rPr lang="en-US" sz="1200" b="0" i="0" kern="1200" dirty="0">
                <a:solidFill>
                  <a:schemeClr val="tx1"/>
                </a:solidFill>
                <a:effectLst/>
                <a:latin typeface="+mn-lt"/>
                <a:ea typeface="+mn-ea"/>
                <a:cs typeface="+mn-cs"/>
              </a:rPr>
              <a:t>She also relies heavily on hard copy folders to categorize information</a:t>
            </a:r>
          </a:p>
          <a:p>
            <a:r>
              <a:rPr lang="en-US" sz="1200" b="0" i="0" kern="1200" dirty="0">
                <a:solidFill>
                  <a:schemeClr val="tx1"/>
                </a:solidFill>
                <a:effectLst/>
                <a:latin typeface="+mn-lt"/>
                <a:ea typeface="+mn-ea"/>
                <a:cs typeface="+mn-cs"/>
              </a:rPr>
              <a:t>Objects</a:t>
            </a:r>
          </a:p>
          <a:p>
            <a:r>
              <a:rPr lang="en-US" sz="1200" b="0" i="0" kern="1200" dirty="0">
                <a:solidFill>
                  <a:schemeClr val="tx1"/>
                </a:solidFill>
                <a:effectLst/>
                <a:latin typeface="+mn-lt"/>
                <a:ea typeface="+mn-ea"/>
                <a:cs typeface="+mn-cs"/>
              </a:rPr>
              <a:t>Laptop</a:t>
            </a:r>
          </a:p>
          <a:p>
            <a:r>
              <a:rPr lang="en-US" sz="1200" b="0" i="0" kern="1200" dirty="0">
                <a:solidFill>
                  <a:schemeClr val="tx1"/>
                </a:solidFill>
                <a:effectLst/>
                <a:latin typeface="+mn-lt"/>
                <a:ea typeface="+mn-ea"/>
                <a:cs typeface="+mn-cs"/>
              </a:rPr>
              <a:t>Desk /cell phone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p:txBody>
      </p:sp>
      <p:sp>
        <p:nvSpPr>
          <p:cNvPr id="4" name="Slide Number Placeholder 3"/>
          <p:cNvSpPr>
            <a:spLocks noGrp="1"/>
          </p:cNvSpPr>
          <p:nvPr>
            <p:ph type="sldNum" sz="quarter" idx="5"/>
          </p:nvPr>
        </p:nvSpPr>
        <p:spPr/>
        <p:txBody>
          <a:bodyPr/>
          <a:lstStyle/>
          <a:p>
            <a:fld id="{90C91C77-BD77-46DD-975C-A10BFBCE05E6}" type="slidenum">
              <a:rPr lang="en-US" smtClean="0"/>
              <a:t>58</a:t>
            </a:fld>
            <a:endParaRPr lang="en-US"/>
          </a:p>
        </p:txBody>
      </p:sp>
    </p:spTree>
    <p:extLst>
      <p:ext uri="{BB962C8B-B14F-4D97-AF65-F5344CB8AC3E}">
        <p14:creationId xmlns:p14="http://schemas.microsoft.com/office/powerpoint/2010/main" val="620545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Jodi - Compensation and Benefits</a:t>
            </a: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Jodi conducts compensation and benefit analysis. She maintains fairness in pay structures and ensures job analysis is tied to compensation planning. She handles preferred HR vendor relationships.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29 years old</a:t>
            </a:r>
          </a:p>
          <a:p>
            <a:r>
              <a:rPr lang="en-US" sz="1200" b="0" i="0" kern="1200" dirty="0">
                <a:solidFill>
                  <a:schemeClr val="tx1"/>
                </a:solidFill>
                <a:effectLst/>
                <a:latin typeface="+mn-lt"/>
                <a:ea typeface="+mn-ea"/>
                <a:cs typeface="+mn-cs"/>
              </a:rPr>
              <a:t>Prior Experience</a:t>
            </a:r>
          </a:p>
          <a:p>
            <a:r>
              <a:rPr lang="en-US" sz="1200" b="0" i="0" kern="1200" dirty="0">
                <a:solidFill>
                  <a:schemeClr val="tx1"/>
                </a:solidFill>
                <a:effectLst/>
                <a:latin typeface="+mn-lt"/>
                <a:ea typeface="+mn-ea"/>
                <a:cs typeface="+mn-cs"/>
              </a:rPr>
              <a:t>8+ years of experience in HR.</a:t>
            </a:r>
          </a:p>
          <a:p>
            <a:r>
              <a:rPr lang="en-US" sz="1200" b="0" i="0" kern="1200" dirty="0">
                <a:solidFill>
                  <a:schemeClr val="tx1"/>
                </a:solidFill>
                <a:effectLst/>
                <a:latin typeface="+mn-lt"/>
                <a:ea typeface="+mn-ea"/>
                <a:cs typeface="+mn-cs"/>
              </a:rPr>
              <a:t>Educational background</a:t>
            </a:r>
          </a:p>
          <a:p>
            <a:r>
              <a:rPr lang="en-US" sz="1200" b="0" i="0" kern="1200" dirty="0">
                <a:solidFill>
                  <a:schemeClr val="tx1"/>
                </a:solidFill>
                <a:effectLst/>
                <a:latin typeface="+mn-lt"/>
                <a:ea typeface="+mn-ea"/>
                <a:cs typeface="+mn-cs"/>
              </a:rPr>
              <a:t>4 years of college education (</a:t>
            </a:r>
            <a:r>
              <a:rPr lang="en-US" sz="1200" b="0" i="0" kern="1200" dirty="0" err="1">
                <a:solidFill>
                  <a:schemeClr val="tx1"/>
                </a:solidFill>
                <a:effectLst/>
                <a:latin typeface="+mn-lt"/>
                <a:ea typeface="+mn-ea"/>
                <a:cs typeface="+mn-cs"/>
              </a:rPr>
              <a:t>bachelors</a:t>
            </a:r>
            <a:r>
              <a:rPr lang="en-US" sz="1200" b="0" i="0" kern="1200" dirty="0">
                <a:solidFill>
                  <a:schemeClr val="tx1"/>
                </a:solidFill>
                <a:effectLst/>
                <a:latin typeface="+mn-lt"/>
                <a:ea typeface="+mn-ea"/>
                <a:cs typeface="+mn-cs"/>
              </a:rPr>
              <a:t> degree in HR Business Management)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Psychographics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Objects or tools</a:t>
            </a:r>
          </a:p>
          <a:p>
            <a:r>
              <a:rPr lang="en-US" sz="1200" b="0" i="0" kern="1200" dirty="0">
                <a:solidFill>
                  <a:schemeClr val="tx1"/>
                </a:solidFill>
                <a:effectLst/>
                <a:latin typeface="+mn-lt"/>
                <a:ea typeface="+mn-ea"/>
                <a:cs typeface="+mn-cs"/>
              </a:rPr>
              <a:t>Laptop</a:t>
            </a:r>
          </a:p>
          <a:p>
            <a:r>
              <a:rPr lang="en-US" sz="1200" b="0" i="0" kern="1200" dirty="0">
                <a:solidFill>
                  <a:schemeClr val="tx1"/>
                </a:solidFill>
                <a:effectLst/>
                <a:latin typeface="+mn-lt"/>
                <a:ea typeface="+mn-ea"/>
                <a:cs typeface="+mn-cs"/>
              </a:rPr>
              <a:t>Desk /cell phone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Work Activities</a:t>
            </a:r>
          </a:p>
          <a:p>
            <a:r>
              <a:rPr lang="en-US" sz="1200" b="0" i="0" kern="1200" dirty="0">
                <a:solidFill>
                  <a:schemeClr val="tx1"/>
                </a:solidFill>
                <a:effectLst/>
                <a:latin typeface="+mn-lt"/>
                <a:ea typeface="+mn-ea"/>
                <a:cs typeface="+mn-cs"/>
              </a:rPr>
              <a:t>Jodi develops and directs the implementation of benefit programs to meet individual company objectives and comply with government regulations.</a:t>
            </a:r>
            <a:br>
              <a:rPr lang="en-US" dirty="0"/>
            </a:br>
            <a:br>
              <a:rPr lang="en-US" dirty="0"/>
            </a:br>
            <a:r>
              <a:rPr lang="en-US" sz="1200" b="0" i="0" kern="1200" dirty="0">
                <a:solidFill>
                  <a:schemeClr val="tx1"/>
                </a:solidFill>
                <a:effectLst/>
                <a:latin typeface="+mn-lt"/>
                <a:ea typeface="+mn-ea"/>
                <a:cs typeface="+mn-cs"/>
              </a:rPr>
              <a:t>Analyzes compensation and benefit packages</a:t>
            </a:r>
          </a:p>
          <a:p>
            <a:r>
              <a:rPr lang="en-US" sz="1200" b="1" i="0" kern="1200" dirty="0">
                <a:solidFill>
                  <a:schemeClr val="tx1"/>
                </a:solidFill>
                <a:effectLst/>
                <a:latin typeface="+mn-lt"/>
                <a:ea typeface="+mn-ea"/>
                <a:cs typeface="+mn-cs"/>
              </a:rPr>
              <a:t>Manages benefits providers</a:t>
            </a:r>
          </a:p>
          <a:p>
            <a:r>
              <a:rPr lang="en-US" sz="1200" b="0" i="0" kern="1200" dirty="0">
                <a:solidFill>
                  <a:schemeClr val="tx1"/>
                </a:solidFill>
                <a:effectLst/>
                <a:latin typeface="+mn-lt"/>
                <a:ea typeface="+mn-ea"/>
                <a:cs typeface="+mn-cs"/>
              </a:rPr>
              <a:t>I am responsible for parsing through different dental and health plans that providers offer</a:t>
            </a:r>
          </a:p>
          <a:p>
            <a:r>
              <a:rPr lang="en-US" sz="1200" b="0" i="0" kern="1200" dirty="0">
                <a:solidFill>
                  <a:schemeClr val="tx1"/>
                </a:solidFill>
                <a:effectLst/>
                <a:latin typeface="+mn-lt"/>
                <a:ea typeface="+mn-ea"/>
                <a:cs typeface="+mn-cs"/>
              </a:rPr>
              <a:t>Once a month, an external benefits Broker reports new rates from the providers to me.</a:t>
            </a:r>
          </a:p>
          <a:p>
            <a:r>
              <a:rPr lang="en-US" sz="1200" b="0" i="0" kern="1200" dirty="0">
                <a:solidFill>
                  <a:schemeClr val="tx1"/>
                </a:solidFill>
                <a:effectLst/>
                <a:latin typeface="+mn-lt"/>
                <a:ea typeface="+mn-ea"/>
                <a:cs typeface="+mn-cs"/>
              </a:rPr>
              <a:t>I work with Claire and Jodi (specialist) to negotiate final rates with providers</a:t>
            </a:r>
          </a:p>
          <a:p>
            <a:r>
              <a:rPr lang="en-US" sz="1200" b="0" i="0" kern="1200" dirty="0">
                <a:solidFill>
                  <a:schemeClr val="tx1"/>
                </a:solidFill>
                <a:effectLst/>
                <a:latin typeface="+mn-lt"/>
                <a:ea typeface="+mn-ea"/>
                <a:cs typeface="+mn-cs"/>
              </a:rPr>
              <a:t>Negotiations occur twice a month either through email, phone or in face-face meetings</a:t>
            </a:r>
          </a:p>
          <a:p>
            <a:r>
              <a:rPr lang="en-US" sz="1200" b="1" i="0" kern="1200" dirty="0">
                <a:solidFill>
                  <a:schemeClr val="tx1"/>
                </a:solidFill>
                <a:effectLst/>
                <a:latin typeface="+mn-lt"/>
                <a:ea typeface="+mn-ea"/>
                <a:cs typeface="+mn-cs"/>
              </a:rPr>
              <a:t>Communicates changes to employees and the HR department</a:t>
            </a:r>
          </a:p>
          <a:p>
            <a:r>
              <a:rPr lang="en-US" sz="1200" b="0" i="0" kern="1200" dirty="0">
                <a:solidFill>
                  <a:schemeClr val="tx1"/>
                </a:solidFill>
                <a:effectLst/>
                <a:latin typeface="+mn-lt"/>
                <a:ea typeface="+mn-ea"/>
                <a:cs typeface="+mn-cs"/>
              </a:rPr>
              <a:t>Changes in rates, if any, are reported to Claire (or Charlie, </a:t>
            </a:r>
            <a:r>
              <a:rPr lang="en-US" sz="1200" b="0" i="0" kern="1200" dirty="0" err="1">
                <a:solidFill>
                  <a:schemeClr val="tx1"/>
                </a:solidFill>
                <a:effectLst/>
                <a:latin typeface="+mn-lt"/>
                <a:ea typeface="+mn-ea"/>
                <a:cs typeface="+mn-cs"/>
              </a:rPr>
              <a:t>incase</a:t>
            </a:r>
            <a:r>
              <a:rPr lang="en-US" sz="1200" b="0" i="0" kern="1200" dirty="0">
                <a:solidFill>
                  <a:schemeClr val="tx1"/>
                </a:solidFill>
                <a:effectLst/>
                <a:latin typeface="+mn-lt"/>
                <a:ea typeface="+mn-ea"/>
                <a:cs typeface="+mn-cs"/>
              </a:rPr>
              <a:t> of lower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a:t>
            </a:r>
          </a:p>
          <a:p>
            <a:r>
              <a:rPr lang="en-US" sz="1200" b="0" i="0" kern="1200" dirty="0">
                <a:solidFill>
                  <a:schemeClr val="tx1"/>
                </a:solidFill>
                <a:effectLst/>
                <a:latin typeface="+mn-lt"/>
                <a:ea typeface="+mn-ea"/>
                <a:cs typeface="+mn-cs"/>
              </a:rPr>
              <a:t>Claire or Luke usually reroute employees to me to talk about their benefit packages</a:t>
            </a:r>
          </a:p>
          <a:p>
            <a:r>
              <a:rPr lang="en-US" sz="1200" b="1" i="0" kern="1200" dirty="0">
                <a:solidFill>
                  <a:schemeClr val="tx1"/>
                </a:solidFill>
                <a:effectLst/>
                <a:latin typeface="+mn-lt"/>
                <a:ea typeface="+mn-ea"/>
                <a:cs typeface="+mn-cs"/>
              </a:rPr>
              <a:t>Conducts job analysis and determines pay structure</a:t>
            </a:r>
          </a:p>
          <a:p>
            <a:r>
              <a:rPr lang="en-US" sz="1200" b="0" i="0" kern="1200" dirty="0">
                <a:solidFill>
                  <a:schemeClr val="tx1"/>
                </a:solidFill>
                <a:effectLst/>
                <a:latin typeface="+mn-lt"/>
                <a:ea typeface="+mn-ea"/>
                <a:cs typeface="+mn-cs"/>
              </a:rPr>
              <a:t>I (with the assistance of Jodi the specialist in upper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 also conduct job analysis and market pricing to determine the compensation method (flat rate, time based, performance based, competency/skill based).</a:t>
            </a:r>
          </a:p>
          <a:p>
            <a:r>
              <a:rPr lang="en-US" sz="1200" b="0" i="0" kern="1200" dirty="0">
                <a:solidFill>
                  <a:schemeClr val="tx1"/>
                </a:solidFill>
                <a:effectLst/>
                <a:latin typeface="+mn-lt"/>
                <a:ea typeface="+mn-ea"/>
                <a:cs typeface="+mn-cs"/>
              </a:rPr>
              <a:t>I work with the Claire and Mia, payroll administrator to develop and maintain the pay structure</a:t>
            </a:r>
          </a:p>
          <a:p>
            <a:r>
              <a:rPr lang="en-US" sz="1200" b="0" i="0" kern="1200" dirty="0">
                <a:solidFill>
                  <a:schemeClr val="tx1"/>
                </a:solidFill>
                <a:effectLst/>
                <a:latin typeface="+mn-lt"/>
                <a:ea typeface="+mn-ea"/>
                <a:cs typeface="+mn-cs"/>
              </a:rPr>
              <a:t>Keeping job descriptions up to date, managing different job titles and aligning with the pay structure</a:t>
            </a:r>
          </a:p>
          <a:p>
            <a:r>
              <a:rPr lang="en-US" sz="1200" b="0" i="0" kern="1200" dirty="0">
                <a:solidFill>
                  <a:schemeClr val="tx1"/>
                </a:solidFill>
                <a:effectLst/>
                <a:latin typeface="+mn-lt"/>
                <a:ea typeface="+mn-ea"/>
                <a:cs typeface="+mn-cs"/>
              </a:rPr>
              <a:t>Performing salary analysis.</a:t>
            </a:r>
          </a:p>
          <a:p>
            <a:r>
              <a:rPr lang="en-US" sz="1200" b="0" i="0" kern="1200" dirty="0">
                <a:solidFill>
                  <a:schemeClr val="tx1"/>
                </a:solidFill>
                <a:effectLst/>
                <a:latin typeface="+mn-lt"/>
                <a:ea typeface="+mn-ea"/>
                <a:cs typeface="+mn-cs"/>
              </a:rPr>
              <a:t>Defining, developing and maintaining the pay structure.</a:t>
            </a:r>
          </a:p>
          <a:p>
            <a:r>
              <a:rPr lang="en-US" sz="1200" b="0" i="0" kern="1200" dirty="0">
                <a:solidFill>
                  <a:schemeClr val="tx1"/>
                </a:solidFill>
                <a:effectLst/>
                <a:latin typeface="+mn-lt"/>
                <a:ea typeface="+mn-ea"/>
                <a:cs typeface="+mn-cs"/>
              </a:rPr>
              <a:t>Ensure that compensation and benefits are accounting for union contract requirements.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Manages open enrollment (renew benefits)</a:t>
            </a:r>
          </a:p>
          <a:p>
            <a:r>
              <a:rPr lang="en-US" sz="1200" b="1" i="0" kern="1200" dirty="0">
                <a:solidFill>
                  <a:schemeClr val="tx1"/>
                </a:solidFill>
                <a:effectLst/>
                <a:latin typeface="+mn-lt"/>
                <a:ea typeface="+mn-ea"/>
                <a:cs typeface="+mn-cs"/>
              </a:rPr>
              <a:t>Communicates applicable benefits to employees</a:t>
            </a:r>
          </a:p>
          <a:p>
            <a:r>
              <a:rPr lang="en-US" sz="1200" b="0" i="0" kern="1200" dirty="0">
                <a:solidFill>
                  <a:schemeClr val="tx1"/>
                </a:solidFill>
                <a:effectLst/>
                <a:latin typeface="+mn-lt"/>
                <a:ea typeface="+mn-ea"/>
                <a:cs typeface="+mn-cs"/>
              </a:rPr>
              <a:t>Brooke places information booklets with paper enrollment forms into each employees mail box (in lower to core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 Where email is commonly used, I email employees applicable benefits with enrollment forms.</a:t>
            </a:r>
          </a:p>
          <a:p>
            <a:r>
              <a:rPr lang="en-US" sz="1200" b="0" i="0" kern="1200" dirty="0">
                <a:solidFill>
                  <a:schemeClr val="tx1"/>
                </a:solidFill>
                <a:effectLst/>
                <a:latin typeface="+mn-lt"/>
                <a:ea typeface="+mn-ea"/>
                <a:cs typeface="+mn-cs"/>
              </a:rPr>
              <a:t>Employees drop off the forms with Brooke or Jodi, the specialist. This information is then input into a database.</a:t>
            </a:r>
          </a:p>
          <a:p>
            <a:r>
              <a:rPr lang="en-US" sz="1200" b="0" i="0" kern="1200" dirty="0">
                <a:solidFill>
                  <a:schemeClr val="tx1"/>
                </a:solidFill>
                <a:effectLst/>
                <a:latin typeface="+mn-lt"/>
                <a:ea typeface="+mn-ea"/>
                <a:cs typeface="+mn-cs"/>
              </a:rPr>
              <a:t>I, manually, go down the list to see how many employees have not yet turned in their enrollment forms. I send out reminder emails to all employees</a:t>
            </a:r>
          </a:p>
          <a:p>
            <a:r>
              <a:rPr lang="en-US" sz="1200" b="1" i="0" kern="1200" dirty="0">
                <a:solidFill>
                  <a:schemeClr val="tx1"/>
                </a:solidFill>
                <a:effectLst/>
                <a:latin typeface="+mn-lt"/>
                <a:ea typeface="+mn-ea"/>
                <a:cs typeface="+mn-cs"/>
              </a:rPr>
              <a:t>Communicates with Benefit providers and Payroll</a:t>
            </a:r>
          </a:p>
          <a:p>
            <a:r>
              <a:rPr lang="en-US" sz="1200" b="0" i="0" kern="1200" dirty="0">
                <a:solidFill>
                  <a:schemeClr val="tx1"/>
                </a:solidFill>
                <a:effectLst/>
                <a:latin typeface="+mn-lt"/>
                <a:ea typeface="+mn-ea"/>
                <a:cs typeface="+mn-cs"/>
              </a:rPr>
              <a:t>Jodi, the specialist, then faxes these forms to benefits providers, while some can be entered directly into other benefits’ providers database.</a:t>
            </a:r>
          </a:p>
          <a:p>
            <a:r>
              <a:rPr lang="en-US" sz="1200" b="0" i="0" kern="1200" dirty="0">
                <a:solidFill>
                  <a:schemeClr val="tx1"/>
                </a:solidFill>
                <a:effectLst/>
                <a:latin typeface="+mn-lt"/>
                <a:ea typeface="+mn-ea"/>
                <a:cs typeface="+mn-cs"/>
              </a:rPr>
              <a:t>This information is also sent to (emailed or directly input into their database) payroll</a:t>
            </a:r>
          </a:p>
          <a:p>
            <a:r>
              <a:rPr lang="en-US" sz="1200" b="0" i="0" kern="1200" dirty="0">
                <a:solidFill>
                  <a:schemeClr val="tx1"/>
                </a:solidFill>
                <a:effectLst/>
                <a:latin typeface="+mn-lt"/>
                <a:ea typeface="+mn-ea"/>
                <a:cs typeface="+mn-cs"/>
              </a:rPr>
              <a:t>Set up benefits/deductions in payroll. I might get help from Mia to do this</a:t>
            </a:r>
          </a:p>
          <a:p>
            <a:r>
              <a:rPr lang="en-US" sz="1200" b="1" i="0" kern="1200" dirty="0">
                <a:solidFill>
                  <a:schemeClr val="tx1"/>
                </a:solidFill>
                <a:effectLst/>
                <a:latin typeface="+mn-lt"/>
                <a:ea typeface="+mn-ea"/>
                <a:cs typeface="+mn-cs"/>
              </a:rPr>
              <a:t>Files the hard copies of the enrollment forms into employee folders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Manages benefits removal (common in core to upper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a:t>
            </a:r>
          </a:p>
          <a:p>
            <a:r>
              <a:rPr lang="en-US" sz="1200" b="1" i="0" kern="1200" dirty="0">
                <a:solidFill>
                  <a:schemeClr val="tx1"/>
                </a:solidFill>
                <a:effectLst/>
                <a:latin typeface="+mn-lt"/>
                <a:ea typeface="+mn-ea"/>
                <a:cs typeface="+mn-cs"/>
              </a:rPr>
              <a:t>Receives employee status change information from Luke (and sometimes Jacob)</a:t>
            </a:r>
          </a:p>
          <a:p>
            <a:r>
              <a:rPr lang="en-US" sz="1200" b="0" i="0" kern="1200" dirty="0">
                <a:solidFill>
                  <a:schemeClr val="tx1"/>
                </a:solidFill>
                <a:effectLst/>
                <a:latin typeface="+mn-lt"/>
                <a:ea typeface="+mn-ea"/>
                <a:cs typeface="+mn-cs"/>
              </a:rPr>
              <a:t>This usually happens when the employee has changed positions, is leaving the company or is on a leave of absence</a:t>
            </a:r>
          </a:p>
          <a:p>
            <a:r>
              <a:rPr lang="en-US" sz="1200" b="0" i="0" kern="1200" dirty="0">
                <a:solidFill>
                  <a:schemeClr val="tx1"/>
                </a:solidFill>
                <a:effectLst/>
                <a:latin typeface="+mn-lt"/>
                <a:ea typeface="+mn-ea"/>
                <a:cs typeface="+mn-cs"/>
              </a:rPr>
              <a:t>I receive the list from Luke in an Excel spreadsheet</a:t>
            </a:r>
          </a:p>
          <a:p>
            <a:r>
              <a:rPr lang="en-US" sz="1200" b="0" i="0" kern="1200" dirty="0">
                <a:solidFill>
                  <a:schemeClr val="tx1"/>
                </a:solidFill>
                <a:effectLst/>
                <a:latin typeface="+mn-lt"/>
                <a:ea typeface="+mn-ea"/>
                <a:cs typeface="+mn-cs"/>
              </a:rPr>
              <a:t>I (or Jodi, the specialist) manually keep a tab of employees who are currently on leave or are going to be in the near future. This checklist is maintained in form of a word document.</a:t>
            </a:r>
          </a:p>
          <a:p>
            <a:r>
              <a:rPr lang="en-US" sz="1200" b="1" i="0" kern="1200" dirty="0">
                <a:solidFill>
                  <a:schemeClr val="tx1"/>
                </a:solidFill>
                <a:effectLst/>
                <a:latin typeface="+mn-lt"/>
                <a:ea typeface="+mn-ea"/>
                <a:cs typeface="+mn-cs"/>
              </a:rPr>
              <a:t>Communicates extendable benefits to employees</a:t>
            </a:r>
          </a:p>
          <a:p>
            <a:r>
              <a:rPr lang="en-US" sz="1200" b="0" i="0" kern="1200" dirty="0">
                <a:solidFill>
                  <a:schemeClr val="tx1"/>
                </a:solidFill>
                <a:effectLst/>
                <a:latin typeface="+mn-lt"/>
                <a:ea typeface="+mn-ea"/>
                <a:cs typeface="+mn-cs"/>
              </a:rPr>
              <a:t>I email the employee and his/her manager of the changes in their benefit plans</a:t>
            </a:r>
          </a:p>
          <a:p>
            <a:r>
              <a:rPr lang="en-US" sz="1200" b="0" i="0" kern="1200" dirty="0">
                <a:solidFill>
                  <a:schemeClr val="tx1"/>
                </a:solidFill>
                <a:effectLst/>
                <a:latin typeface="+mn-lt"/>
                <a:ea typeface="+mn-ea"/>
                <a:cs typeface="+mn-cs"/>
              </a:rPr>
              <a:t>I also send the list of employees and the changes to their benefit plans to Claire and Luke</a:t>
            </a:r>
          </a:p>
          <a:p>
            <a:r>
              <a:rPr lang="en-US" sz="1200" b="1" i="0" kern="1200" dirty="0">
                <a:solidFill>
                  <a:schemeClr val="tx1"/>
                </a:solidFill>
                <a:effectLst/>
                <a:latin typeface="+mn-lt"/>
                <a:ea typeface="+mn-ea"/>
                <a:cs typeface="+mn-cs"/>
              </a:rPr>
              <a:t>Communicates with Benefit providers</a:t>
            </a:r>
          </a:p>
          <a:p>
            <a:r>
              <a:rPr lang="en-US" sz="1200" b="0" i="0" kern="1200" dirty="0">
                <a:solidFill>
                  <a:schemeClr val="tx1"/>
                </a:solidFill>
                <a:effectLst/>
                <a:latin typeface="+mn-lt"/>
                <a:ea typeface="+mn-ea"/>
                <a:cs typeface="+mn-cs"/>
              </a:rPr>
              <a:t>I email or fax the changes to the benefit providers</a:t>
            </a:r>
          </a:p>
          <a:p>
            <a:r>
              <a:rPr lang="en-US" sz="1200" b="0" i="0" kern="1200" dirty="0">
                <a:solidFill>
                  <a:schemeClr val="tx1"/>
                </a:solidFill>
                <a:effectLst/>
                <a:latin typeface="+mn-lt"/>
                <a:ea typeface="+mn-ea"/>
                <a:cs typeface="+mn-cs"/>
              </a:rPr>
              <a:t>I receive a confirmation from them every month with the additions and subtractions to the benefits plans</a:t>
            </a:r>
          </a:p>
          <a:p>
            <a:r>
              <a:rPr lang="en-US" sz="1200" b="1" i="0" kern="1200" dirty="0">
                <a:solidFill>
                  <a:schemeClr val="tx1"/>
                </a:solidFill>
                <a:effectLst/>
                <a:latin typeface="+mn-lt"/>
                <a:ea typeface="+mn-ea"/>
                <a:cs typeface="+mn-cs"/>
              </a:rPr>
              <a:t>Updates employee records</a:t>
            </a:r>
          </a:p>
          <a:p>
            <a:r>
              <a:rPr lang="en-US" sz="1200" b="0" i="0" kern="1200" dirty="0">
                <a:solidFill>
                  <a:schemeClr val="tx1"/>
                </a:solidFill>
                <a:effectLst/>
                <a:latin typeface="+mn-lt"/>
                <a:ea typeface="+mn-ea"/>
                <a:cs typeface="+mn-cs"/>
              </a:rPr>
              <a:t>I file away hard copies of the forms into the employees files</a:t>
            </a:r>
          </a:p>
          <a:p>
            <a:r>
              <a:rPr lang="en-US" sz="1200" b="0" i="0" kern="1200" dirty="0">
                <a:solidFill>
                  <a:schemeClr val="tx1"/>
                </a:solidFill>
                <a:effectLst/>
                <a:latin typeface="+mn-lt"/>
                <a:ea typeface="+mn-ea"/>
                <a:cs typeface="+mn-cs"/>
              </a:rPr>
              <a:t>Enroll employee in benefits upon hire or during open enrollment period</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Pays benefit providers</a:t>
            </a:r>
          </a:p>
          <a:p>
            <a:r>
              <a:rPr lang="en-US" sz="1200" b="0" i="0" kern="1200" dirty="0">
                <a:solidFill>
                  <a:schemeClr val="tx1"/>
                </a:solidFill>
                <a:effectLst/>
                <a:latin typeface="+mn-lt"/>
                <a:ea typeface="+mn-ea"/>
                <a:cs typeface="+mn-cs"/>
              </a:rPr>
              <a:t>I send out excel reports to Benefits providers with who is active, terminated or new – twice every month</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receive bills in mail (once a month) that need to be reconciled manually. I (or Jodi, the specialist) reconcile the bills.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mail out the bills at the end of every month</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Trains new employees in Benefits options</a:t>
            </a:r>
          </a:p>
          <a:p>
            <a:r>
              <a:rPr lang="en-US" sz="1200" b="0" i="0" kern="1200" dirty="0">
                <a:solidFill>
                  <a:schemeClr val="tx1"/>
                </a:solidFill>
                <a:effectLst/>
                <a:latin typeface="+mn-lt"/>
                <a:ea typeface="+mn-ea"/>
                <a:cs typeface="+mn-cs"/>
              </a:rPr>
              <a:t>I walk new employees through their benefit options and enrollment procedures.</a:t>
            </a:r>
          </a:p>
          <a:p>
            <a:r>
              <a:rPr lang="en-US" sz="1200" b="0" i="0" kern="1200" dirty="0">
                <a:solidFill>
                  <a:schemeClr val="tx1"/>
                </a:solidFill>
                <a:effectLst/>
                <a:latin typeface="+mn-lt"/>
                <a:ea typeface="+mn-ea"/>
                <a:cs typeface="+mn-cs"/>
              </a:rPr>
              <a:t>I usually hand out benefit booklets and flyers</a:t>
            </a:r>
          </a:p>
          <a:p>
            <a:r>
              <a:rPr lang="en-US" sz="1200" b="0" i="0" kern="1200" dirty="0">
                <a:solidFill>
                  <a:schemeClr val="tx1"/>
                </a:solidFill>
                <a:effectLst/>
                <a:latin typeface="+mn-lt"/>
                <a:ea typeface="+mn-ea"/>
                <a:cs typeface="+mn-cs"/>
              </a:rPr>
              <a:t>I also train employees joining the benefits team</a:t>
            </a:r>
          </a:p>
          <a:p>
            <a:r>
              <a:rPr lang="en-US" sz="1200" b="0" i="0" kern="1200" dirty="0">
                <a:solidFill>
                  <a:schemeClr val="tx1"/>
                </a:solidFill>
                <a:effectLst/>
                <a:latin typeface="+mn-lt"/>
                <a:ea typeface="+mn-ea"/>
                <a:cs typeface="+mn-cs"/>
              </a:rPr>
              <a:t>Develop and present employee benefit orientation. This orientation might be presented with Grace’s presentations on policies and procedures.</a:t>
            </a:r>
          </a:p>
          <a:p>
            <a:r>
              <a:rPr lang="en-US" sz="1200" b="0" i="0" kern="1200" dirty="0">
                <a:solidFill>
                  <a:schemeClr val="tx1"/>
                </a:solidFill>
                <a:effectLst/>
                <a:latin typeface="+mn-lt"/>
                <a:ea typeface="+mn-ea"/>
                <a:cs typeface="+mn-cs"/>
              </a:rPr>
              <a:t>Provide initial notification of COBRA rights to employee.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Needs</a:t>
            </a:r>
            <a:r>
              <a:rPr lang="en-US" sz="1200" b="0" i="0" kern="1200" dirty="0">
                <a:solidFill>
                  <a:schemeClr val="tx1"/>
                </a:solidFill>
                <a:effectLst/>
                <a:latin typeface="+mn-lt"/>
                <a:ea typeface="+mn-ea"/>
                <a:cs typeface="+mn-cs"/>
              </a:rPr>
              <a:t> and Pain Points</a:t>
            </a:r>
          </a:p>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Due to the lack of formal system it is challenging to gathering data and make sense of it for benefit </a:t>
            </a:r>
            <a:r>
              <a:rPr lang="en-US" sz="1200" b="0" i="0" kern="1200" dirty="0" err="1">
                <a:solidFill>
                  <a:schemeClr val="tx1"/>
                </a:solidFill>
                <a:effectLst/>
                <a:latin typeface="+mn-lt"/>
                <a:ea typeface="+mn-ea"/>
                <a:cs typeface="+mn-cs"/>
              </a:rPr>
              <a:t>analysis.</a:t>
            </a:r>
            <a:r>
              <a:rPr lang="en-US" sz="1200" b="1" i="0" kern="1200" dirty="0" err="1">
                <a:solidFill>
                  <a:schemeClr val="tx1"/>
                </a:solidFill>
                <a:effectLst/>
                <a:latin typeface="+mn-lt"/>
                <a:ea typeface="+mn-ea"/>
                <a:cs typeface="+mn-cs"/>
              </a:rPr>
              <a:t>It</a:t>
            </a:r>
            <a:r>
              <a:rPr lang="en-US" sz="1200" b="1" i="0" kern="1200" dirty="0">
                <a:solidFill>
                  <a:schemeClr val="tx1"/>
                </a:solidFill>
                <a:effectLst/>
                <a:latin typeface="+mn-lt"/>
                <a:ea typeface="+mn-ea"/>
                <a:cs typeface="+mn-cs"/>
              </a:rPr>
              <a:t> is hard to keep track of communication and data exchange with various vendors. I need a centralized system to manage my communication and data exchanges with vendors.</a:t>
            </a:r>
          </a:p>
          <a:p>
            <a:r>
              <a:rPr lang="en-US" sz="1200" b="0" i="0" kern="1200" dirty="0">
                <a:solidFill>
                  <a:schemeClr val="tx1"/>
                </a:solidFill>
                <a:effectLst/>
                <a:latin typeface="+mn-lt"/>
                <a:ea typeface="+mn-ea"/>
                <a:cs typeface="+mn-cs"/>
              </a:rPr>
              <a:t>Multiple formats are used for communication (email, Word documents, PDF, Excel,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Receiving timely, summarized reports from benefit vendors can be challenging</a:t>
            </a:r>
          </a:p>
          <a:p>
            <a:r>
              <a:rPr lang="en-US" sz="1200" b="0" i="0" kern="1200" dirty="0">
                <a:solidFill>
                  <a:schemeClr val="tx1"/>
                </a:solidFill>
                <a:effectLst/>
                <a:latin typeface="+mn-lt"/>
                <a:ea typeface="+mn-ea"/>
                <a:cs typeface="+mn-cs"/>
              </a:rPr>
              <a:t>Managing employee enrollment and cancellation process is a major pain point. It can be difficult to get the employees educated on the benefit plans and receive the enrollment paperwork back to HR in time for processing.</a:t>
            </a:r>
          </a:p>
          <a:p>
            <a:r>
              <a:rPr lang="en-US" sz="1200" b="0" i="0" kern="1200" dirty="0">
                <a:solidFill>
                  <a:schemeClr val="tx1"/>
                </a:solidFill>
                <a:effectLst/>
                <a:latin typeface="+mn-lt"/>
                <a:ea typeface="+mn-ea"/>
                <a:cs typeface="+mn-cs"/>
              </a:rPr>
              <a:t>Manually auditing bills takes up too much time - “Billing sucks”</a:t>
            </a:r>
          </a:p>
          <a:p>
            <a:r>
              <a:rPr lang="en-US" sz="1200" b="0" i="0" kern="1200" dirty="0">
                <a:solidFill>
                  <a:schemeClr val="tx1"/>
                </a:solidFill>
                <a:effectLst/>
                <a:latin typeface="+mn-lt"/>
                <a:ea typeface="+mn-ea"/>
                <a:cs typeface="+mn-cs"/>
              </a:rPr>
              <a:t>Sometimes questions from employees will take a lot of time to research.</a:t>
            </a:r>
          </a:p>
          <a:p>
            <a:r>
              <a:rPr lang="en-US" sz="1200" b="0" i="0" kern="1200" dirty="0">
                <a:solidFill>
                  <a:schemeClr val="tx1"/>
                </a:solidFill>
                <a:effectLst/>
                <a:latin typeface="+mn-lt"/>
                <a:ea typeface="+mn-ea"/>
                <a:cs typeface="+mn-cs"/>
              </a:rPr>
              <a:t>Unions (like police and fire) make higher benefits and make it unfair for other employees--there's an imbalance.</a:t>
            </a:r>
          </a:p>
          <a:p>
            <a:r>
              <a:rPr lang="en-US" sz="1200" b="0" i="0" kern="1200" dirty="0">
                <a:solidFill>
                  <a:schemeClr val="tx1"/>
                </a:solidFill>
                <a:effectLst/>
                <a:latin typeface="+mn-lt"/>
                <a:ea typeface="+mn-ea"/>
                <a:cs typeface="+mn-cs"/>
              </a:rPr>
              <a:t>Employees disregard notifications from HR.</a:t>
            </a:r>
          </a:p>
          <a:p>
            <a:r>
              <a:rPr lang="en-US" sz="1200" b="0" i="0" kern="1200" dirty="0">
                <a:solidFill>
                  <a:schemeClr val="tx1"/>
                </a:solidFill>
                <a:effectLst/>
                <a:latin typeface="+mn-lt"/>
                <a:ea typeface="+mn-ea"/>
                <a:cs typeface="+mn-cs"/>
              </a:rPr>
              <a:t>Getting paperwork back from the employee can be difficult.</a:t>
            </a:r>
          </a:p>
          <a:p>
            <a:r>
              <a:rPr lang="en-US" sz="1200" b="0" i="0" kern="1200" dirty="0">
                <a:solidFill>
                  <a:schemeClr val="tx1"/>
                </a:solidFill>
                <a:effectLst/>
                <a:latin typeface="+mn-lt"/>
                <a:ea typeface="+mn-ea"/>
                <a:cs typeface="+mn-cs"/>
              </a:rPr>
              <a:t>Electronic transfer of file information dependent on whether or not vendors allow it—so there is no consistent way I can send information. I have to always look at what the vendors accept.</a:t>
            </a:r>
          </a:p>
          <a:p>
            <a:r>
              <a:rPr lang="en-US" sz="1200" b="0" i="0" kern="1200" dirty="0">
                <a:solidFill>
                  <a:schemeClr val="tx1"/>
                </a:solidFill>
                <a:effectLst/>
                <a:latin typeface="+mn-lt"/>
                <a:ea typeface="+mn-ea"/>
                <a:cs typeface="+mn-cs"/>
              </a:rPr>
              <a:t>When assigning benefit/deduction codes in the payroll system, it can be time consuming.</a:t>
            </a:r>
          </a:p>
          <a:p>
            <a:r>
              <a:rPr lang="en-US" sz="1200" b="0" i="0" kern="1200" dirty="0">
                <a:solidFill>
                  <a:schemeClr val="tx1"/>
                </a:solidFill>
                <a:effectLst/>
                <a:latin typeface="+mn-lt"/>
                <a:ea typeface="+mn-ea"/>
                <a:cs typeface="+mn-cs"/>
              </a:rPr>
              <a:t>If the organization is large and decentralized, it will take longer to enter in the right benefit/deduction codes into the system for each department/branch.</a:t>
            </a:r>
          </a:p>
          <a:p>
            <a:r>
              <a:rPr lang="en-US" sz="1200" b="0" i="0" kern="1200" dirty="0">
                <a:solidFill>
                  <a:schemeClr val="tx1"/>
                </a:solidFill>
                <a:effectLst/>
                <a:latin typeface="+mn-lt"/>
                <a:ea typeface="+mn-ea"/>
                <a:cs typeface="+mn-cs"/>
              </a:rPr>
              <a:t>Lots of paperwork to file; it takes up my time.</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Compensation</a:t>
            </a:r>
          </a:p>
          <a:p>
            <a:r>
              <a:rPr lang="en-US" sz="1200" b="0" i="0" kern="1200" dirty="0">
                <a:solidFill>
                  <a:schemeClr val="tx1"/>
                </a:solidFill>
                <a:effectLst/>
                <a:latin typeface="+mn-lt"/>
                <a:ea typeface="+mn-ea"/>
                <a:cs typeface="+mn-cs"/>
              </a:rPr>
              <a:t>Keeping job descriptions up to date, managing different job titles and aligning with the pay structure is a pain point since this requires exchange of information between multiple managers. I need a system to alert me to employee benefit and compensation status changes (enrollments/cancellations, job descriptions, job titles etc.)</a:t>
            </a:r>
          </a:p>
          <a:p>
            <a:r>
              <a:rPr lang="en-US" sz="1200" b="0" i="0" kern="1200" dirty="0">
                <a:solidFill>
                  <a:schemeClr val="tx1"/>
                </a:solidFill>
                <a:effectLst/>
                <a:latin typeface="+mn-lt"/>
                <a:ea typeface="+mn-ea"/>
                <a:cs typeface="+mn-cs"/>
              </a:rPr>
              <a:t>Performing salary analysis is time-consuming. Pulling in information from multiple sources and sharing that information in a succinct list of recommendations is a challenging exercise.</a:t>
            </a:r>
          </a:p>
          <a:p>
            <a:r>
              <a:rPr lang="en-US" sz="1200" b="0" i="0" kern="1200" dirty="0">
                <a:solidFill>
                  <a:schemeClr val="tx1"/>
                </a:solidFill>
                <a:effectLst/>
                <a:latin typeface="+mn-lt"/>
                <a:ea typeface="+mn-ea"/>
                <a:cs typeface="+mn-cs"/>
              </a:rPr>
              <a:t>Defining, developing and maintaining the pay structure is challenging because it is done manually</a:t>
            </a:r>
          </a:p>
          <a:p>
            <a:r>
              <a:rPr lang="en-US" sz="1200" b="0" i="0" kern="1200" dirty="0">
                <a:solidFill>
                  <a:schemeClr val="tx1"/>
                </a:solidFill>
                <a:effectLst/>
                <a:latin typeface="+mn-lt"/>
                <a:ea typeface="+mn-ea"/>
                <a:cs typeface="+mn-cs"/>
              </a:rPr>
              <a:t>Cost of living for working class keeps rising, and budgets can't keep up!</a:t>
            </a:r>
          </a:p>
          <a:p>
            <a:r>
              <a:rPr lang="en-US" sz="1200" b="0" i="0" kern="1200" dirty="0">
                <a:solidFill>
                  <a:schemeClr val="tx1"/>
                </a:solidFill>
                <a:effectLst/>
                <a:latin typeface="+mn-lt"/>
                <a:ea typeface="+mn-ea"/>
                <a:cs typeface="+mn-cs"/>
              </a:rPr>
              <a:t>Keeping job descriptions up to date requires exchange of information between multiple managers. I need a system to alert me to employee benefit and compensation status changes (enrollments/cancellations, job descriptions, job titles etc.).</a:t>
            </a:r>
          </a:p>
          <a:p>
            <a:r>
              <a:rPr lang="en-US" sz="1200" b="0" i="0" kern="1200" dirty="0">
                <a:solidFill>
                  <a:schemeClr val="tx1"/>
                </a:solidFill>
                <a:effectLst/>
                <a:latin typeface="+mn-lt"/>
                <a:ea typeface="+mn-ea"/>
                <a:cs typeface="+mn-cs"/>
              </a:rPr>
              <a:t>Performing salary analyses can be time-consuming. Pulling in information from multiple sources and sharing that information in a succinct list of recommendations is a challenging exercise.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Compensation and benefits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Scope of influence</a:t>
            </a:r>
          </a:p>
          <a:p>
            <a:r>
              <a:rPr lang="en-US" sz="1200" b="0" i="0" kern="1200" dirty="0">
                <a:solidFill>
                  <a:schemeClr val="tx1"/>
                </a:solidFill>
                <a:effectLst/>
                <a:latin typeface="+mn-lt"/>
                <a:ea typeface="+mn-ea"/>
                <a:cs typeface="+mn-cs"/>
              </a:rPr>
              <a:t>In upper mid-market companies, Jodi the compensation/benefits specialist reports to Jodi the compensation/benefits manager who in turn to reports to Claire the VP of HR. Jodi the specialist takes care of most of the administrative tasks related to staffing and recruitment while Jodi the manager is in a decision making role.</a:t>
            </a:r>
          </a:p>
          <a:p>
            <a:r>
              <a:rPr lang="en-US" sz="1200" b="0" i="0" kern="1200" dirty="0">
                <a:solidFill>
                  <a:schemeClr val="tx1"/>
                </a:solidFill>
                <a:effectLst/>
                <a:latin typeface="+mn-lt"/>
                <a:ea typeface="+mn-ea"/>
                <a:cs typeface="+mn-cs"/>
              </a:rPr>
              <a:t>In core and lower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companies, there is usually one Jodi, if this role exists and she directly reports to Charlie.</a:t>
            </a:r>
          </a:p>
          <a:p>
            <a:r>
              <a:rPr lang="en-US" sz="1200" b="0" i="0" kern="1200" dirty="0">
                <a:solidFill>
                  <a:schemeClr val="tx1"/>
                </a:solidFill>
                <a:effectLst/>
                <a:latin typeface="+mn-lt"/>
                <a:ea typeface="+mn-ea"/>
                <a:cs typeface="+mn-cs"/>
              </a:rPr>
              <a:t>Relationships (HR and Non-HR professionals)</a:t>
            </a:r>
          </a:p>
          <a:p>
            <a:r>
              <a:rPr lang="en-US" sz="1200" b="0" i="0" kern="1200" dirty="0">
                <a:solidFill>
                  <a:schemeClr val="tx1"/>
                </a:solidFill>
                <a:effectLst/>
                <a:latin typeface="+mn-lt"/>
                <a:ea typeface="+mn-ea"/>
                <a:cs typeface="+mn-cs"/>
              </a:rPr>
              <a:t>Jodi interacts with hiring managers, Staffing / Recruiting managers and employees on a regular basis.</a:t>
            </a:r>
          </a:p>
          <a:p>
            <a:r>
              <a:rPr lang="en-US" sz="1200" b="0" i="0" kern="1200" dirty="0">
                <a:solidFill>
                  <a:schemeClr val="tx1"/>
                </a:solidFill>
                <a:effectLst/>
                <a:latin typeface="+mn-lt"/>
                <a:ea typeface="+mn-ea"/>
                <a:cs typeface="+mn-cs"/>
              </a:rPr>
              <a:t>She also interacts with the HR manager to provide reports of pay structure.</a:t>
            </a:r>
          </a:p>
          <a:p>
            <a:r>
              <a:rPr lang="en-US" sz="1200" b="0" i="0" kern="1200" dirty="0">
                <a:solidFill>
                  <a:schemeClr val="tx1"/>
                </a:solidFill>
                <a:effectLst/>
                <a:latin typeface="+mn-lt"/>
                <a:ea typeface="+mn-ea"/>
                <a:cs typeface="+mn-cs"/>
              </a:rPr>
              <a:t>Her direct report is the Compensation / Benefits Specialist</a:t>
            </a:r>
          </a:p>
          <a:p>
            <a:r>
              <a:rPr lang="en-US" sz="1200" b="0" i="0" kern="1200" dirty="0">
                <a:solidFill>
                  <a:schemeClr val="tx1"/>
                </a:solidFill>
                <a:effectLst/>
                <a:latin typeface="+mn-lt"/>
                <a:ea typeface="+mn-ea"/>
                <a:cs typeface="+mn-cs"/>
              </a:rPr>
              <a:t>She reports directly to the director of Human resources</a:t>
            </a:r>
          </a:p>
          <a:p>
            <a:r>
              <a:rPr lang="en-US" sz="1200" b="0" i="0" kern="1200" dirty="0">
                <a:solidFill>
                  <a:schemeClr val="tx1"/>
                </a:solidFill>
                <a:effectLst/>
                <a:latin typeface="+mn-lt"/>
                <a:ea typeface="+mn-ea"/>
                <a:cs typeface="+mn-cs"/>
              </a:rPr>
              <a:t>Communication channels</a:t>
            </a:r>
          </a:p>
          <a:p>
            <a:r>
              <a:rPr lang="en-US" sz="1200" b="1" i="0" kern="1200" dirty="0">
                <a:solidFill>
                  <a:schemeClr val="tx1"/>
                </a:solidFill>
                <a:effectLst/>
                <a:latin typeface="+mn-lt"/>
                <a:ea typeface="+mn-ea"/>
                <a:cs typeface="+mn-cs"/>
              </a:rPr>
              <a:t>Jodi primarily uses a chain of emails to pass information during the hiring process.</a:t>
            </a:r>
          </a:p>
          <a:p>
            <a:r>
              <a:rPr lang="en-US" sz="1200" b="0" i="0" kern="1200" dirty="0">
                <a:solidFill>
                  <a:schemeClr val="tx1"/>
                </a:solidFill>
                <a:effectLst/>
                <a:latin typeface="+mn-lt"/>
                <a:ea typeface="+mn-ea"/>
                <a:cs typeface="+mn-cs"/>
              </a:rPr>
              <a:t>Email from Staffing and Recruiting manager during the hiring process</a:t>
            </a:r>
          </a:p>
          <a:p>
            <a:r>
              <a:rPr lang="en-US" sz="1200" b="0" i="0" kern="1200" dirty="0">
                <a:solidFill>
                  <a:schemeClr val="tx1"/>
                </a:solidFill>
                <a:effectLst/>
                <a:latin typeface="+mn-lt"/>
                <a:ea typeface="+mn-ea"/>
                <a:cs typeface="+mn-cs"/>
              </a:rPr>
              <a:t>Emails benefit carriers of changes in benefits requirements</a:t>
            </a:r>
          </a:p>
          <a:p>
            <a:r>
              <a:rPr lang="en-US" sz="1200" b="0" i="0" kern="1200" dirty="0">
                <a:solidFill>
                  <a:schemeClr val="tx1"/>
                </a:solidFill>
                <a:effectLst/>
                <a:latin typeface="+mn-lt"/>
                <a:ea typeface="+mn-ea"/>
                <a:cs typeface="+mn-cs"/>
              </a:rPr>
              <a:t>Outlook folders and checklists along with her memory to monitor and track milestones</a:t>
            </a:r>
          </a:p>
          <a:p>
            <a:r>
              <a:rPr lang="en-US" sz="1200" b="0" i="0" kern="1200" dirty="0">
                <a:solidFill>
                  <a:schemeClr val="tx1"/>
                </a:solidFill>
                <a:effectLst/>
                <a:latin typeface="+mn-lt"/>
                <a:ea typeface="+mn-ea"/>
                <a:cs typeface="+mn-cs"/>
              </a:rPr>
              <a:t>Employees submit hard copies of enrollment forms</a:t>
            </a:r>
          </a:p>
          <a:p>
            <a:r>
              <a:rPr lang="en-US" sz="1200" b="0" i="0" kern="1200" dirty="0">
                <a:solidFill>
                  <a:schemeClr val="tx1"/>
                </a:solidFill>
                <a:effectLst/>
                <a:latin typeface="+mn-lt"/>
                <a:ea typeface="+mn-ea"/>
                <a:cs typeface="+mn-cs"/>
              </a:rPr>
              <a:t>She also relies heavily on hard copy folders to categorize information</a:t>
            </a:r>
          </a:p>
          <a:p>
            <a:r>
              <a:rPr lang="en-US" sz="1200" b="0" i="0" kern="1200" dirty="0">
                <a:solidFill>
                  <a:schemeClr val="tx1"/>
                </a:solidFill>
                <a:effectLst/>
                <a:latin typeface="+mn-lt"/>
                <a:ea typeface="+mn-ea"/>
                <a:cs typeface="+mn-cs"/>
              </a:rPr>
              <a:t>She also uses MS Word and Excel to generate reports</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Typically, the standard ratio of 1 HR professional for every 100 employees is highly variable. Usually, medium to smaller companies have 1 HR professional to every 200 employees approximately. As the company grows, they add more HR professionals and/or separate roles between people.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p:txBody>
      </p:sp>
      <p:sp>
        <p:nvSpPr>
          <p:cNvPr id="4" name="Slide Number Placeholder 3"/>
          <p:cNvSpPr>
            <a:spLocks noGrp="1"/>
          </p:cNvSpPr>
          <p:nvPr>
            <p:ph type="sldNum" sz="quarter" idx="5"/>
          </p:nvPr>
        </p:nvSpPr>
        <p:spPr/>
        <p:txBody>
          <a:bodyPr/>
          <a:lstStyle/>
          <a:p>
            <a:fld id="{90C91C77-BD77-46DD-975C-A10BFBCE05E6}" type="slidenum">
              <a:rPr lang="en-US" smtClean="0"/>
              <a:t>59</a:t>
            </a:fld>
            <a:endParaRPr lang="en-US"/>
          </a:p>
        </p:txBody>
      </p:sp>
    </p:spTree>
    <p:extLst>
      <p:ext uri="{BB962C8B-B14F-4D97-AF65-F5344CB8AC3E}">
        <p14:creationId xmlns:p14="http://schemas.microsoft.com/office/powerpoint/2010/main" val="164239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Brooke - HR Assistant</a:t>
            </a: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Brooke provides administrative support to the HR office with recruitment and maintenance of worker information. Brooke also coordinates special events.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24 years old</a:t>
            </a:r>
          </a:p>
          <a:p>
            <a:r>
              <a:rPr lang="en-US" sz="1200" b="0" i="0" kern="1200" dirty="0">
                <a:solidFill>
                  <a:schemeClr val="tx1"/>
                </a:solidFill>
                <a:effectLst/>
                <a:latin typeface="+mn-lt"/>
                <a:ea typeface="+mn-ea"/>
                <a:cs typeface="+mn-cs"/>
              </a:rPr>
              <a:t>Prior Experience</a:t>
            </a:r>
          </a:p>
          <a:p>
            <a:r>
              <a:rPr lang="en-US" sz="1200" b="0" i="0" kern="1200" dirty="0">
                <a:solidFill>
                  <a:schemeClr val="tx1"/>
                </a:solidFill>
                <a:effectLst/>
                <a:latin typeface="+mn-lt"/>
                <a:ea typeface="+mn-ea"/>
                <a:cs typeface="+mn-cs"/>
              </a:rPr>
              <a:t>Worked as an admin assistant in other organizations</a:t>
            </a:r>
          </a:p>
          <a:p>
            <a:r>
              <a:rPr lang="en-US" sz="1200" b="0" i="0" kern="1200" dirty="0">
                <a:solidFill>
                  <a:schemeClr val="tx1"/>
                </a:solidFill>
                <a:effectLst/>
                <a:latin typeface="+mn-lt"/>
                <a:ea typeface="+mn-ea"/>
                <a:cs typeface="+mn-cs"/>
              </a:rPr>
              <a:t>Educational background</a:t>
            </a:r>
          </a:p>
          <a:p>
            <a:r>
              <a:rPr lang="en-US" sz="1200" b="0" i="0" kern="1200" dirty="0">
                <a:solidFill>
                  <a:schemeClr val="tx1"/>
                </a:solidFill>
                <a:effectLst/>
                <a:latin typeface="+mn-lt"/>
                <a:ea typeface="+mn-ea"/>
                <a:cs typeface="+mn-cs"/>
              </a:rPr>
              <a:t>High school diploma</a:t>
            </a:r>
          </a:p>
          <a:p>
            <a:r>
              <a:rPr lang="en-US" sz="1200" b="0" i="0" kern="1200" dirty="0">
                <a:solidFill>
                  <a:schemeClr val="tx1"/>
                </a:solidFill>
                <a:effectLst/>
                <a:latin typeface="+mn-lt"/>
                <a:ea typeface="+mn-ea"/>
                <a:cs typeface="+mn-cs"/>
              </a:rPr>
              <a:t>Some college or a two-year degree</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r>
              <a:rPr lang="en-US" sz="1200" b="0" i="0" kern="1200" dirty="0">
                <a:solidFill>
                  <a:schemeClr val="tx1"/>
                </a:solidFill>
                <a:effectLst/>
                <a:latin typeface="+mn-lt"/>
                <a:ea typeface="+mn-ea"/>
                <a:cs typeface="+mn-cs"/>
              </a:rPr>
              <a:t> Activities</a:t>
            </a:r>
          </a:p>
          <a:p>
            <a:r>
              <a:rPr lang="en-US" sz="1200" b="0" i="0" kern="1200" dirty="0">
                <a:solidFill>
                  <a:schemeClr val="tx1"/>
                </a:solidFill>
                <a:effectLst/>
                <a:latin typeface="+mn-lt"/>
                <a:ea typeface="+mn-ea"/>
                <a:cs typeface="+mn-cs"/>
              </a:rPr>
              <a:t>Administrative Assistant for HR</a:t>
            </a:r>
          </a:p>
          <a:p>
            <a:r>
              <a:rPr lang="en-US" sz="1200" b="0" i="0" kern="1200" dirty="0">
                <a:solidFill>
                  <a:schemeClr val="tx1"/>
                </a:solidFill>
                <a:effectLst/>
                <a:latin typeface="+mn-lt"/>
                <a:ea typeface="+mn-ea"/>
                <a:cs typeface="+mn-cs"/>
              </a:rPr>
              <a:t>Complete new hire paperwork</a:t>
            </a:r>
          </a:p>
          <a:p>
            <a:r>
              <a:rPr lang="en-US" sz="1200" b="0" i="0" kern="1200" dirty="0">
                <a:solidFill>
                  <a:schemeClr val="tx1"/>
                </a:solidFill>
                <a:effectLst/>
                <a:latin typeface="+mn-lt"/>
                <a:ea typeface="+mn-ea"/>
                <a:cs typeface="+mn-cs"/>
              </a:rPr>
              <a:t>Do mailings</a:t>
            </a:r>
          </a:p>
          <a:p>
            <a:r>
              <a:rPr lang="en-US" sz="1200" b="0" i="0" kern="1200" dirty="0">
                <a:solidFill>
                  <a:schemeClr val="tx1"/>
                </a:solidFill>
                <a:effectLst/>
                <a:latin typeface="+mn-lt"/>
                <a:ea typeface="+mn-ea"/>
                <a:cs typeface="+mn-cs"/>
              </a:rPr>
              <a:t>Make employee file changes after employee performance reviews</a:t>
            </a:r>
          </a:p>
          <a:p>
            <a:r>
              <a:rPr lang="en-US" sz="1200" b="0" i="0" kern="1200" dirty="0">
                <a:solidFill>
                  <a:schemeClr val="tx1"/>
                </a:solidFill>
                <a:effectLst/>
                <a:latin typeface="+mn-lt"/>
                <a:ea typeface="+mn-ea"/>
                <a:cs typeface="+mn-cs"/>
              </a:rPr>
              <a:t>Pay bills and invoices for HR department</a:t>
            </a:r>
          </a:p>
          <a:p>
            <a:r>
              <a:rPr lang="en-US" sz="1200" b="0" i="0" kern="1200" dirty="0">
                <a:solidFill>
                  <a:schemeClr val="tx1"/>
                </a:solidFill>
                <a:effectLst/>
                <a:latin typeface="+mn-lt"/>
                <a:ea typeface="+mn-ea"/>
                <a:cs typeface="+mn-cs"/>
              </a:rPr>
              <a:t>Assistant for facilitating the interview and hiring process for the organization</a:t>
            </a:r>
          </a:p>
          <a:p>
            <a:r>
              <a:rPr lang="en-US" sz="1200" b="0" i="0" kern="1200" dirty="0">
                <a:solidFill>
                  <a:schemeClr val="tx1"/>
                </a:solidFill>
                <a:effectLst/>
                <a:latin typeface="+mn-lt"/>
                <a:ea typeface="+mn-ea"/>
                <a:cs typeface="+mn-cs"/>
              </a:rPr>
              <a:t>Conduct new hire protocol.</a:t>
            </a:r>
          </a:p>
          <a:p>
            <a:r>
              <a:rPr lang="en-US" sz="1200" b="0" i="0" kern="1200" dirty="0">
                <a:solidFill>
                  <a:schemeClr val="tx1"/>
                </a:solidFill>
                <a:effectLst/>
                <a:latin typeface="+mn-lt"/>
                <a:ea typeface="+mn-ea"/>
                <a:cs typeface="+mn-cs"/>
              </a:rPr>
              <a:t>Post jobs for vacant positions</a:t>
            </a:r>
          </a:p>
          <a:p>
            <a:r>
              <a:rPr lang="en-US" sz="1200" b="0" i="0" kern="1200" dirty="0">
                <a:solidFill>
                  <a:schemeClr val="tx1"/>
                </a:solidFill>
                <a:effectLst/>
                <a:latin typeface="+mn-lt"/>
                <a:ea typeface="+mn-ea"/>
                <a:cs typeface="+mn-cs"/>
              </a:rPr>
              <a:t>Set up applicants for testing and interviews</a:t>
            </a:r>
          </a:p>
          <a:p>
            <a:r>
              <a:rPr lang="en-US" sz="1200" b="0" i="0" kern="1200" dirty="0">
                <a:solidFill>
                  <a:schemeClr val="tx1"/>
                </a:solidFill>
                <a:effectLst/>
                <a:latin typeface="+mn-lt"/>
                <a:ea typeface="+mn-ea"/>
                <a:cs typeface="+mn-cs"/>
              </a:rPr>
              <a:t>Assistant for other employee relations duties</a:t>
            </a:r>
          </a:p>
          <a:p>
            <a:r>
              <a:rPr lang="en-US" sz="1200" b="0" i="0" kern="1200" dirty="0">
                <a:solidFill>
                  <a:schemeClr val="tx1"/>
                </a:solidFill>
                <a:effectLst/>
                <a:latin typeface="+mn-lt"/>
                <a:ea typeface="+mn-ea"/>
                <a:cs typeface="+mn-cs"/>
              </a:rPr>
              <a:t>Facilitate in pre-planned and/or random drug screenings of employees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Human resource assistant</a:t>
            </a:r>
            <a:br>
              <a:rPr lang="en-US" dirty="0"/>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dirty="0"/>
            </a:br>
            <a:r>
              <a:rPr lang="en-US" sz="1200" b="0" i="0" u="none" strike="noStrike" kern="1200" dirty="0">
                <a:solidFill>
                  <a:schemeClr val="tx1"/>
                </a:solidFill>
                <a:effectLst/>
                <a:latin typeface="+mn-lt"/>
                <a:ea typeface="+mn-ea"/>
                <a:cs typeface="+mn-cs"/>
                <a:hlinkClick r:id="rId6"/>
              </a:rPr>
              <a:t>System user</a:t>
            </a:r>
            <a:br>
              <a:rPr lang="en-US" dirty="0"/>
            </a:br>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Scope of influence</a:t>
            </a:r>
          </a:p>
          <a:p>
            <a:r>
              <a:rPr lang="en-US" sz="1200" b="0" i="0" kern="1200" dirty="0">
                <a:solidFill>
                  <a:schemeClr val="tx1"/>
                </a:solidFill>
                <a:effectLst/>
                <a:latin typeface="+mn-lt"/>
                <a:ea typeface="+mn-ea"/>
                <a:cs typeface="+mn-cs"/>
              </a:rPr>
              <a:t>I don’t have a very large scope of influence; I am the assistant for everyone else in the HR department.</a:t>
            </a:r>
          </a:p>
          <a:p>
            <a:r>
              <a:rPr lang="en-US" sz="1200" b="0" i="0" kern="1200" dirty="0">
                <a:solidFill>
                  <a:schemeClr val="tx1"/>
                </a:solidFill>
                <a:effectLst/>
                <a:latin typeface="+mn-lt"/>
                <a:ea typeface="+mn-ea"/>
                <a:cs typeface="+mn-cs"/>
              </a:rPr>
              <a:t>I like that I get to interact with Claire on a daily basis; I feel like I am in the loop with what’s going on because of my interaction with her.</a:t>
            </a:r>
          </a:p>
          <a:p>
            <a:r>
              <a:rPr lang="en-US" sz="1200" b="0" i="0" kern="1200" dirty="0">
                <a:solidFill>
                  <a:schemeClr val="tx1"/>
                </a:solidFill>
                <a:effectLst/>
                <a:latin typeface="+mn-lt"/>
                <a:ea typeface="+mn-ea"/>
                <a:cs typeface="+mn-cs"/>
              </a:rPr>
              <a:t>Relationships (HR and Non-HR professionals)</a:t>
            </a:r>
          </a:p>
          <a:p>
            <a:r>
              <a:rPr lang="en-US" sz="1200" b="0" i="0" kern="1200" dirty="0">
                <a:solidFill>
                  <a:schemeClr val="tx1"/>
                </a:solidFill>
                <a:effectLst/>
                <a:latin typeface="+mn-lt"/>
                <a:ea typeface="+mn-ea"/>
                <a:cs typeface="+mn-cs"/>
              </a:rPr>
              <a:t>I work closely with everyone in the HR department because I am the one they come to when they need an administrative task complete</a:t>
            </a:r>
          </a:p>
          <a:p>
            <a:r>
              <a:rPr lang="en-US" sz="1200" b="0" i="0" kern="1200" dirty="0">
                <a:solidFill>
                  <a:schemeClr val="tx1"/>
                </a:solidFill>
                <a:effectLst/>
                <a:latin typeface="+mn-lt"/>
                <a:ea typeface="+mn-ea"/>
                <a:cs typeface="+mn-cs"/>
              </a:rPr>
              <a:t>Communication channels</a:t>
            </a:r>
          </a:p>
          <a:p>
            <a:r>
              <a:rPr lang="en-US" sz="1200" b="0" i="0" kern="1200" dirty="0">
                <a:solidFill>
                  <a:schemeClr val="tx1"/>
                </a:solidFill>
                <a:effectLst/>
                <a:latin typeface="+mn-lt"/>
                <a:ea typeface="+mn-ea"/>
                <a:cs typeface="+mn-cs"/>
              </a:rPr>
              <a:t>I am on the phone a lot because I am the one designated to answer phone calls to the HR department.</a:t>
            </a:r>
          </a:p>
          <a:p>
            <a:r>
              <a:rPr lang="en-US" sz="1200" b="0" i="0" kern="1200" dirty="0">
                <a:solidFill>
                  <a:schemeClr val="tx1"/>
                </a:solidFill>
                <a:effectLst/>
                <a:latin typeface="+mn-lt"/>
                <a:ea typeface="+mn-ea"/>
                <a:cs typeface="+mn-cs"/>
              </a:rPr>
              <a:t>I talk on the phone with staff external to HR and also employee candidates when they call in with questions or I need to schedule an interview for them.</a:t>
            </a:r>
          </a:p>
          <a:p>
            <a:r>
              <a:rPr lang="en-US" sz="1200" b="0" i="0" kern="1200" dirty="0">
                <a:solidFill>
                  <a:schemeClr val="tx1"/>
                </a:solidFill>
                <a:effectLst/>
                <a:latin typeface="+mn-lt"/>
                <a:ea typeface="+mn-ea"/>
                <a:cs typeface="+mn-cs"/>
              </a:rPr>
              <a:t>I sometimes need to talk to managers to get their schedule when I am scheduling interviews for them.</a:t>
            </a:r>
          </a:p>
          <a:p>
            <a:r>
              <a:rPr lang="en-US" sz="1200" b="0" i="0" kern="1200" dirty="0">
                <a:solidFill>
                  <a:schemeClr val="tx1"/>
                </a:solidFill>
                <a:effectLst/>
                <a:latin typeface="+mn-lt"/>
                <a:ea typeface="+mn-ea"/>
                <a:cs typeface="+mn-cs"/>
              </a:rPr>
              <a:t>I interact with colleagues in the HR department face-to-face and sometimes via email.</a:t>
            </a:r>
          </a:p>
          <a:p>
            <a:r>
              <a:rPr lang="en-US" sz="1200" b="0" i="0" kern="1200" dirty="0">
                <a:solidFill>
                  <a:schemeClr val="tx1"/>
                </a:solidFill>
                <a:effectLst/>
                <a:latin typeface="+mn-lt"/>
                <a:ea typeface="+mn-ea"/>
                <a:cs typeface="+mn-cs"/>
              </a:rPr>
              <a:t>Objects</a:t>
            </a:r>
          </a:p>
          <a:p>
            <a:r>
              <a:rPr lang="en-US" sz="1200" b="0" i="0" kern="1200" dirty="0">
                <a:solidFill>
                  <a:schemeClr val="tx1"/>
                </a:solidFill>
                <a:effectLst/>
                <a:latin typeface="+mn-lt"/>
                <a:ea typeface="+mn-ea"/>
                <a:cs typeface="+mn-cs"/>
              </a:rPr>
              <a:t>Desktop computer</a:t>
            </a:r>
          </a:p>
          <a:p>
            <a:r>
              <a:rPr lang="en-US" sz="1200" b="0" i="0" kern="1200" dirty="0">
                <a:solidFill>
                  <a:schemeClr val="tx1"/>
                </a:solidFill>
                <a:effectLst/>
                <a:latin typeface="+mn-lt"/>
                <a:ea typeface="+mn-ea"/>
                <a:cs typeface="+mn-cs"/>
              </a:rPr>
              <a:t>MS Word, MS Excel</a:t>
            </a:r>
          </a:p>
          <a:p>
            <a:r>
              <a:rPr lang="en-US" sz="1200" b="0" i="0" kern="1200" dirty="0">
                <a:solidFill>
                  <a:schemeClr val="tx1"/>
                </a:solidFill>
                <a:effectLst/>
                <a:latin typeface="+mn-lt"/>
                <a:ea typeface="+mn-ea"/>
                <a:cs typeface="+mn-cs"/>
              </a:rPr>
              <a:t>Desk</a:t>
            </a:r>
          </a:p>
          <a:p>
            <a:r>
              <a:rPr lang="en-US" sz="1200" b="0" i="0" kern="1200" dirty="0">
                <a:solidFill>
                  <a:schemeClr val="tx1"/>
                </a:solidFill>
                <a:effectLst/>
                <a:latin typeface="+mn-lt"/>
                <a:ea typeface="+mn-ea"/>
                <a:cs typeface="+mn-cs"/>
              </a:rPr>
              <a:t>Desk phone</a:t>
            </a:r>
          </a:p>
          <a:p>
            <a:r>
              <a:rPr lang="en-US" sz="1200" b="0" i="0" kern="1200" dirty="0">
                <a:solidFill>
                  <a:schemeClr val="tx1"/>
                </a:solidFill>
                <a:effectLst/>
                <a:latin typeface="+mn-lt"/>
                <a:ea typeface="+mn-ea"/>
                <a:cs typeface="+mn-cs"/>
              </a:rPr>
              <a:t>Copier/printer</a:t>
            </a:r>
          </a:p>
          <a:p>
            <a:r>
              <a:rPr lang="en-US" sz="1200" b="0" i="0" kern="1200" dirty="0">
                <a:solidFill>
                  <a:schemeClr val="tx1"/>
                </a:solidFill>
                <a:effectLst/>
                <a:latin typeface="+mn-lt"/>
                <a:ea typeface="+mn-ea"/>
                <a:cs typeface="+mn-cs"/>
              </a:rPr>
              <a:t>Fax machine</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Pain</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Sometimes I won't get very complete information because other employers want to protect privacy.</a:t>
            </a:r>
          </a:p>
          <a:p>
            <a:r>
              <a:rPr lang="en-US" sz="1200" b="0" i="0" kern="1200" dirty="0">
                <a:solidFill>
                  <a:schemeClr val="tx1"/>
                </a:solidFill>
                <a:effectLst/>
                <a:latin typeface="+mn-lt"/>
                <a:ea typeface="+mn-ea"/>
                <a:cs typeface="+mn-cs"/>
              </a:rPr>
              <a:t>I find background checks to be tedious and time-consuming.</a:t>
            </a:r>
          </a:p>
          <a:p>
            <a:r>
              <a:rPr lang="en-US" sz="1200" b="0" i="0" kern="1200" dirty="0">
                <a:solidFill>
                  <a:schemeClr val="tx1"/>
                </a:solidFill>
                <a:effectLst/>
                <a:latin typeface="+mn-lt"/>
                <a:ea typeface="+mn-ea"/>
                <a:cs typeface="+mn-cs"/>
              </a:rPr>
              <a:t>I get a lot of phone calls and walk-ins of people wanting application information.</a:t>
            </a:r>
          </a:p>
          <a:p>
            <a:r>
              <a:rPr lang="en-US" sz="1200" b="0" i="0" kern="1200" dirty="0">
                <a:solidFill>
                  <a:schemeClr val="tx1"/>
                </a:solidFill>
                <a:effectLst/>
                <a:latin typeface="+mn-lt"/>
                <a:ea typeface="+mn-ea"/>
                <a:cs typeface="+mn-cs"/>
              </a:rPr>
              <a:t>There are deadlines for the newspaper that I need to keep in mind.</a:t>
            </a:r>
          </a:p>
          <a:p>
            <a:r>
              <a:rPr lang="en-US" sz="1200" b="0" i="0" kern="1200" dirty="0">
                <a:solidFill>
                  <a:schemeClr val="tx1"/>
                </a:solidFill>
                <a:effectLst/>
                <a:latin typeface="+mn-lt"/>
                <a:ea typeface="+mn-ea"/>
                <a:cs typeface="+mn-cs"/>
              </a:rPr>
              <a:t>Sometimes we'll get a "hiring frenzy" and I'll have a high volume of checks to do</a:t>
            </a:r>
          </a:p>
        </p:txBody>
      </p:sp>
      <p:sp>
        <p:nvSpPr>
          <p:cNvPr id="4" name="Slide Number Placeholder 3"/>
          <p:cNvSpPr>
            <a:spLocks noGrp="1"/>
          </p:cNvSpPr>
          <p:nvPr>
            <p:ph type="sldNum" sz="quarter" idx="5"/>
          </p:nvPr>
        </p:nvSpPr>
        <p:spPr/>
        <p:txBody>
          <a:bodyPr/>
          <a:lstStyle/>
          <a:p>
            <a:fld id="{90C91C77-BD77-46DD-975C-A10BFBCE05E6}" type="slidenum">
              <a:rPr lang="en-US" smtClean="0"/>
              <a:t>60</a:t>
            </a:fld>
            <a:endParaRPr lang="en-US"/>
          </a:p>
        </p:txBody>
      </p:sp>
    </p:spTree>
    <p:extLst>
      <p:ext uri="{BB962C8B-B14F-4D97-AF65-F5344CB8AC3E}">
        <p14:creationId xmlns:p14="http://schemas.microsoft.com/office/powerpoint/2010/main" val="1440635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GOALS</a:t>
            </a:r>
          </a:p>
          <a:p>
            <a:endParaRPr lang="en-US" dirty="0"/>
          </a:p>
          <a:p>
            <a:pPr marL="171450" indent="-171450">
              <a:buFont typeface="Arial" panose="020B0604020202020204" pitchFamily="34" charset="0"/>
              <a:buChar char="•"/>
            </a:pPr>
            <a:r>
              <a:rPr lang="en-US" sz="1200" dirty="0">
                <a:solidFill>
                  <a:srgbClr val="000000"/>
                </a:solidFill>
                <a:latin typeface="Segoe UI" panose="020B0502040204020203" pitchFamily="34" charset="0"/>
                <a:cs typeface="Segoe UI" panose="020B0502040204020203" pitchFamily="34" charset="0"/>
              </a:rPr>
              <a:t>My goal is always to keep an eye on the budget (Visit 34), but I don’t always have time to focus on that with everything else I get pulled into (Visit 35).</a:t>
            </a:r>
          </a:p>
          <a:p>
            <a:pPr marL="171450" indent="-171450">
              <a:buFont typeface="Arial" panose="020B0604020202020204" pitchFamily="34" charset="0"/>
              <a:buChar char="•"/>
            </a:pPr>
            <a:r>
              <a:rPr lang="en-US" sz="1200" dirty="0">
                <a:solidFill>
                  <a:srgbClr val="000000"/>
                </a:solidFill>
                <a:latin typeface="Segoe UI" panose="020B0502040204020203" pitchFamily="34" charset="0"/>
                <a:cs typeface="Segoe UI" panose="020B0502040204020203" pitchFamily="34" charset="0"/>
              </a:rPr>
              <a:t>I want to know what it really costs to make our product (or service) -- labor, time, materials, everything.</a:t>
            </a:r>
          </a:p>
          <a:p>
            <a:pPr marL="171450" indent="-171450">
              <a:buFont typeface="Arial" panose="020B0604020202020204" pitchFamily="34" charset="0"/>
              <a:buChar char="•"/>
            </a:pPr>
            <a:r>
              <a:rPr lang="en-US" sz="1200" dirty="0">
                <a:solidFill>
                  <a:srgbClr val="000000"/>
                </a:solidFill>
                <a:latin typeface="Segoe UI" panose="020B0502040204020203" pitchFamily="34" charset="0"/>
                <a:cs typeface="Segoe UI" panose="020B0502040204020203" pitchFamily="34" charset="0"/>
              </a:rPr>
              <a:t>I would also like to get the company a better ERP system so that everything is captured, we can analyze things more easily and improve our ability to forecast, we need that badly (Visit 34, Visit 37).</a:t>
            </a:r>
          </a:p>
          <a:p>
            <a:pPr marL="171450" indent="-171450">
              <a:buFont typeface="Arial" panose="020B0604020202020204" pitchFamily="34" charset="0"/>
              <a:buChar char="•"/>
            </a:pPr>
            <a:r>
              <a:rPr lang="en-US" sz="1200" dirty="0">
                <a:solidFill>
                  <a:srgbClr val="000000"/>
                </a:solidFill>
                <a:latin typeface="Segoe UI" panose="020B0502040204020203" pitchFamily="34" charset="0"/>
                <a:cs typeface="Segoe UI" panose="020B0502040204020203" pitchFamily="34" charset="0"/>
              </a:rPr>
              <a:t>With that new tool, I hope to free up more of my time to help grow the company (Visit 34, Visit 38) by finding market opportunities, work on debt reduction, etc.</a:t>
            </a:r>
          </a:p>
          <a:p>
            <a:pPr marL="171450" indent="-171450">
              <a:buFont typeface="Arial" panose="020B0604020202020204" pitchFamily="34" charset="0"/>
              <a:buChar char="•"/>
            </a:pPr>
            <a:r>
              <a:rPr lang="en-US" sz="1200" dirty="0">
                <a:solidFill>
                  <a:srgbClr val="000000"/>
                </a:solidFill>
                <a:latin typeface="Segoe UI" panose="020B0502040204020203" pitchFamily="34" charset="0"/>
                <a:cs typeface="Segoe UI" panose="020B0502040204020203" pitchFamily="34" charset="0"/>
              </a:rPr>
              <a:t>I want our procedures documented. "Quality control is probably the most pivotal. In our case, we're using [ISO documentation software] primarily to control the manufacturing process and quality of the product." (</a:t>
            </a:r>
            <a:r>
              <a:rPr lang="en-US" sz="1200" dirty="0" err="1">
                <a:solidFill>
                  <a:srgbClr val="000000"/>
                </a:solidFill>
                <a:latin typeface="Segoe UI" panose="020B0502040204020203" pitchFamily="34" charset="0"/>
                <a:cs typeface="Segoe UI" panose="020B0502040204020203" pitchFamily="34" charset="0"/>
              </a:rPr>
              <a:t>Molon</a:t>
            </a:r>
            <a:r>
              <a:rPr lang="en-US" sz="1200" dirty="0">
                <a:solidFill>
                  <a:srgbClr val="000000"/>
                </a:solidFill>
                <a:latin typeface="Segoe UI" panose="020B0502040204020203" pitchFamily="34" charset="0"/>
                <a:cs typeface="Segoe UI" panose="020B0502040204020203" pitchFamily="34" charset="0"/>
              </a:rPr>
              <a:t> Motors)</a:t>
            </a:r>
            <a:endParaRPr lang="en-US" sz="1200" b="0" i="0" dirty="0">
              <a:solidFill>
                <a:srgbClr val="000000"/>
              </a:solidFill>
              <a:effectLst/>
              <a:latin typeface="Segoe UI" panose="020B0502040204020203" pitchFamily="34" charset="0"/>
              <a:cs typeface="Segoe UI" panose="020B0502040204020203" pitchFamily="34" charset="0"/>
            </a:endParaRPr>
          </a:p>
          <a:p>
            <a:endParaRPr lang="en-US" dirty="0"/>
          </a:p>
          <a:p>
            <a:r>
              <a:rPr lang="en-US" b="1" dirty="0"/>
              <a:t>PAIN POINTS</a:t>
            </a:r>
          </a:p>
          <a:p>
            <a:endParaRPr lang="en-US" b="1" dirty="0"/>
          </a:p>
          <a:p>
            <a:pPr marL="171450" indent="-171450">
              <a:buFont typeface="Arial" panose="020B0604020202020204" pitchFamily="34" charset="0"/>
              <a:buChar char="•"/>
            </a:pPr>
            <a:r>
              <a:rPr lang="en-US" sz="1200" dirty="0">
                <a:solidFill>
                  <a:srgbClr val="000000"/>
                </a:solidFill>
                <a:latin typeface="Segoe UI" panose="020B0502040204020203" pitchFamily="34" charset="0"/>
              </a:rPr>
              <a:t>Accuracy and data validity is a huge concern of mine; we have had problems with that in the past. There is just too much room for human error. (Visit 34, Visit 35)</a:t>
            </a:r>
          </a:p>
          <a:p>
            <a:pPr marL="171450" indent="-171450">
              <a:buFont typeface="Arial" panose="020B0604020202020204" pitchFamily="34" charset="0"/>
              <a:buChar char="•"/>
            </a:pPr>
            <a:r>
              <a:rPr lang="en-US" sz="1200" dirty="0">
                <a:solidFill>
                  <a:srgbClr val="000000"/>
                </a:solidFill>
                <a:latin typeface="Segoe UI" panose="020B0502040204020203" pitchFamily="34" charset="0"/>
              </a:rPr>
              <a:t>We have no security with our finances now either. We can't lock down a version so if someone goes in and changes something after I have forecasted, I can't tell and I don't know who did it. (Visit 34) If that happens, I have to document what happened and make sure everyone knows what was wrong and how to adjust their figures in the system for the following month. (Visit 35)</a:t>
            </a:r>
          </a:p>
          <a:p>
            <a:pPr marL="171450" indent="-171450">
              <a:buFont typeface="Arial" panose="020B0604020202020204" pitchFamily="34" charset="0"/>
              <a:buChar char="•"/>
            </a:pPr>
            <a:r>
              <a:rPr lang="en-US" sz="1200" dirty="0">
                <a:solidFill>
                  <a:srgbClr val="000000"/>
                </a:solidFill>
                <a:latin typeface="Segoe UI" panose="020B0502040204020203" pitchFamily="34" charset="0"/>
              </a:rPr>
              <a:t>Right now we do so much of our report writing, data analysis, and forecasting in Excel and it can just take days to export everything and look at all the variables I want to look at. We need a new forecasting tool really badly. (Visit 34)</a:t>
            </a:r>
          </a:p>
          <a:p>
            <a:pPr marL="171450" indent="-171450">
              <a:buFont typeface="Arial" panose="020B0604020202020204" pitchFamily="34" charset="0"/>
              <a:buChar char="•"/>
            </a:pPr>
            <a:r>
              <a:rPr lang="en-US" sz="1200" dirty="0">
                <a:solidFill>
                  <a:srgbClr val="000000"/>
                </a:solidFill>
                <a:latin typeface="Segoe UI" panose="020B0502040204020203" pitchFamily="34" charset="0"/>
              </a:rPr>
              <a:t>Another problem with our system is that it just takes too long to get people the information they need to make decisions, such as how much to charge for a job based on the current cost of doing business. That changes quickly and we can’t react. (Visit 37)</a:t>
            </a:r>
          </a:p>
          <a:p>
            <a:pPr marL="171450" indent="-171450">
              <a:buFont typeface="Arial" panose="020B0604020202020204" pitchFamily="34" charset="0"/>
              <a:buChar char="•"/>
            </a:pPr>
            <a:r>
              <a:rPr lang="en-US" sz="1200" dirty="0">
                <a:solidFill>
                  <a:srgbClr val="000000"/>
                </a:solidFill>
                <a:latin typeface="Segoe UI" panose="020B0502040204020203" pitchFamily="34" charset="0"/>
              </a:rPr>
              <a:t>Just running the business is an obstacle, there are so many issues to deal with that make it difficult to run a business, like labor laws and the cost of running a business (Visit 36).</a:t>
            </a:r>
          </a:p>
          <a:p>
            <a:pPr marL="171450" indent="-171450">
              <a:buFont typeface="Arial" panose="020B0604020202020204" pitchFamily="34" charset="0"/>
              <a:buChar char="•"/>
            </a:pPr>
            <a:r>
              <a:rPr lang="en-US" sz="1200" dirty="0">
                <a:solidFill>
                  <a:srgbClr val="000000"/>
                </a:solidFill>
                <a:latin typeface="Segoe UI" panose="020B0502040204020203" pitchFamily="34" charset="0"/>
              </a:rPr>
              <a:t>Another obstacle is that with the reduction of staff I am taking on many more roles right now, like HR responsibilities. (Visit 36)</a:t>
            </a:r>
          </a:p>
          <a:p>
            <a:pPr marL="171450" indent="-171450">
              <a:buFont typeface="Arial" panose="020B0604020202020204" pitchFamily="34" charset="0"/>
              <a:buChar char="•"/>
            </a:pPr>
            <a:r>
              <a:rPr lang="en-US" sz="1200" dirty="0">
                <a:solidFill>
                  <a:srgbClr val="000000"/>
                </a:solidFill>
                <a:latin typeface="Segoe UI" panose="020B0502040204020203" pitchFamily="34" charset="0"/>
              </a:rPr>
              <a:t>Documenting business processes is a tedious, time-consuming task. We have one person dedicated to that now.</a:t>
            </a:r>
          </a:p>
          <a:p>
            <a:pPr marL="171450" indent="-171450">
              <a:buFont typeface="Arial" panose="020B0604020202020204" pitchFamily="34" charset="0"/>
              <a:buChar char="•"/>
            </a:pPr>
            <a:r>
              <a:rPr lang="en-US" sz="1200" dirty="0">
                <a:solidFill>
                  <a:srgbClr val="000000"/>
                </a:solidFill>
                <a:latin typeface="Segoe UI" panose="020B0502040204020203" pitchFamily="34" charset="0"/>
              </a:rPr>
              <a:t>Changes to business processes must be documented, and I'm not always aware of when change occurs.</a:t>
            </a:r>
          </a:p>
          <a:p>
            <a:pPr marL="171450" indent="-171450">
              <a:buFont typeface="Arial" panose="020B0604020202020204" pitchFamily="34" charset="0"/>
              <a:buChar char="•"/>
            </a:pPr>
            <a:r>
              <a:rPr lang="en-US" sz="1200" dirty="0">
                <a:solidFill>
                  <a:srgbClr val="000000"/>
                </a:solidFill>
                <a:latin typeface="Segoe UI" panose="020B0502040204020203" pitchFamily="34" charset="0"/>
              </a:rPr>
              <a:t>Security changes must be documented, and I don't have an easy way to track this information.</a:t>
            </a:r>
          </a:p>
          <a:p>
            <a:pPr marL="171450" indent="-171450">
              <a:buFont typeface="Arial" panose="020B0604020202020204" pitchFamily="34" charset="0"/>
              <a:buChar char="•"/>
            </a:pPr>
            <a:r>
              <a:rPr lang="en-US" sz="1200" dirty="0">
                <a:solidFill>
                  <a:srgbClr val="000000"/>
                </a:solidFill>
                <a:latin typeface="Segoe UI" panose="020B0502040204020203" pitchFamily="34" charset="0"/>
              </a:rPr>
              <a:t>Material changes must be reported in a timely manner, and I don't have a mechanism for determining when material changes occur.</a:t>
            </a:r>
          </a:p>
          <a:p>
            <a:pPr marL="171450" indent="-171450">
              <a:buFont typeface="Arial" panose="020B0604020202020204" pitchFamily="34" charset="0"/>
              <a:buChar char="•"/>
            </a:pPr>
            <a:r>
              <a:rPr lang="en-US" sz="1200" dirty="0">
                <a:solidFill>
                  <a:srgbClr val="000000"/>
                </a:solidFill>
                <a:latin typeface="Segoe UI" panose="020B0502040204020203" pitchFamily="34" charset="0"/>
              </a:rPr>
              <a:t>On-going monitoring and updating of control documentation is time-consuming and lends itself to human error.</a:t>
            </a:r>
          </a:p>
          <a:p>
            <a:pPr marL="171450" indent="-171450">
              <a:buFont typeface="Arial" panose="020B0604020202020204" pitchFamily="34" charset="0"/>
              <a:buChar char="•"/>
            </a:pPr>
            <a:r>
              <a:rPr lang="en-US" sz="1200" dirty="0">
                <a:solidFill>
                  <a:srgbClr val="000000"/>
                </a:solidFill>
                <a:latin typeface="Segoe UI" panose="020B0502040204020203" pitchFamily="34" charset="0"/>
              </a:rPr>
              <a:t>As CFO, I personally am held responsible for the effectiveness of our internal codes. The penalty for mistakes, whether accidental or not, includes monetary fines and jail time.</a:t>
            </a:r>
          </a:p>
          <a:p>
            <a:pPr marL="171450" indent="-171450">
              <a:buFont typeface="Arial" panose="020B0604020202020204" pitchFamily="34" charset="0"/>
              <a:buChar char="•"/>
            </a:pPr>
            <a:endParaRPr lang="en-US" sz="1200" b="0" i="0" dirty="0">
              <a:solidFill>
                <a:srgbClr val="000000"/>
              </a:solidFill>
              <a:effectLst/>
              <a:latin typeface="Segoe UI" panose="020B0502040204020203" pitchFamily="34" charset="0"/>
            </a:endParaRPr>
          </a:p>
          <a:p>
            <a:r>
              <a:rPr lang="en-US" sz="1200" b="1" i="0" kern="1200" dirty="0">
                <a:solidFill>
                  <a:schemeClr val="tx1"/>
                </a:solidFill>
                <a:effectLst/>
                <a:latin typeface="+mn-lt"/>
                <a:ea typeface="+mn-ea"/>
                <a:cs typeface="+mn-cs"/>
              </a:rPr>
              <a:t>ROLES</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Determiner of the company’s financial direction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Overseer of business costs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Plan, implement, and direct the programs and activities of the organization's finance department.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 with organizational head (e.g., city manager) to ensure the finances are up to his/her standards.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 with governing body, finance manager, and budget manager to create the annual (or biennial) budget for the organization.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Assist with CAFR and GASB reporting.</a:t>
            </a:r>
          </a:p>
          <a:p>
            <a:pPr marL="171450" indent="-171450">
              <a:buFont typeface="Arial" panose="020B0604020202020204" pitchFamily="34" charset="0"/>
              <a:buChar char="•"/>
            </a:pPr>
            <a:endParaRPr lang="en-US" sz="1200" b="0" i="0" dirty="0">
              <a:solidFill>
                <a:srgbClr val="000000"/>
              </a:solidFill>
              <a:effectLst/>
              <a:latin typeface="Segoe UI" panose="020B0502040204020203" pitchFamily="34" charset="0"/>
            </a:endParaRPr>
          </a:p>
          <a:p>
            <a:endParaRPr lang="en-US" b="1" dirty="0"/>
          </a:p>
        </p:txBody>
      </p:sp>
      <p:sp>
        <p:nvSpPr>
          <p:cNvPr id="4" name="Slide Number Placeholder 3"/>
          <p:cNvSpPr>
            <a:spLocks noGrp="1"/>
          </p:cNvSpPr>
          <p:nvPr>
            <p:ph type="sldNum" sz="quarter" idx="5"/>
          </p:nvPr>
        </p:nvSpPr>
        <p:spPr/>
        <p:txBody>
          <a:bodyPr/>
          <a:lstStyle/>
          <a:p>
            <a:fld id="{90C91C77-BD77-46DD-975C-A10BFBCE05E6}" type="slidenum">
              <a:rPr lang="en-US" smtClean="0"/>
              <a:t>7</a:t>
            </a:fld>
            <a:endParaRPr lang="en-US"/>
          </a:p>
        </p:txBody>
      </p:sp>
    </p:spTree>
    <p:extLst>
      <p:ext uri="{BB962C8B-B14F-4D97-AF65-F5344CB8AC3E}">
        <p14:creationId xmlns:p14="http://schemas.microsoft.com/office/powerpoint/2010/main" val="245875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Claire - HR Manager</a:t>
            </a:r>
          </a:p>
          <a:p>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Claire is responsible for strategic HR planning and budget. She establishes workplace compliance policies and assesses workforce trends. Claire works with individuals company-wide and oversees sensitive investigations. In many organizations, Claire manages the entire day-to-day HR operations.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39 years old</a:t>
            </a:r>
          </a:p>
          <a:p>
            <a:r>
              <a:rPr lang="en-US" sz="1200" b="0" i="0" kern="1200" dirty="0">
                <a:solidFill>
                  <a:schemeClr val="tx1"/>
                </a:solidFill>
                <a:effectLst/>
                <a:latin typeface="+mn-lt"/>
                <a:ea typeface="+mn-ea"/>
                <a:cs typeface="+mn-cs"/>
              </a:rPr>
              <a:t>Moved from an HR generalist role to HR manager</a:t>
            </a:r>
          </a:p>
          <a:p>
            <a:r>
              <a:rPr lang="en-US" sz="1200" b="0" i="0" kern="1200" dirty="0">
                <a:solidFill>
                  <a:schemeClr val="tx1"/>
                </a:solidFill>
                <a:effectLst/>
                <a:latin typeface="+mn-lt"/>
                <a:ea typeface="+mn-ea"/>
                <a:cs typeface="+mn-cs"/>
              </a:rPr>
              <a:t>10+ years of experience in HR.</a:t>
            </a:r>
          </a:p>
          <a:p>
            <a:r>
              <a:rPr lang="en-US" sz="1200" b="0" i="0" kern="1200" dirty="0">
                <a:solidFill>
                  <a:schemeClr val="tx1"/>
                </a:solidFill>
                <a:effectLst/>
                <a:latin typeface="+mn-lt"/>
                <a:ea typeface="+mn-ea"/>
                <a:cs typeface="+mn-cs"/>
              </a:rPr>
              <a:t>Prior Experience</a:t>
            </a:r>
          </a:p>
          <a:p>
            <a:r>
              <a:rPr lang="en-US" sz="1200" b="0" i="0" kern="1200" dirty="0">
                <a:solidFill>
                  <a:schemeClr val="tx1"/>
                </a:solidFill>
                <a:effectLst/>
                <a:latin typeface="+mn-lt"/>
                <a:ea typeface="+mn-ea"/>
                <a:cs typeface="+mn-cs"/>
              </a:rPr>
              <a:t>Training and certificates</a:t>
            </a:r>
          </a:p>
          <a:p>
            <a:r>
              <a:rPr lang="en-US" sz="1200" b="0" i="0" kern="1200" dirty="0">
                <a:solidFill>
                  <a:schemeClr val="tx1"/>
                </a:solidFill>
                <a:effectLst/>
                <a:latin typeface="+mn-lt"/>
                <a:ea typeface="+mn-ea"/>
                <a:cs typeface="+mn-cs"/>
              </a:rPr>
              <a:t>SPHR certified</a:t>
            </a:r>
          </a:p>
          <a:p>
            <a:r>
              <a:rPr lang="en-US" sz="1200" b="0" i="0" kern="1200" dirty="0">
                <a:solidFill>
                  <a:schemeClr val="tx1"/>
                </a:solidFill>
                <a:effectLst/>
                <a:latin typeface="+mn-lt"/>
                <a:ea typeface="+mn-ea"/>
                <a:cs typeface="+mn-cs"/>
              </a:rPr>
              <a:t>Actively involved in her local SHRM chapter</a:t>
            </a:r>
          </a:p>
          <a:p>
            <a:r>
              <a:rPr lang="en-US" sz="1200" b="0" i="0" kern="1200" dirty="0">
                <a:solidFill>
                  <a:schemeClr val="tx1"/>
                </a:solidFill>
                <a:effectLst/>
                <a:latin typeface="+mn-lt"/>
                <a:ea typeface="+mn-ea"/>
                <a:cs typeface="+mn-cs"/>
              </a:rPr>
              <a:t>Educational background</a:t>
            </a:r>
          </a:p>
          <a:p>
            <a:r>
              <a:rPr lang="en-US" sz="1200" b="0" i="0" kern="1200" dirty="0">
                <a:solidFill>
                  <a:schemeClr val="tx1"/>
                </a:solidFill>
                <a:effectLst/>
                <a:latin typeface="+mn-lt"/>
                <a:ea typeface="+mn-ea"/>
                <a:cs typeface="+mn-cs"/>
              </a:rPr>
              <a:t>4 years of college education (</a:t>
            </a:r>
            <a:r>
              <a:rPr lang="en-US" sz="1200" b="0" i="0" kern="1200" dirty="0" err="1">
                <a:solidFill>
                  <a:schemeClr val="tx1"/>
                </a:solidFill>
                <a:effectLst/>
                <a:latin typeface="+mn-lt"/>
                <a:ea typeface="+mn-ea"/>
                <a:cs typeface="+mn-cs"/>
              </a:rPr>
              <a:t>bachelors</a:t>
            </a:r>
            <a:r>
              <a:rPr lang="en-US" sz="1200" b="0" i="0" kern="1200" dirty="0">
                <a:solidFill>
                  <a:schemeClr val="tx1"/>
                </a:solidFill>
                <a:effectLst/>
                <a:latin typeface="+mn-lt"/>
                <a:ea typeface="+mn-ea"/>
                <a:cs typeface="+mn-cs"/>
              </a:rPr>
              <a:t> degree in HR Business Management)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My week day usually begins at 9AM and ends at 7PM.</a:t>
            </a:r>
          </a:p>
          <a:p>
            <a:r>
              <a:rPr lang="en-US" sz="1200" b="0" i="0" kern="1200" dirty="0">
                <a:solidFill>
                  <a:schemeClr val="tx1"/>
                </a:solidFill>
                <a:effectLst/>
                <a:latin typeface="+mn-lt"/>
                <a:ea typeface="+mn-ea"/>
                <a:cs typeface="+mn-cs"/>
              </a:rPr>
              <a:t>I regularly receive emails and voice mails from HR professionals – these need to be replied to taken care right away.</a:t>
            </a:r>
          </a:p>
          <a:p>
            <a:r>
              <a:rPr lang="en-US" sz="1200" b="0" i="0" kern="1200" dirty="0">
                <a:solidFill>
                  <a:schemeClr val="tx1"/>
                </a:solidFill>
                <a:effectLst/>
                <a:latin typeface="+mn-lt"/>
                <a:ea typeface="+mn-ea"/>
                <a:cs typeface="+mn-cs"/>
              </a:rPr>
              <a:t>Employees and Managers contact me often if there are changes in policies, review cycles, benefits related inquiries. I am trying to move the responsibility of fielding HR-related questions to Luke, HR generalist.</a:t>
            </a:r>
          </a:p>
          <a:p>
            <a:r>
              <a:rPr lang="en-US" sz="1200" b="0" i="0" kern="1200" dirty="0">
                <a:solidFill>
                  <a:schemeClr val="tx1"/>
                </a:solidFill>
                <a:effectLst/>
                <a:latin typeface="+mn-lt"/>
                <a:ea typeface="+mn-ea"/>
                <a:cs typeface="+mn-cs"/>
              </a:rPr>
              <a:t>Currently I’m dealing with interviewing candidates for a managerial position in the sales and marketing group. I often sit in on these interviews. For interviewing other employees I generally delegate coaching the hiring manager to the recruiter.</a:t>
            </a:r>
          </a:p>
          <a:p>
            <a:r>
              <a:rPr lang="en-US" sz="1200" b="0" i="0" kern="1200" dirty="0">
                <a:solidFill>
                  <a:schemeClr val="tx1"/>
                </a:solidFill>
                <a:effectLst/>
                <a:latin typeface="+mn-lt"/>
                <a:ea typeface="+mn-ea"/>
                <a:cs typeface="+mn-cs"/>
              </a:rPr>
              <a:t>These days I’m receiving a lot of calls from our lawyers since we are working on a discrimination case filed against us.</a:t>
            </a:r>
          </a:p>
          <a:p>
            <a:r>
              <a:rPr lang="en-US" sz="1200" b="0" i="0" kern="1200" dirty="0">
                <a:solidFill>
                  <a:schemeClr val="tx1"/>
                </a:solidFill>
                <a:effectLst/>
                <a:latin typeface="+mn-lt"/>
                <a:ea typeface="+mn-ea"/>
                <a:cs typeface="+mn-cs"/>
              </a:rPr>
              <a:t>I manage vendor contacts with the HR generalist at least once a week.</a:t>
            </a:r>
          </a:p>
          <a:p>
            <a:r>
              <a:rPr lang="en-US" sz="1200" b="0" i="0" kern="1200" dirty="0">
                <a:solidFill>
                  <a:schemeClr val="tx1"/>
                </a:solidFill>
                <a:effectLst/>
                <a:latin typeface="+mn-lt"/>
                <a:ea typeface="+mn-ea"/>
                <a:cs typeface="+mn-cs"/>
              </a:rPr>
              <a:t>I get weekly updates from Luke, HR generalist on training, billing and payroll and policy updates</a:t>
            </a:r>
          </a:p>
          <a:p>
            <a:r>
              <a:rPr lang="en-US" sz="1200" b="0" i="0" kern="1200" dirty="0">
                <a:solidFill>
                  <a:schemeClr val="tx1"/>
                </a:solidFill>
                <a:effectLst/>
                <a:latin typeface="+mn-lt"/>
                <a:ea typeface="+mn-ea"/>
                <a:cs typeface="+mn-cs"/>
              </a:rPr>
              <a:t>I also get bi-weekly updates from my Brooke, HR assistant on tracking employee backgrounds (ethnic backgrounds, number of women in the company,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and applicant flow since we are going through heavy hiring this month.</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Activities</a:t>
            </a:r>
            <a:r>
              <a:rPr lang="en-US" sz="1200" b="0" i="0" kern="1200" dirty="0">
                <a:solidFill>
                  <a:schemeClr val="tx1"/>
                </a:solidFill>
                <a:effectLst/>
                <a:latin typeface="+mn-lt"/>
                <a:ea typeface="+mn-ea"/>
                <a:cs typeface="+mn-cs"/>
              </a:rPr>
              <a:t> and Tasks</a:t>
            </a:r>
          </a:p>
          <a:p>
            <a:r>
              <a:rPr lang="en-US" sz="1200" b="0" i="0" kern="1200" dirty="0">
                <a:solidFill>
                  <a:schemeClr val="tx1"/>
                </a:solidFill>
                <a:effectLst/>
                <a:latin typeface="+mn-lt"/>
                <a:ea typeface="+mn-ea"/>
                <a:cs typeface="+mn-cs"/>
              </a:rPr>
              <a:t>Develops and directs cost-effective human resource programs</a:t>
            </a:r>
          </a:p>
          <a:p>
            <a:r>
              <a:rPr lang="en-US" sz="1200" b="0" i="0" kern="1200" dirty="0">
                <a:solidFill>
                  <a:schemeClr val="tx1"/>
                </a:solidFill>
                <a:effectLst/>
                <a:latin typeface="+mn-lt"/>
                <a:ea typeface="+mn-ea"/>
                <a:cs typeface="+mn-cs"/>
              </a:rPr>
              <a:t>Form and Manage the retirement plans committee and oversee the company’s 401(k) plan</a:t>
            </a:r>
          </a:p>
          <a:p>
            <a:r>
              <a:rPr lang="en-US" sz="1200" b="0" i="0" kern="1200" dirty="0">
                <a:solidFill>
                  <a:schemeClr val="tx1"/>
                </a:solidFill>
                <a:effectLst/>
                <a:latin typeface="+mn-lt"/>
                <a:ea typeface="+mn-ea"/>
                <a:cs typeface="+mn-cs"/>
              </a:rPr>
              <a:t>I work on the retirement committee with Sara, the CFO and Jodi, Benefits and Compensation Manager/Specialist to help make decisions on employee retirement plans</a:t>
            </a:r>
          </a:p>
          <a:p>
            <a:r>
              <a:rPr lang="en-US" sz="1200" b="0" i="0" kern="1200" dirty="0">
                <a:solidFill>
                  <a:schemeClr val="tx1"/>
                </a:solidFill>
                <a:effectLst/>
                <a:latin typeface="+mn-lt"/>
                <a:ea typeface="+mn-ea"/>
                <a:cs typeface="+mn-cs"/>
              </a:rPr>
              <a:t>Manage the wellness committee</a:t>
            </a:r>
          </a:p>
          <a:p>
            <a:r>
              <a:rPr lang="en-US" sz="1200" b="0" i="0" kern="1200" dirty="0">
                <a:solidFill>
                  <a:schemeClr val="tx1"/>
                </a:solidFill>
                <a:effectLst/>
                <a:latin typeface="+mn-lt"/>
                <a:ea typeface="+mn-ea"/>
                <a:cs typeface="+mn-cs"/>
              </a:rPr>
              <a:t>This committee, primarily Sara, Jodi, Luke (HR Generalist) and I, work on planning health assessments for employees</a:t>
            </a:r>
          </a:p>
          <a:p>
            <a:r>
              <a:rPr lang="en-US" sz="1200" b="0" i="0" kern="1200" dirty="0">
                <a:solidFill>
                  <a:schemeClr val="tx1"/>
                </a:solidFill>
                <a:effectLst/>
                <a:latin typeface="+mn-lt"/>
                <a:ea typeface="+mn-ea"/>
                <a:cs typeface="+mn-cs"/>
              </a:rPr>
              <a:t>Act as a benefits coordinator during open enrollment (benefits renewal)</a:t>
            </a:r>
          </a:p>
          <a:p>
            <a:r>
              <a:rPr lang="en-US" sz="1200" b="0" i="0" kern="1200" dirty="0">
                <a:solidFill>
                  <a:schemeClr val="tx1"/>
                </a:solidFill>
                <a:effectLst/>
                <a:latin typeface="+mn-lt"/>
                <a:ea typeface="+mn-ea"/>
                <a:cs typeface="+mn-cs"/>
              </a:rPr>
              <a:t>Jodi answers most of the benefits related queries made by employees or managers</a:t>
            </a:r>
          </a:p>
          <a:p>
            <a:r>
              <a:rPr lang="en-US" sz="1200" b="0" i="0" kern="1200" dirty="0">
                <a:solidFill>
                  <a:schemeClr val="tx1"/>
                </a:solidFill>
                <a:effectLst/>
                <a:latin typeface="+mn-lt"/>
                <a:ea typeface="+mn-ea"/>
                <a:cs typeface="+mn-cs"/>
              </a:rPr>
              <a:t>More complex issues are escalated up to me</a:t>
            </a:r>
          </a:p>
          <a:p>
            <a:r>
              <a:rPr lang="en-US" sz="1200" b="0" i="0" kern="1200" dirty="0">
                <a:solidFill>
                  <a:schemeClr val="tx1"/>
                </a:solidFill>
                <a:effectLst/>
                <a:latin typeface="+mn-lt"/>
                <a:ea typeface="+mn-ea"/>
                <a:cs typeface="+mn-cs"/>
              </a:rPr>
              <a:t>During this time, I get weekly updates from Brooke, HR assistant who takes care of the all the related paperwork: inputting enrollment forms into the database, helping the Jodi-S track employees who have not enrolled by the deadline.</a:t>
            </a:r>
          </a:p>
          <a:p>
            <a:r>
              <a:rPr lang="en-US" sz="1200" b="0" i="0" kern="1200" dirty="0">
                <a:solidFill>
                  <a:schemeClr val="tx1"/>
                </a:solidFill>
                <a:effectLst/>
                <a:latin typeface="+mn-lt"/>
                <a:ea typeface="+mn-ea"/>
                <a:cs typeface="+mn-cs"/>
              </a:rPr>
              <a:t>Supervises salary analysis with Jodi</a:t>
            </a:r>
          </a:p>
          <a:p>
            <a:r>
              <a:rPr lang="en-US" sz="1200" b="0" i="0" kern="1200" dirty="0">
                <a:solidFill>
                  <a:schemeClr val="tx1"/>
                </a:solidFill>
                <a:effectLst/>
                <a:latin typeface="+mn-lt"/>
                <a:ea typeface="+mn-ea"/>
                <a:cs typeface="+mn-cs"/>
              </a:rPr>
              <a:t>I oversee research done for job descriptions and accompanying salaries (SHRM assoc., salary.com, job services data) for both salaried and hourly positions</a:t>
            </a:r>
          </a:p>
          <a:p>
            <a:r>
              <a:rPr lang="en-US" sz="1200" b="0" i="0" kern="1200" dirty="0">
                <a:solidFill>
                  <a:schemeClr val="tx1"/>
                </a:solidFill>
                <a:effectLst/>
                <a:latin typeface="+mn-lt"/>
                <a:ea typeface="+mn-ea"/>
                <a:cs typeface="+mn-cs"/>
              </a:rPr>
              <a:t>I rely on Jodi for reports on recommended changes in pay structure and benefits/compensation packages.</a:t>
            </a:r>
          </a:p>
          <a:p>
            <a:r>
              <a:rPr lang="en-US" sz="1200" b="0" i="0" kern="1200" dirty="0">
                <a:solidFill>
                  <a:schemeClr val="tx1"/>
                </a:solidFill>
                <a:effectLst/>
                <a:latin typeface="+mn-lt"/>
                <a:ea typeface="+mn-ea"/>
                <a:cs typeface="+mn-cs"/>
              </a:rPr>
              <a:t>Supervises compensation reviews with Luke</a:t>
            </a:r>
          </a:p>
          <a:p>
            <a:r>
              <a:rPr lang="en-US" sz="1200" b="0" i="0" kern="1200" dirty="0">
                <a:solidFill>
                  <a:schemeClr val="tx1"/>
                </a:solidFill>
                <a:effectLst/>
                <a:latin typeface="+mn-lt"/>
                <a:ea typeface="+mn-ea"/>
                <a:cs typeface="+mn-cs"/>
              </a:rPr>
              <a:t>I rely on the research done by Luke and Jodi to assess competitive wages and conduct salary surveys</a:t>
            </a:r>
          </a:p>
          <a:p>
            <a:r>
              <a:rPr lang="en-US" sz="1200" b="0" i="0" kern="1200" dirty="0">
                <a:solidFill>
                  <a:schemeClr val="tx1"/>
                </a:solidFill>
                <a:effectLst/>
                <a:latin typeface="+mn-lt"/>
                <a:ea typeface="+mn-ea"/>
                <a:cs typeface="+mn-cs"/>
              </a:rPr>
              <a:t>Jodi pulls together salary surveys from our other locations as well</a:t>
            </a:r>
          </a:p>
          <a:p>
            <a:r>
              <a:rPr lang="en-US" sz="1200" b="0" i="0" kern="1200" dirty="0">
                <a:solidFill>
                  <a:schemeClr val="tx1"/>
                </a:solidFill>
                <a:effectLst/>
                <a:latin typeface="+mn-lt"/>
                <a:ea typeface="+mn-ea"/>
                <a:cs typeface="+mn-cs"/>
              </a:rPr>
              <a:t>We take our recommendations up to Charlie, President</a:t>
            </a:r>
          </a:p>
          <a:p>
            <a:r>
              <a:rPr lang="en-US" sz="1200" b="0" i="0" kern="1200" dirty="0">
                <a:solidFill>
                  <a:schemeClr val="tx1"/>
                </a:solidFill>
                <a:effectLst/>
                <a:latin typeface="+mn-lt"/>
                <a:ea typeface="+mn-ea"/>
                <a:cs typeface="+mn-cs"/>
              </a:rPr>
              <a:t>Once these recommendations are approved by the board, I email managers and employees of the salary reviews and the subsequent changes (if any)</a:t>
            </a:r>
          </a:p>
          <a:p>
            <a:r>
              <a:rPr lang="en-US" sz="1200" b="0" i="0" kern="1200" dirty="0">
                <a:solidFill>
                  <a:schemeClr val="tx1"/>
                </a:solidFill>
                <a:effectLst/>
                <a:latin typeface="+mn-lt"/>
                <a:ea typeface="+mn-ea"/>
                <a:cs typeface="+mn-cs"/>
              </a:rPr>
              <a:t>Involved in Union contract negotiations every 3 months</a:t>
            </a:r>
          </a:p>
          <a:p>
            <a:r>
              <a:rPr lang="en-US" sz="1200" b="0" i="0" kern="1200" dirty="0">
                <a:solidFill>
                  <a:schemeClr val="tx1"/>
                </a:solidFill>
                <a:effectLst/>
                <a:latin typeface="+mn-lt"/>
                <a:ea typeface="+mn-ea"/>
                <a:cs typeface="+mn-cs"/>
              </a:rPr>
              <a:t>I collaborate with Luke, HR managers and Union Representatives to do cost analysis on all the demands (increase retirement match, reimbursements, increase paid vacation,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also work with Sara and Charlie (President) to negotiate with the Union</a:t>
            </a:r>
          </a:p>
          <a:p>
            <a:r>
              <a:rPr lang="en-US" sz="1200" b="0" i="0" kern="1200" dirty="0">
                <a:solidFill>
                  <a:schemeClr val="tx1"/>
                </a:solidFill>
                <a:effectLst/>
                <a:latin typeface="+mn-lt"/>
                <a:ea typeface="+mn-ea"/>
                <a:cs typeface="+mn-cs"/>
              </a:rPr>
              <a:t>Luke takes care of any paperwork around these negotiations (update employee handbook, maintain meeting minutes,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Brooke emails the employees and managers of any changes</a:t>
            </a:r>
          </a:p>
          <a:p>
            <a:r>
              <a:rPr lang="en-US" sz="1200" b="0" i="0" kern="1200" dirty="0">
                <a:solidFill>
                  <a:schemeClr val="tx1"/>
                </a:solidFill>
                <a:effectLst/>
                <a:latin typeface="+mn-lt"/>
                <a:ea typeface="+mn-ea"/>
                <a:cs typeface="+mn-cs"/>
              </a:rPr>
              <a:t>Oversee and manage HR department, including hiring/firing of HR staff, handling disciplinary actions, and doing managerial administrative tasks.</a:t>
            </a:r>
          </a:p>
          <a:p>
            <a:r>
              <a:rPr lang="en-US" sz="1200" b="0" i="0" kern="1200" dirty="0">
                <a:solidFill>
                  <a:schemeClr val="tx1"/>
                </a:solidFill>
                <a:effectLst/>
                <a:latin typeface="+mn-lt"/>
                <a:ea typeface="+mn-ea"/>
                <a:cs typeface="+mn-cs"/>
              </a:rPr>
              <a:t>Introduce wellness plans.</a:t>
            </a:r>
          </a:p>
          <a:p>
            <a:r>
              <a:rPr lang="en-US" sz="1200" b="0" i="0" kern="1200" dirty="0">
                <a:solidFill>
                  <a:schemeClr val="tx1"/>
                </a:solidFill>
                <a:effectLst/>
                <a:latin typeface="+mn-lt"/>
                <a:ea typeface="+mn-ea"/>
                <a:cs typeface="+mn-cs"/>
              </a:rPr>
              <a:t>Ensures the company acquires and develops human resources</a:t>
            </a:r>
          </a:p>
          <a:p>
            <a:r>
              <a:rPr lang="en-US" sz="1200" b="0" i="0" kern="1200" dirty="0">
                <a:solidFill>
                  <a:schemeClr val="tx1"/>
                </a:solidFill>
                <a:effectLst/>
                <a:latin typeface="+mn-lt"/>
                <a:ea typeface="+mn-ea"/>
                <a:cs typeface="+mn-cs"/>
              </a:rPr>
              <a:t>Oversees annual performance review process</a:t>
            </a:r>
          </a:p>
          <a:p>
            <a:r>
              <a:rPr lang="en-US" sz="1200" b="0" i="0" kern="1200" dirty="0">
                <a:solidFill>
                  <a:schemeClr val="tx1"/>
                </a:solidFill>
                <a:effectLst/>
                <a:latin typeface="+mn-lt"/>
                <a:ea typeface="+mn-ea"/>
                <a:cs typeface="+mn-cs"/>
              </a:rPr>
              <a:t>Every employee must be reviewed at least once every 12 months. Brooke tracks review requests in an excel spreadsheet. She also emails Managers and employees reminders to complete reviews on time.</a:t>
            </a:r>
          </a:p>
          <a:p>
            <a:r>
              <a:rPr lang="en-US" sz="1200" b="0" i="0" kern="1200" dirty="0">
                <a:solidFill>
                  <a:schemeClr val="tx1"/>
                </a:solidFill>
                <a:effectLst/>
                <a:latin typeface="+mn-lt"/>
                <a:ea typeface="+mn-ea"/>
                <a:cs typeface="+mn-cs"/>
              </a:rPr>
              <a:t>I refer to the excel spreadsheet to see how many employees have been reviewed so far and how many we have not heard back from</a:t>
            </a:r>
          </a:p>
          <a:p>
            <a:r>
              <a:rPr lang="en-US" sz="1200" b="0" i="0" kern="1200" dirty="0">
                <a:solidFill>
                  <a:schemeClr val="tx1"/>
                </a:solidFill>
                <a:effectLst/>
                <a:latin typeface="+mn-lt"/>
                <a:ea typeface="+mn-ea"/>
                <a:cs typeface="+mn-cs"/>
              </a:rPr>
              <a:t>Oversees new employee orientation</a:t>
            </a:r>
          </a:p>
          <a:p>
            <a:r>
              <a:rPr lang="en-US" sz="1200" b="0" i="0" kern="1200" dirty="0">
                <a:solidFill>
                  <a:schemeClr val="tx1"/>
                </a:solidFill>
                <a:effectLst/>
                <a:latin typeface="+mn-lt"/>
                <a:ea typeface="+mn-ea"/>
                <a:cs typeface="+mn-cs"/>
              </a:rPr>
              <a:t>Grace and Luke manage training sessions for employees in HR related topics</a:t>
            </a:r>
          </a:p>
          <a:p>
            <a:r>
              <a:rPr lang="en-US" sz="1200" b="0" i="0" kern="1200" dirty="0">
                <a:solidFill>
                  <a:schemeClr val="tx1"/>
                </a:solidFill>
                <a:effectLst/>
                <a:latin typeface="+mn-lt"/>
                <a:ea typeface="+mn-ea"/>
                <a:cs typeface="+mn-cs"/>
              </a:rPr>
              <a:t>Benefits</a:t>
            </a:r>
          </a:p>
          <a:p>
            <a:r>
              <a:rPr lang="en-US" sz="1200" b="0" i="0" kern="1200" dirty="0">
                <a:solidFill>
                  <a:schemeClr val="tx1"/>
                </a:solidFill>
                <a:effectLst/>
                <a:latin typeface="+mn-lt"/>
                <a:ea typeface="+mn-ea"/>
                <a:cs typeface="+mn-cs"/>
              </a:rPr>
              <a:t>Review cycles</a:t>
            </a:r>
          </a:p>
          <a:p>
            <a:r>
              <a:rPr lang="en-US" sz="1200" b="0" i="0" kern="1200" dirty="0">
                <a:solidFill>
                  <a:schemeClr val="tx1"/>
                </a:solidFill>
                <a:effectLst/>
                <a:latin typeface="+mn-lt"/>
                <a:ea typeface="+mn-ea"/>
                <a:cs typeface="+mn-cs"/>
              </a:rPr>
              <a:t>Employee relations</a:t>
            </a:r>
          </a:p>
          <a:p>
            <a:r>
              <a:rPr lang="en-US" sz="1200" b="0" i="0" kern="1200" dirty="0">
                <a:solidFill>
                  <a:schemeClr val="tx1"/>
                </a:solidFill>
                <a:effectLst/>
                <a:latin typeface="+mn-lt"/>
                <a:ea typeface="+mn-ea"/>
                <a:cs typeface="+mn-cs"/>
              </a:rPr>
              <a:t>I organize soft skills training programs (team building and leadership) with Grace</a:t>
            </a:r>
          </a:p>
          <a:p>
            <a:r>
              <a:rPr lang="en-US" sz="1200" b="0" i="0" kern="1200" dirty="0">
                <a:solidFill>
                  <a:schemeClr val="tx1"/>
                </a:solidFill>
                <a:effectLst/>
                <a:latin typeface="+mn-lt"/>
                <a:ea typeface="+mn-ea"/>
                <a:cs typeface="+mn-cs"/>
              </a:rPr>
              <a:t>Helps in recruiting (and interviewing) for managerial positions</a:t>
            </a:r>
          </a:p>
          <a:p>
            <a:r>
              <a:rPr lang="en-US" sz="1200" b="0" i="0" kern="1200" dirty="0">
                <a:solidFill>
                  <a:schemeClr val="tx1"/>
                </a:solidFill>
                <a:effectLst/>
                <a:latin typeface="+mn-lt"/>
                <a:ea typeface="+mn-ea"/>
                <a:cs typeface="+mn-cs"/>
              </a:rPr>
              <a:t>I generally work with Julia, Marketing Executive and Kevin, Sales Manager in hiring for sales and marketing</a:t>
            </a:r>
          </a:p>
          <a:p>
            <a:r>
              <a:rPr lang="en-US" sz="1200" b="0" i="0" kern="1200" dirty="0">
                <a:solidFill>
                  <a:schemeClr val="tx1"/>
                </a:solidFill>
                <a:effectLst/>
                <a:latin typeface="+mn-lt"/>
                <a:ea typeface="+mn-ea"/>
                <a:cs typeface="+mn-cs"/>
              </a:rPr>
              <a:t>Jacob, Recruiting manager/specialist, helps me in coaching the managers through the hiring process</a:t>
            </a:r>
          </a:p>
          <a:p>
            <a:r>
              <a:rPr lang="en-US" sz="1200" b="0" i="0" kern="1200" dirty="0">
                <a:solidFill>
                  <a:schemeClr val="tx1"/>
                </a:solidFill>
                <a:effectLst/>
                <a:latin typeface="+mn-lt"/>
                <a:ea typeface="+mn-ea"/>
                <a:cs typeface="+mn-cs"/>
              </a:rPr>
              <a:t>I usually conduct personality assessment (DISC analysis) for potential employees</a:t>
            </a:r>
          </a:p>
          <a:p>
            <a:r>
              <a:rPr lang="en-US" sz="1200" b="0" i="0" kern="1200" dirty="0">
                <a:solidFill>
                  <a:schemeClr val="tx1"/>
                </a:solidFill>
                <a:effectLst/>
                <a:latin typeface="+mn-lt"/>
                <a:ea typeface="+mn-ea"/>
                <a:cs typeface="+mn-cs"/>
              </a:rPr>
              <a:t>Ensure employee development.</a:t>
            </a:r>
          </a:p>
          <a:p>
            <a:r>
              <a:rPr lang="en-US" sz="1200" b="0" i="0" kern="1200" dirty="0">
                <a:solidFill>
                  <a:schemeClr val="tx1"/>
                </a:solidFill>
                <a:effectLst/>
                <a:latin typeface="+mn-lt"/>
                <a:ea typeface="+mn-ea"/>
                <a:cs typeface="+mn-cs"/>
              </a:rPr>
              <a:t>Develop policies and procedures for the entire organization.</a:t>
            </a:r>
          </a:p>
          <a:p>
            <a:r>
              <a:rPr lang="en-US" sz="1200" b="0" i="0" kern="1200" dirty="0">
                <a:solidFill>
                  <a:schemeClr val="tx1"/>
                </a:solidFill>
                <a:effectLst/>
                <a:latin typeface="+mn-lt"/>
                <a:ea typeface="+mn-ea"/>
                <a:cs typeface="+mn-cs"/>
              </a:rPr>
              <a:t>Keeps the workplace legal through employment compliance</a:t>
            </a:r>
          </a:p>
          <a:p>
            <a:r>
              <a:rPr lang="en-US" sz="1200" b="0" i="0" kern="1200" dirty="0">
                <a:solidFill>
                  <a:schemeClr val="tx1"/>
                </a:solidFill>
                <a:effectLst/>
                <a:latin typeface="+mn-lt"/>
                <a:ea typeface="+mn-ea"/>
                <a:cs typeface="+mn-cs"/>
              </a:rPr>
              <a:t>Oversees employee training in policy compliance (Equal Opportunity, Affirmative Action, Wage and Hour, Health and Safety programs across all locations)</a:t>
            </a:r>
          </a:p>
          <a:p>
            <a:r>
              <a:rPr lang="en-US" sz="1200" b="0" i="0" kern="1200" dirty="0">
                <a:solidFill>
                  <a:schemeClr val="tx1"/>
                </a:solidFill>
                <a:effectLst/>
                <a:latin typeface="+mn-lt"/>
                <a:ea typeface="+mn-ea"/>
                <a:cs typeface="+mn-cs"/>
              </a:rPr>
              <a:t>I receive monthly reports from Grace and Luke in policy compliance training</a:t>
            </a:r>
          </a:p>
          <a:p>
            <a:r>
              <a:rPr lang="en-US" sz="1200" b="0" i="0" kern="1200" dirty="0">
                <a:solidFill>
                  <a:schemeClr val="tx1"/>
                </a:solidFill>
                <a:effectLst/>
                <a:latin typeface="+mn-lt"/>
                <a:ea typeface="+mn-ea"/>
                <a:cs typeface="+mn-cs"/>
              </a:rPr>
              <a:t>I receive monthly reports from Grace and Luke in policy compliance training</a:t>
            </a:r>
          </a:p>
          <a:p>
            <a:r>
              <a:rPr lang="en-US" sz="1200" b="0" i="0" kern="1200" dirty="0">
                <a:solidFill>
                  <a:schemeClr val="tx1"/>
                </a:solidFill>
                <a:effectLst/>
                <a:latin typeface="+mn-lt"/>
                <a:ea typeface="+mn-ea"/>
                <a:cs typeface="+mn-cs"/>
              </a:rPr>
              <a:t>Employees and Managers still contact me with questions as I am working on moving this responsibility to Luke</a:t>
            </a:r>
          </a:p>
          <a:p>
            <a:r>
              <a:rPr lang="en-US" sz="1200" b="0" i="0" kern="1200" dirty="0">
                <a:solidFill>
                  <a:schemeClr val="tx1"/>
                </a:solidFill>
                <a:effectLst/>
                <a:latin typeface="+mn-lt"/>
                <a:ea typeface="+mn-ea"/>
                <a:cs typeface="+mn-cs"/>
              </a:rPr>
              <a:t>Key HR contact for managers and employees in maintaining employee relations</a:t>
            </a:r>
          </a:p>
          <a:p>
            <a:r>
              <a:rPr lang="en-US" sz="1200" b="0" i="0" kern="1200" dirty="0">
                <a:solidFill>
                  <a:schemeClr val="tx1"/>
                </a:solidFill>
                <a:effectLst/>
                <a:latin typeface="+mn-lt"/>
                <a:ea typeface="+mn-ea"/>
                <a:cs typeface="+mn-cs"/>
              </a:rPr>
              <a:t>I coach managers in dealing with disgruntled employees</a:t>
            </a:r>
          </a:p>
          <a:p>
            <a:r>
              <a:rPr lang="en-US" sz="1200" b="0" i="0" kern="1200" dirty="0">
                <a:solidFill>
                  <a:schemeClr val="tx1"/>
                </a:solidFill>
                <a:effectLst/>
                <a:latin typeface="+mn-lt"/>
                <a:ea typeface="+mn-ea"/>
                <a:cs typeface="+mn-cs"/>
              </a:rPr>
              <a:t>I manage corrective actions, like conducting interviews, with employees</a:t>
            </a:r>
          </a:p>
          <a:p>
            <a:r>
              <a:rPr lang="en-US" sz="1200" b="0" i="0" kern="1200" dirty="0">
                <a:solidFill>
                  <a:schemeClr val="tx1"/>
                </a:solidFill>
                <a:effectLst/>
                <a:latin typeface="+mn-lt"/>
                <a:ea typeface="+mn-ea"/>
                <a:cs typeface="+mn-cs"/>
              </a:rPr>
              <a:t>Luke helps me with employee relations management</a:t>
            </a:r>
          </a:p>
          <a:p>
            <a:r>
              <a:rPr lang="en-US" sz="1200" b="0" i="0" kern="1200" dirty="0">
                <a:solidFill>
                  <a:schemeClr val="tx1"/>
                </a:solidFill>
                <a:effectLst/>
                <a:latin typeface="+mn-lt"/>
                <a:ea typeface="+mn-ea"/>
                <a:cs typeface="+mn-cs"/>
              </a:rPr>
              <a:t>Coach managers through employee terminations</a:t>
            </a:r>
          </a:p>
          <a:p>
            <a:r>
              <a:rPr lang="en-US" sz="1200" b="0" i="0" kern="1200" dirty="0">
                <a:solidFill>
                  <a:schemeClr val="tx1"/>
                </a:solidFill>
                <a:effectLst/>
                <a:latin typeface="+mn-lt"/>
                <a:ea typeface="+mn-ea"/>
                <a:cs typeface="+mn-cs"/>
              </a:rPr>
              <a:t>I conduct exit interviews with employees</a:t>
            </a:r>
          </a:p>
          <a:p>
            <a:r>
              <a:rPr lang="en-US" sz="1200" b="0" i="0" kern="1200" dirty="0">
                <a:solidFill>
                  <a:schemeClr val="tx1"/>
                </a:solidFill>
                <a:effectLst/>
                <a:latin typeface="+mn-lt"/>
                <a:ea typeface="+mn-ea"/>
                <a:cs typeface="+mn-cs"/>
              </a:rPr>
              <a:t>Brooke contacts IT, LCA, Security and confirms the changes with the Manager.</a:t>
            </a:r>
          </a:p>
          <a:p>
            <a:r>
              <a:rPr lang="en-US" sz="1200" b="0" i="0" kern="1200" dirty="0">
                <a:solidFill>
                  <a:schemeClr val="tx1"/>
                </a:solidFill>
                <a:effectLst/>
                <a:latin typeface="+mn-lt"/>
                <a:ea typeface="+mn-ea"/>
                <a:cs typeface="+mn-cs"/>
              </a:rPr>
              <a:t>Manage union contract compliance.</a:t>
            </a:r>
          </a:p>
          <a:p>
            <a:r>
              <a:rPr lang="en-US" sz="1200" b="0" i="0" kern="1200" dirty="0">
                <a:solidFill>
                  <a:schemeClr val="tx1"/>
                </a:solidFill>
                <a:effectLst/>
                <a:latin typeface="+mn-lt"/>
                <a:ea typeface="+mn-ea"/>
                <a:cs typeface="+mn-cs"/>
              </a:rPr>
              <a:t>Manage personnel budgeting for the entire organization.</a:t>
            </a:r>
          </a:p>
          <a:p>
            <a:r>
              <a:rPr lang="en-US" sz="1200" b="0" i="0" kern="1200" dirty="0">
                <a:solidFill>
                  <a:schemeClr val="tx1"/>
                </a:solidFill>
                <a:effectLst/>
                <a:latin typeface="+mn-lt"/>
                <a:ea typeface="+mn-ea"/>
                <a:cs typeface="+mn-cs"/>
              </a:rPr>
              <a:t>Updating steps and grades in salaries and re-classing existing positions.</a:t>
            </a:r>
          </a:p>
          <a:p>
            <a:r>
              <a:rPr lang="en-US" sz="1200" b="0" i="0" kern="1200" dirty="0">
                <a:solidFill>
                  <a:schemeClr val="tx1"/>
                </a:solidFill>
                <a:effectLst/>
                <a:latin typeface="+mn-lt"/>
                <a:ea typeface="+mn-ea"/>
                <a:cs typeface="+mn-cs"/>
              </a:rPr>
              <a:t>Create policies and procedures.</a:t>
            </a:r>
          </a:p>
          <a:p>
            <a:r>
              <a:rPr lang="en-US" sz="1200" b="0" i="0" kern="1200" dirty="0">
                <a:solidFill>
                  <a:schemeClr val="tx1"/>
                </a:solidFill>
                <a:effectLst/>
                <a:latin typeface="+mn-lt"/>
                <a:ea typeface="+mn-ea"/>
                <a:cs typeface="+mn-cs"/>
              </a:rPr>
              <a:t>Handle discipline and grievances of employees for entire organization.</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Needs</a:t>
            </a:r>
            <a:r>
              <a:rPr lang="en-US" sz="1200" b="0" i="0" kern="1200" dirty="0">
                <a:solidFill>
                  <a:schemeClr val="tx1"/>
                </a:solidFill>
                <a:effectLst/>
                <a:latin typeface="+mn-lt"/>
                <a:ea typeface="+mn-ea"/>
                <a:cs typeface="+mn-cs"/>
              </a:rPr>
              <a:t> and Pain Points</a:t>
            </a:r>
          </a:p>
          <a:p>
            <a:r>
              <a:rPr lang="en-US" sz="1200" b="0" i="0" kern="1200" dirty="0">
                <a:solidFill>
                  <a:schemeClr val="tx1"/>
                </a:solidFill>
                <a:effectLst/>
                <a:latin typeface="+mn-lt"/>
                <a:ea typeface="+mn-ea"/>
                <a:cs typeface="+mn-cs"/>
              </a:rPr>
              <a:t>As a HR manager, I need to be more strategic in creating cost-effective HR programs and spend less time on administrative tasks. I need to statistically show the value of HR: money saved, effectiveness, resolution of problems and successes.</a:t>
            </a:r>
          </a:p>
          <a:p>
            <a:r>
              <a:rPr lang="en-US" sz="1200" b="0" i="0" kern="1200" dirty="0">
                <a:solidFill>
                  <a:schemeClr val="tx1"/>
                </a:solidFill>
                <a:effectLst/>
                <a:latin typeface="+mn-lt"/>
                <a:ea typeface="+mn-ea"/>
                <a:cs typeface="+mn-cs"/>
              </a:rPr>
              <a:t>I need metrics readily available to help me in understanding the workforce and the business overall. (She needs to easily be able to pull together a report whether it be metrics on staffing, compensation, benefits, or employee exits.)</a:t>
            </a:r>
          </a:p>
          <a:p>
            <a:r>
              <a:rPr lang="en-US" sz="1200" b="0" i="0" kern="1200" dirty="0">
                <a:solidFill>
                  <a:schemeClr val="tx1"/>
                </a:solidFill>
                <a:effectLst/>
                <a:latin typeface="+mn-lt"/>
                <a:ea typeface="+mn-ea"/>
                <a:cs typeface="+mn-cs"/>
              </a:rPr>
              <a:t>I need to be able to quickly access content such as job descriptions, sample policies, form templates, performance review forms, salary surveys and questionnaires.</a:t>
            </a:r>
          </a:p>
          <a:p>
            <a:r>
              <a:rPr lang="en-US" sz="1200" b="0" i="0" kern="1200" dirty="0">
                <a:solidFill>
                  <a:schemeClr val="tx1"/>
                </a:solidFill>
                <a:effectLst/>
                <a:latin typeface="+mn-lt"/>
                <a:ea typeface="+mn-ea"/>
                <a:cs typeface="+mn-cs"/>
              </a:rPr>
              <a:t>I have ongoing projects and often times my day is filled with many unexpected events. Managers, employees, my team, candidates and external vendors may need my guidance and assistance making it challenging to complete my assigned projects in the associated timeframe. Employees and managers need more access to information to make more informed decisions and set me free of administrative tasks to be more strategic in my role.</a:t>
            </a:r>
          </a:p>
          <a:p>
            <a:r>
              <a:rPr lang="en-US" sz="1200" b="0" i="0" kern="1200" dirty="0">
                <a:solidFill>
                  <a:schemeClr val="tx1"/>
                </a:solidFill>
                <a:effectLst/>
                <a:latin typeface="+mn-lt"/>
                <a:ea typeface="+mn-ea"/>
                <a:cs typeface="+mn-cs"/>
              </a:rPr>
              <a:t>“I’d like to spend more time analyzing recruiting yield ratios although getting through the candidate process then handling the on boarding tasks take up my time”.</a:t>
            </a:r>
          </a:p>
          <a:p>
            <a:r>
              <a:rPr lang="en-US" sz="1200" b="0" i="0" kern="1200" dirty="0">
                <a:solidFill>
                  <a:schemeClr val="tx1"/>
                </a:solidFill>
                <a:effectLst/>
                <a:latin typeface="+mn-lt"/>
                <a:ea typeface="+mn-ea"/>
                <a:cs typeface="+mn-cs"/>
              </a:rPr>
              <a:t>I also struggles with managing grievances / complaints where I am required to balance the emotional needs of the employees with legal issues.</a:t>
            </a:r>
          </a:p>
          <a:p>
            <a:r>
              <a:rPr lang="en-US" sz="1200" b="0" i="0" kern="1200" dirty="0">
                <a:solidFill>
                  <a:schemeClr val="tx1"/>
                </a:solidFill>
                <a:effectLst/>
                <a:latin typeface="+mn-lt"/>
                <a:ea typeface="+mn-ea"/>
                <a:cs typeface="+mn-cs"/>
              </a:rPr>
              <a:t>“Recently </a:t>
            </a:r>
            <a:r>
              <a:rPr lang="en-US" sz="1200" b="0" i="0" kern="1200" dirty="0" err="1">
                <a:solidFill>
                  <a:schemeClr val="tx1"/>
                </a:solidFill>
                <a:effectLst/>
                <a:latin typeface="+mn-lt"/>
                <a:ea typeface="+mn-ea"/>
                <a:cs typeface="+mn-cs"/>
              </a:rPr>
              <a:t>Meritcare</a:t>
            </a:r>
            <a:r>
              <a:rPr lang="en-US" sz="1200" b="0" i="0" kern="1200" dirty="0">
                <a:solidFill>
                  <a:schemeClr val="tx1"/>
                </a:solidFill>
                <a:effectLst/>
                <a:latin typeface="+mn-lt"/>
                <a:ea typeface="+mn-ea"/>
                <a:cs typeface="+mn-cs"/>
              </a:rPr>
              <a:t> changed the dress code to exclude hosiery as a requirement for women. I spent a lot of time talking to concerned employees”</a:t>
            </a:r>
          </a:p>
          <a:p>
            <a:r>
              <a:rPr lang="en-US" sz="1200" b="0" i="0" kern="1200" dirty="0">
                <a:solidFill>
                  <a:schemeClr val="tx1"/>
                </a:solidFill>
                <a:effectLst/>
                <a:latin typeface="+mn-lt"/>
                <a:ea typeface="+mn-ea"/>
                <a:cs typeface="+mn-cs"/>
              </a:rPr>
              <a:t>Getting the priority for our HR-related technical initiatives can be a challenge. If systems need to be built, it can be a challenge to get them on IT’s radar screen. Receiving the funding for new programs or events in a shared resource team requires a strong business justification and ability to define success criteria and measure the program throughout the process.</a:t>
            </a:r>
          </a:p>
          <a:p>
            <a:r>
              <a:rPr lang="en-US" sz="1200" b="0" i="0" kern="1200" dirty="0">
                <a:solidFill>
                  <a:schemeClr val="tx1"/>
                </a:solidFill>
                <a:effectLst/>
                <a:latin typeface="+mn-lt"/>
                <a:ea typeface="+mn-ea"/>
                <a:cs typeface="+mn-cs"/>
              </a:rPr>
              <a:t>Rising cost of health care makes everything more costly for us. (That’s why we work hard to implement wellness programs.)</a:t>
            </a:r>
          </a:p>
          <a:p>
            <a:r>
              <a:rPr lang="en-US" sz="1200" b="0" i="0" kern="1200" dirty="0">
                <a:solidFill>
                  <a:schemeClr val="tx1"/>
                </a:solidFill>
                <a:effectLst/>
                <a:latin typeface="+mn-lt"/>
                <a:ea typeface="+mn-ea"/>
                <a:cs typeface="+mn-cs"/>
              </a:rPr>
              <a:t>You can't always get the answers to your problems when you need them. I have to wait on others to get the information I need.</a:t>
            </a:r>
          </a:p>
          <a:p>
            <a:r>
              <a:rPr lang="en-US" sz="1200" b="0" i="0" kern="1200" dirty="0">
                <a:solidFill>
                  <a:schemeClr val="tx1"/>
                </a:solidFill>
                <a:effectLst/>
                <a:latin typeface="+mn-lt"/>
                <a:ea typeface="+mn-ea"/>
                <a:cs typeface="+mn-cs"/>
              </a:rPr>
              <a:t>I'm really busy with personnel budgeting at the peak of budget season.</a:t>
            </a:r>
          </a:p>
          <a:p>
            <a:r>
              <a:rPr lang="en-US" sz="1200" b="0" i="0" kern="1200" dirty="0">
                <a:solidFill>
                  <a:schemeClr val="tx1"/>
                </a:solidFill>
                <a:effectLst/>
                <a:latin typeface="+mn-lt"/>
                <a:ea typeface="+mn-ea"/>
                <a:cs typeface="+mn-cs"/>
              </a:rPr>
              <a:t>The software only allows me to have three levels for steps/grades, but sometimes employees fall between these levels.</a:t>
            </a:r>
          </a:p>
          <a:p>
            <a:r>
              <a:rPr lang="en-US" sz="1200" b="0" i="0" kern="1200" dirty="0">
                <a:solidFill>
                  <a:schemeClr val="tx1"/>
                </a:solidFill>
                <a:effectLst/>
                <a:latin typeface="+mn-lt"/>
                <a:ea typeface="+mn-ea"/>
                <a:cs typeface="+mn-cs"/>
              </a:rPr>
              <a:t>When entering the salary, why doesn't it automatically generate the hourly for FTEs?</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Human resource manager</a:t>
            </a:r>
            <a:br>
              <a:rPr lang="en-US" dirty="0"/>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Manager</a:t>
            </a:r>
            <a:br>
              <a:rPr lang="en-US" dirty="0"/>
            </a:br>
            <a:r>
              <a:rPr lang="en-US" sz="1200" b="0" i="0" u="none" strike="noStrike" kern="1200" dirty="0">
                <a:solidFill>
                  <a:schemeClr val="tx1"/>
                </a:solidFill>
                <a:effectLst/>
                <a:latin typeface="+mn-lt"/>
                <a:ea typeface="+mn-ea"/>
                <a:cs typeface="+mn-cs"/>
                <a:hlinkClick r:id="rId6"/>
              </a:rPr>
              <a:t>System user</a:t>
            </a:r>
            <a:br>
              <a:rPr lang="en-US" dirty="0"/>
            </a:br>
            <a:r>
              <a:rPr lang="en-US" sz="1200" b="0" i="0" kern="1200" dirty="0">
                <a:solidFill>
                  <a:schemeClr val="tx1"/>
                </a:solidFill>
                <a:effectLst/>
                <a:latin typeface="+mn-lt"/>
                <a:ea typeface="+mn-ea"/>
                <a:cs typeface="+mn-cs"/>
              </a:rPr>
              <a:t>Goals and Motivations</a:t>
            </a:r>
          </a:p>
          <a:p>
            <a:r>
              <a:rPr lang="en-US" sz="1200" b="0" i="0" kern="1200" dirty="0">
                <a:solidFill>
                  <a:schemeClr val="tx1"/>
                </a:solidFill>
                <a:effectLst/>
                <a:latin typeface="+mn-lt"/>
                <a:ea typeface="+mn-ea"/>
                <a:cs typeface="+mn-cs"/>
              </a:rPr>
              <a:t>As a HR manager, I want to be more strategic in creating cost-effective HR programs and spend less time on administrative tasks. I want to statistically prove the value of HR: money saved, effectiveness, resolution of problems and successes. Receipts Handler</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Environment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Claire has her own office where she regularly holds private meetings with employees and managers</a:t>
            </a:r>
          </a:p>
          <a:p>
            <a:r>
              <a:rPr lang="en-US" sz="1200" b="0" i="0" kern="1200" dirty="0">
                <a:solidFill>
                  <a:schemeClr val="tx1"/>
                </a:solidFill>
                <a:effectLst/>
                <a:latin typeface="+mn-lt"/>
                <a:ea typeface="+mn-ea"/>
                <a:cs typeface="+mn-cs"/>
              </a:rPr>
              <a:t>Her office holds books, reference binders (manuals – legal and training materials), her certificates of achievement.</a:t>
            </a:r>
          </a:p>
          <a:p>
            <a:r>
              <a:rPr lang="en-US" sz="1200" b="0" i="0" kern="1200" dirty="0">
                <a:solidFill>
                  <a:schemeClr val="tx1"/>
                </a:solidFill>
                <a:effectLst/>
                <a:latin typeface="+mn-lt"/>
                <a:ea typeface="+mn-ea"/>
                <a:cs typeface="+mn-cs"/>
              </a:rPr>
              <a:t>She has pictures of her family and other people she’s worked with across the company including internal teams, the HR team and snapshots from trainings and events.</a:t>
            </a:r>
          </a:p>
          <a:p>
            <a:r>
              <a:rPr lang="en-US" sz="1200" b="0" i="0" kern="1200" dirty="0">
                <a:solidFill>
                  <a:schemeClr val="tx1"/>
                </a:solidFill>
                <a:effectLst/>
                <a:latin typeface="+mn-lt"/>
                <a:ea typeface="+mn-ea"/>
                <a:cs typeface="+mn-cs"/>
              </a:rPr>
              <a:t>Claire’s office is strategically placed to maintain the confidentiality needs of her role as an employee go to contact.</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Interactions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Scope of influence</a:t>
            </a:r>
          </a:p>
          <a:p>
            <a:r>
              <a:rPr lang="en-US" sz="1200" b="0" i="0" kern="1200" dirty="0">
                <a:solidFill>
                  <a:schemeClr val="tx1"/>
                </a:solidFill>
                <a:effectLst/>
                <a:latin typeface="+mn-lt"/>
                <a:ea typeface="+mn-ea"/>
                <a:cs typeface="+mn-cs"/>
              </a:rPr>
              <a:t>In a Upper </a:t>
            </a:r>
            <a:r>
              <a:rPr lang="en-US" sz="1200" b="0" i="0" kern="1200" dirty="0" err="1">
                <a:solidFill>
                  <a:schemeClr val="tx1"/>
                </a:solidFill>
                <a:effectLst/>
                <a:latin typeface="+mn-lt"/>
                <a:ea typeface="+mn-ea"/>
                <a:cs typeface="+mn-cs"/>
              </a:rPr>
              <a:t>mid market</a:t>
            </a:r>
            <a:r>
              <a:rPr lang="en-US" sz="1200" b="0" i="0" kern="1200" dirty="0">
                <a:solidFill>
                  <a:schemeClr val="tx1"/>
                </a:solidFill>
                <a:effectLst/>
                <a:latin typeface="+mn-lt"/>
                <a:ea typeface="+mn-ea"/>
                <a:cs typeface="+mn-cs"/>
              </a:rPr>
              <a:t> company Claire is a more specialized persona. Super-Claire is in the Director or VP of HR role and her direct reports include Claire the HR manager, Jodi, Jacob and Grace.</a:t>
            </a:r>
          </a:p>
          <a:p>
            <a:r>
              <a:rPr lang="en-US" sz="1200" b="0" i="0" kern="1200" dirty="0">
                <a:solidFill>
                  <a:schemeClr val="tx1"/>
                </a:solidFill>
                <a:effectLst/>
                <a:latin typeface="+mn-lt"/>
                <a:ea typeface="+mn-ea"/>
                <a:cs typeface="+mn-cs"/>
              </a:rPr>
              <a:t>In a smaller company she reports to a CXO level directly (CEO, COO or the CFO) Relationships (HR and Non-HR professionals)</a:t>
            </a:r>
          </a:p>
          <a:p>
            <a:r>
              <a:rPr lang="en-US" sz="1200" b="0" i="0" kern="1200" dirty="0">
                <a:solidFill>
                  <a:schemeClr val="tx1"/>
                </a:solidFill>
                <a:effectLst/>
                <a:latin typeface="+mn-lt"/>
                <a:ea typeface="+mn-ea"/>
                <a:cs typeface="+mn-cs"/>
              </a:rPr>
              <a:t>Claire interacts with Employees, Managers, Payroll Administrator (Finance Dept) and the Legal dept. on a regular basis.</a:t>
            </a:r>
          </a:p>
          <a:p>
            <a:r>
              <a:rPr lang="en-US" sz="1200" b="0" i="0" kern="1200" dirty="0">
                <a:solidFill>
                  <a:schemeClr val="tx1"/>
                </a:solidFill>
                <a:effectLst/>
                <a:latin typeface="+mn-lt"/>
                <a:ea typeface="+mn-ea"/>
                <a:cs typeface="+mn-cs"/>
              </a:rPr>
              <a:t>She manages vendor relationships.</a:t>
            </a:r>
          </a:p>
          <a:p>
            <a:r>
              <a:rPr lang="en-US" sz="1200" b="0" i="0" kern="1200" dirty="0">
                <a:solidFill>
                  <a:schemeClr val="tx1"/>
                </a:solidFill>
                <a:effectLst/>
                <a:latin typeface="+mn-lt"/>
                <a:ea typeface="+mn-ea"/>
                <a:cs typeface="+mn-cs"/>
              </a:rPr>
              <a:t>She also interacts with leadership in the company mostly to provide status of workforce. This information is carried through people </a:t>
            </a:r>
            <a:r>
              <a:rPr lang="en-US" sz="1200" b="0" i="0" kern="1200" dirty="0" err="1">
                <a:solidFill>
                  <a:schemeClr val="tx1"/>
                </a:solidFill>
                <a:effectLst/>
                <a:latin typeface="+mn-lt"/>
                <a:ea typeface="+mn-ea"/>
                <a:cs typeface="+mn-cs"/>
              </a:rPr>
              <a:t>mgmt</a:t>
            </a:r>
            <a:r>
              <a:rPr lang="en-US" sz="1200" b="0" i="0" kern="1200" dirty="0">
                <a:solidFill>
                  <a:schemeClr val="tx1"/>
                </a:solidFill>
                <a:effectLst/>
                <a:latin typeface="+mn-lt"/>
                <a:ea typeface="+mn-ea"/>
                <a:cs typeface="+mn-cs"/>
              </a:rPr>
              <a:t> directives.</a:t>
            </a:r>
          </a:p>
          <a:p>
            <a:r>
              <a:rPr lang="en-US" sz="1200" b="0" i="0" kern="1200" dirty="0">
                <a:solidFill>
                  <a:schemeClr val="tx1"/>
                </a:solidFill>
                <a:effectLst/>
                <a:latin typeface="+mn-lt"/>
                <a:ea typeface="+mn-ea"/>
                <a:cs typeface="+mn-cs"/>
              </a:rPr>
              <a:t>She brings the strategic directive to the director of HR)</a:t>
            </a:r>
          </a:p>
          <a:p>
            <a:r>
              <a:rPr lang="en-US" sz="1200" b="0" i="0" kern="1200" dirty="0">
                <a:solidFill>
                  <a:schemeClr val="tx1"/>
                </a:solidFill>
                <a:effectLst/>
                <a:latin typeface="+mn-lt"/>
                <a:ea typeface="+mn-ea"/>
                <a:cs typeface="+mn-cs"/>
              </a:rPr>
              <a:t>Relationships (HR and Non-HR professionals)</a:t>
            </a:r>
          </a:p>
          <a:p>
            <a:r>
              <a:rPr lang="en-US" sz="1200" b="0" i="0" kern="1200" dirty="0">
                <a:solidFill>
                  <a:schemeClr val="tx1"/>
                </a:solidFill>
                <a:effectLst/>
                <a:latin typeface="+mn-lt"/>
                <a:ea typeface="+mn-ea"/>
                <a:cs typeface="+mn-cs"/>
              </a:rPr>
              <a:t>Claire interacts with Employees, Managers, Payroll Administrator (Finance Dept) and the Legal dept. on a regular basis.</a:t>
            </a:r>
          </a:p>
          <a:p>
            <a:r>
              <a:rPr lang="en-US" sz="1200" b="0" i="0" kern="1200" dirty="0">
                <a:solidFill>
                  <a:schemeClr val="tx1"/>
                </a:solidFill>
                <a:effectLst/>
                <a:latin typeface="+mn-lt"/>
                <a:ea typeface="+mn-ea"/>
                <a:cs typeface="+mn-cs"/>
              </a:rPr>
              <a:t>She manages vendor relationships.</a:t>
            </a:r>
          </a:p>
          <a:p>
            <a:r>
              <a:rPr lang="en-US" sz="1200" b="0" i="0" kern="1200" dirty="0">
                <a:solidFill>
                  <a:schemeClr val="tx1"/>
                </a:solidFill>
                <a:effectLst/>
                <a:latin typeface="+mn-lt"/>
                <a:ea typeface="+mn-ea"/>
                <a:cs typeface="+mn-cs"/>
              </a:rPr>
              <a:t>She also interacts with leadership in the company mostly to provide status of workforce. This information is carried through people </a:t>
            </a:r>
            <a:r>
              <a:rPr lang="en-US" sz="1200" b="0" i="0" kern="1200" dirty="0" err="1">
                <a:solidFill>
                  <a:schemeClr val="tx1"/>
                </a:solidFill>
                <a:effectLst/>
                <a:latin typeface="+mn-lt"/>
                <a:ea typeface="+mn-ea"/>
                <a:cs typeface="+mn-cs"/>
              </a:rPr>
              <a:t>mgmt</a:t>
            </a:r>
            <a:r>
              <a:rPr lang="en-US" sz="1200" b="0" i="0" kern="1200" dirty="0">
                <a:solidFill>
                  <a:schemeClr val="tx1"/>
                </a:solidFill>
                <a:effectLst/>
                <a:latin typeface="+mn-lt"/>
                <a:ea typeface="+mn-ea"/>
                <a:cs typeface="+mn-cs"/>
              </a:rPr>
              <a:t> directives.</a:t>
            </a:r>
          </a:p>
          <a:p>
            <a:r>
              <a:rPr lang="en-US" sz="1200" b="0" i="0" kern="1200" dirty="0">
                <a:solidFill>
                  <a:schemeClr val="tx1"/>
                </a:solidFill>
                <a:effectLst/>
                <a:latin typeface="+mn-lt"/>
                <a:ea typeface="+mn-ea"/>
                <a:cs typeface="+mn-cs"/>
              </a:rPr>
              <a:t>As a HR manager, she brings the strategic directive to the director of HR</a:t>
            </a:r>
          </a:p>
          <a:p>
            <a:r>
              <a:rPr lang="en-US" sz="1200" b="0" i="0" kern="1200" dirty="0">
                <a:solidFill>
                  <a:schemeClr val="tx1"/>
                </a:solidFill>
                <a:effectLst/>
                <a:latin typeface="+mn-lt"/>
                <a:ea typeface="+mn-ea"/>
                <a:cs typeface="+mn-cs"/>
              </a:rPr>
              <a:t>Communication channels</a:t>
            </a:r>
          </a:p>
          <a:p>
            <a:r>
              <a:rPr lang="en-US" sz="1200" b="0" i="0" kern="1200" dirty="0">
                <a:solidFill>
                  <a:schemeClr val="tx1"/>
                </a:solidFill>
                <a:effectLst/>
                <a:latin typeface="+mn-lt"/>
                <a:ea typeface="+mn-ea"/>
                <a:cs typeface="+mn-cs"/>
              </a:rPr>
              <a:t>Claire uses productivity applications (email (MS Outlook/Lotus Notes), Excel and Word,) for all of the above activities</a:t>
            </a:r>
          </a:p>
          <a:p>
            <a:r>
              <a:rPr lang="en-US" sz="1200" b="0" i="0" kern="1200" dirty="0">
                <a:solidFill>
                  <a:schemeClr val="tx1"/>
                </a:solidFill>
                <a:effectLst/>
                <a:latin typeface="+mn-lt"/>
                <a:ea typeface="+mn-ea"/>
                <a:cs typeface="+mn-cs"/>
              </a:rPr>
              <a:t>For managing payroll / HR questions, processing payroll and managing training programs she uses an ERP application</a:t>
            </a:r>
          </a:p>
          <a:p>
            <a:r>
              <a:rPr lang="en-US" sz="1200" b="0" i="0" kern="1200" dirty="0">
                <a:solidFill>
                  <a:schemeClr val="tx1"/>
                </a:solidFill>
                <a:effectLst/>
                <a:latin typeface="+mn-lt"/>
                <a:ea typeface="+mn-ea"/>
                <a:cs typeface="+mn-cs"/>
              </a:rPr>
              <a:t>For ensuring government regulation compliance, recruitment of open positions and health / safety she uses her professional contacts including the internet websites and communities.</a:t>
            </a:r>
          </a:p>
          <a:p>
            <a:r>
              <a:rPr lang="en-US" sz="1200" b="0" i="0" kern="1200" dirty="0">
                <a:solidFill>
                  <a:schemeClr val="tx1"/>
                </a:solidFill>
                <a:effectLst/>
                <a:latin typeface="+mn-lt"/>
                <a:ea typeface="+mn-ea"/>
                <a:cs typeface="+mn-cs"/>
              </a:rPr>
              <a:t>Claire also has frequent face-to-face interactions (training, one-to-many informationals, one-to-one employee service).</a:t>
            </a:r>
          </a:p>
          <a:p>
            <a:r>
              <a:rPr lang="en-US" sz="1200" b="0" i="0" kern="1200" dirty="0">
                <a:solidFill>
                  <a:schemeClr val="tx1"/>
                </a:solidFill>
                <a:effectLst/>
                <a:latin typeface="+mn-lt"/>
                <a:ea typeface="+mn-ea"/>
                <a:cs typeface="+mn-cs"/>
              </a:rPr>
              <a:t>Objects</a:t>
            </a:r>
          </a:p>
          <a:p>
            <a:r>
              <a:rPr lang="en-US" sz="1200" b="0" i="0" kern="1200" dirty="0">
                <a:solidFill>
                  <a:schemeClr val="tx1"/>
                </a:solidFill>
                <a:effectLst/>
                <a:latin typeface="+mn-lt"/>
                <a:ea typeface="+mn-ea"/>
                <a:cs typeface="+mn-cs"/>
              </a:rPr>
              <a:t>Laptop</a:t>
            </a:r>
          </a:p>
          <a:p>
            <a:r>
              <a:rPr lang="en-US" sz="1200" b="0" i="0" kern="1200" dirty="0">
                <a:solidFill>
                  <a:schemeClr val="tx1"/>
                </a:solidFill>
                <a:effectLst/>
                <a:latin typeface="+mn-lt"/>
                <a:ea typeface="+mn-ea"/>
                <a:cs typeface="+mn-cs"/>
              </a:rPr>
              <a:t>Claire is a heavy user of MS Word and Excel to handle distinct processes, communication and analysis.</a:t>
            </a:r>
          </a:p>
          <a:p>
            <a:r>
              <a:rPr lang="en-US" sz="1200" b="0" i="0" kern="1200" dirty="0">
                <a:solidFill>
                  <a:schemeClr val="tx1"/>
                </a:solidFill>
                <a:effectLst/>
                <a:latin typeface="+mn-lt"/>
                <a:ea typeface="+mn-ea"/>
                <a:cs typeface="+mn-cs"/>
              </a:rPr>
              <a:t>MS Word, MS Excel, Lotus Notes, and several different legacy HR applications, which she has used over the years.</a:t>
            </a:r>
          </a:p>
          <a:p>
            <a:r>
              <a:rPr lang="en-US" sz="1200" b="0" i="0" kern="1200" dirty="0">
                <a:solidFill>
                  <a:schemeClr val="tx1"/>
                </a:solidFill>
                <a:effectLst/>
                <a:latin typeface="+mn-lt"/>
                <a:ea typeface="+mn-ea"/>
                <a:cs typeface="+mn-cs"/>
              </a:rPr>
              <a:t>Desk /cell phone</a:t>
            </a:r>
          </a:p>
          <a:p>
            <a:r>
              <a:rPr lang="en-US" sz="1200" b="0" i="0" kern="1200" dirty="0">
                <a:solidFill>
                  <a:schemeClr val="tx1"/>
                </a:solidFill>
                <a:effectLst/>
                <a:latin typeface="+mn-lt"/>
                <a:ea typeface="+mn-ea"/>
                <a:cs typeface="+mn-cs"/>
              </a:rPr>
              <a:t>Copier/printer</a:t>
            </a:r>
          </a:p>
          <a:p>
            <a:r>
              <a:rPr lang="en-US" sz="1200" b="0" i="0" kern="1200" dirty="0">
                <a:solidFill>
                  <a:schemeClr val="tx1"/>
                </a:solidFill>
                <a:effectLst/>
                <a:latin typeface="+mn-lt"/>
                <a:ea typeface="+mn-ea"/>
                <a:cs typeface="+mn-cs"/>
              </a:rPr>
              <a:t>Fax machine</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p:txBody>
      </p:sp>
      <p:sp>
        <p:nvSpPr>
          <p:cNvPr id="4" name="Slide Number Placeholder 3"/>
          <p:cNvSpPr>
            <a:spLocks noGrp="1"/>
          </p:cNvSpPr>
          <p:nvPr>
            <p:ph type="sldNum" sz="quarter" idx="5"/>
          </p:nvPr>
        </p:nvSpPr>
        <p:spPr/>
        <p:txBody>
          <a:bodyPr/>
          <a:lstStyle/>
          <a:p>
            <a:fld id="{90C91C77-BD77-46DD-975C-A10BFBCE05E6}" type="slidenum">
              <a:rPr lang="en-US" smtClean="0"/>
              <a:t>8</a:t>
            </a:fld>
            <a:endParaRPr lang="en-US"/>
          </a:p>
        </p:txBody>
      </p:sp>
    </p:spTree>
    <p:extLst>
      <p:ext uri="{BB962C8B-B14F-4D97-AF65-F5344CB8AC3E}">
        <p14:creationId xmlns:p14="http://schemas.microsoft.com/office/powerpoint/2010/main" val="1561236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Tim - IT Manager</a:t>
            </a:r>
          </a:p>
          <a:p>
            <a:r>
              <a:rPr lang="en-US" sz="1200" b="0" i="1" kern="1200" dirty="0">
                <a:solidFill>
                  <a:schemeClr val="tx1"/>
                </a:solidFill>
                <a:effectLst/>
                <a:latin typeface="+mn-lt"/>
                <a:ea typeface="+mn-ea"/>
                <a:cs typeface="+mn-cs"/>
              </a:rPr>
              <a:t>"I do not have to know everything; I just have to know where to find the technology and answers."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Tim is the IT decision maker and owns the IT budget in a company with 4-15 servers. As the senior IT administrator, Tim manages Chris and completes some tasks to help balance his workload.</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General information</a:t>
            </a:r>
          </a:p>
          <a:p>
            <a:r>
              <a:rPr lang="en-US" sz="1200" b="0" i="0" kern="1200" dirty="0">
                <a:solidFill>
                  <a:schemeClr val="tx1"/>
                </a:solidFill>
                <a:effectLst/>
                <a:latin typeface="+mn-lt"/>
                <a:ea typeface="+mn-ea"/>
                <a:cs typeface="+mn-cs"/>
              </a:rPr>
              <a:t>40 years old</a:t>
            </a:r>
          </a:p>
          <a:p>
            <a:r>
              <a:rPr lang="en-US" sz="1200" b="0" i="0" kern="1200" dirty="0">
                <a:solidFill>
                  <a:schemeClr val="tx1"/>
                </a:solidFill>
                <a:effectLst/>
                <a:latin typeface="+mn-lt"/>
                <a:ea typeface="+mn-ea"/>
                <a:cs typeface="+mn-cs"/>
              </a:rPr>
              <a:t>BA Psychology, some programming courses, learned IT on the job as an IT technician</a:t>
            </a:r>
          </a:p>
          <a:p>
            <a:r>
              <a:rPr lang="en-US" sz="1200" b="0" i="0" kern="1200" dirty="0">
                <a:solidFill>
                  <a:schemeClr val="tx1"/>
                </a:solidFill>
                <a:effectLst/>
                <a:latin typeface="+mn-lt"/>
                <a:ea typeface="+mn-ea"/>
                <a:cs typeface="+mn-cs"/>
              </a:rPr>
              <a:t>He’s also taken certification training courses and received his MCSE three years ago</a:t>
            </a:r>
          </a:p>
          <a:p>
            <a:r>
              <a:rPr lang="en-US" sz="1200" b="0" i="0" kern="1200" dirty="0">
                <a:solidFill>
                  <a:schemeClr val="tx1"/>
                </a:solidFill>
                <a:effectLst/>
                <a:latin typeface="+mn-lt"/>
                <a:ea typeface="+mn-ea"/>
                <a:cs typeface="+mn-cs"/>
              </a:rPr>
              <a:t>6 years IT Experience, 4 with his current company</a:t>
            </a:r>
          </a:p>
          <a:p>
            <a:r>
              <a:rPr lang="en-US" sz="1200" b="0" i="0" kern="1200" dirty="0">
                <a:solidFill>
                  <a:schemeClr val="tx1"/>
                </a:solidFill>
                <a:effectLst/>
                <a:latin typeface="+mn-lt"/>
                <a:ea typeface="+mn-ea"/>
                <a:cs typeface="+mn-cs"/>
              </a:rPr>
              <a:t>Market size and influence</a:t>
            </a:r>
          </a:p>
          <a:p>
            <a:r>
              <a:rPr lang="en-US" sz="1200" b="0" i="0" kern="1200" dirty="0">
                <a:solidFill>
                  <a:schemeClr val="tx1"/>
                </a:solidFill>
                <a:effectLst/>
                <a:latin typeface="+mn-lt"/>
                <a:ea typeface="+mn-ea"/>
                <a:cs typeface="+mn-cs"/>
              </a:rPr>
              <a:t>IT professionals in target companies are relatively junior. While they are responsible for identifying and winnowing potential solutions, they don’t have a strategic perspective. Many also lack the clout within the organization to shift senior management’s point-of-view away from vertical market products. (Manufacturers Summary Report).</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7:00-8:00 </a:t>
            </a:r>
            <a:r>
              <a:rPr lang="en-US" sz="1200" b="0" i="0" kern="1200" dirty="0" err="1">
                <a:solidFill>
                  <a:schemeClr val="tx1"/>
                </a:solidFill>
                <a:effectLst/>
                <a:latin typeface="+mn-lt"/>
                <a:ea typeface="+mn-ea"/>
                <a:cs typeface="+mn-cs"/>
              </a:rPr>
              <a:t>amTim</a:t>
            </a:r>
            <a:r>
              <a:rPr lang="en-US" sz="1200" b="0" i="0" kern="1200" dirty="0">
                <a:solidFill>
                  <a:schemeClr val="tx1"/>
                </a:solidFill>
                <a:effectLst/>
                <a:latin typeface="+mn-lt"/>
                <a:ea typeface="+mn-ea"/>
                <a:cs typeface="+mn-cs"/>
              </a:rPr>
              <a:t> typically starts his day by checking the servers. He first checks the error report logs and the disk space on the LOB servers. After that he looks through the event logs on the Domain Controller, the plotter and the file and print servers. After this he checks the firewall event logs and checks for any new viruses coming in. This daily routine typically takes about 40 minutes.1</a:t>
            </a:r>
          </a:p>
          <a:p>
            <a:r>
              <a:rPr lang="en-US" sz="1200" b="0" i="0" kern="1200" dirty="0">
                <a:solidFill>
                  <a:schemeClr val="tx1"/>
                </a:solidFill>
                <a:effectLst/>
                <a:latin typeface="+mn-lt"/>
                <a:ea typeface="+mn-ea"/>
                <a:cs typeface="+mn-cs"/>
              </a:rPr>
              <a:t>8:00-9:00 </a:t>
            </a:r>
            <a:r>
              <a:rPr lang="en-US" sz="1200" b="0" i="0" kern="1200" dirty="0" err="1">
                <a:solidFill>
                  <a:schemeClr val="tx1"/>
                </a:solidFill>
                <a:effectLst/>
                <a:latin typeface="+mn-lt"/>
                <a:ea typeface="+mn-ea"/>
                <a:cs typeface="+mn-cs"/>
              </a:rPr>
              <a:t>amAfter</a:t>
            </a:r>
            <a:r>
              <a:rPr lang="en-US" sz="1200" b="0" i="0" kern="1200" dirty="0">
                <a:solidFill>
                  <a:schemeClr val="tx1"/>
                </a:solidFill>
                <a:effectLst/>
                <a:latin typeface="+mn-lt"/>
                <a:ea typeface="+mn-ea"/>
                <a:cs typeface="+mn-cs"/>
              </a:rPr>
              <a:t> Tim checks the servers, he turns to his e-mail and usually has about 20 or so emails from employees with questions, for example, people needing access to a network folder, questions about missing documents, etc.1 Then he reviews e-mail from listservs and newsgroups to keep abreast of other administrative issues, the resulting solutions, and new technologies. “If newsgroups ever disappear I’m ruined.” 3</a:t>
            </a:r>
          </a:p>
          <a:p>
            <a:r>
              <a:rPr lang="en-US" sz="1200" b="0" i="0" kern="1200" dirty="0">
                <a:solidFill>
                  <a:schemeClr val="tx1"/>
                </a:solidFill>
                <a:effectLst/>
                <a:latin typeface="+mn-lt"/>
                <a:ea typeface="+mn-ea"/>
                <a:cs typeface="+mn-cs"/>
              </a:rPr>
              <a:t>9:00-11:00amThe second part of Tim’s day typically involves working on projects, for example looking up solutions to system or user tech needs, investigating tough network issues. 3</a:t>
            </a:r>
          </a:p>
          <a:p>
            <a:r>
              <a:rPr lang="en-US" sz="1200" b="0" i="0" kern="1200" dirty="0">
                <a:solidFill>
                  <a:schemeClr val="tx1"/>
                </a:solidFill>
                <a:effectLst/>
                <a:latin typeface="+mn-lt"/>
                <a:ea typeface="+mn-ea"/>
                <a:cs typeface="+mn-cs"/>
              </a:rPr>
              <a:t>11:00 - 12:00pmTim states that this time is when user issues tend to flood in. His guess is that it has to do with employees finally taking a break and having time to look for help with issues.</a:t>
            </a:r>
          </a:p>
          <a:p>
            <a:r>
              <a:rPr lang="en-US" sz="1200" b="0" i="0" kern="1200" dirty="0">
                <a:solidFill>
                  <a:schemeClr val="tx1"/>
                </a:solidFill>
                <a:effectLst/>
                <a:latin typeface="+mn-lt"/>
                <a:ea typeface="+mn-ea"/>
                <a:cs typeface="+mn-cs"/>
              </a:rPr>
              <a:t>12:00 -1:00pmTim tries to have a free hour for lunch every day – just for the break. He typically checks in on a couple of computer game sites that he plays in his spare time, and checks the daily news and ESPN. 3</a:t>
            </a:r>
          </a:p>
          <a:p>
            <a:r>
              <a:rPr lang="en-US" sz="1200" b="0" i="0" kern="1200" dirty="0">
                <a:solidFill>
                  <a:schemeClr val="tx1"/>
                </a:solidFill>
                <a:effectLst/>
                <a:latin typeface="+mn-lt"/>
                <a:ea typeface="+mn-ea"/>
                <a:cs typeface="+mn-cs"/>
              </a:rPr>
              <a:t>1:00- 3:00 </a:t>
            </a:r>
            <a:r>
              <a:rPr lang="en-US" sz="1200" b="0" i="0" kern="1200" dirty="0" err="1">
                <a:solidFill>
                  <a:schemeClr val="tx1"/>
                </a:solidFill>
                <a:effectLst/>
                <a:latin typeface="+mn-lt"/>
                <a:ea typeface="+mn-ea"/>
                <a:cs typeface="+mn-cs"/>
              </a:rPr>
              <a:t>pmTim</a:t>
            </a:r>
            <a:r>
              <a:rPr lang="en-US" sz="1200" b="0" i="0" kern="1200" dirty="0">
                <a:solidFill>
                  <a:schemeClr val="tx1"/>
                </a:solidFill>
                <a:effectLst/>
                <a:latin typeface="+mn-lt"/>
                <a:ea typeface="+mn-ea"/>
                <a:cs typeface="+mn-cs"/>
              </a:rPr>
              <a:t> tries to leave this part of the day open to whatever may come, he calls this the “Chaotic Time: You never know what’s going to come.” He makes sure not to schedule any meetings so he can deal with any network, administrative, or generally unexpected issues. 3</a:t>
            </a:r>
          </a:p>
          <a:p>
            <a:r>
              <a:rPr lang="en-US" sz="1200" b="0" i="0" kern="1200" dirty="0">
                <a:solidFill>
                  <a:schemeClr val="tx1"/>
                </a:solidFill>
                <a:effectLst/>
                <a:latin typeface="+mn-lt"/>
                <a:ea typeface="+mn-ea"/>
                <a:cs typeface="+mn-cs"/>
              </a:rPr>
              <a:t>3:00- 4:00pmAs a rule, Tim leaves this time open for meetings with coworkers or the company leaders – whatever is needed.</a:t>
            </a:r>
          </a:p>
          <a:p>
            <a:r>
              <a:rPr lang="en-US" sz="1200" b="0" i="0" kern="1200" dirty="0">
                <a:solidFill>
                  <a:schemeClr val="tx1"/>
                </a:solidFill>
                <a:effectLst/>
                <a:latin typeface="+mn-lt"/>
                <a:ea typeface="+mn-ea"/>
                <a:cs typeface="+mn-cs"/>
              </a:rPr>
              <a:t>4:00- 4:30pmTim checks the event logs and disk space on the LOB servers, and then he does the same on the DC, Plotter, Exchange, and SQL Server servers. Basically he makes sure that the system is running well enough before he leaves the office by 4:30. 3</a:t>
            </a:r>
          </a:p>
          <a:p>
            <a:r>
              <a:rPr lang="en-US" sz="1200" b="0" i="0" kern="1200" dirty="0">
                <a:solidFill>
                  <a:schemeClr val="tx1"/>
                </a:solidFill>
                <a:effectLst/>
                <a:latin typeface="+mn-lt"/>
                <a:ea typeface="+mn-ea"/>
                <a:cs typeface="+mn-cs"/>
              </a:rPr>
              <a:t>4:30-5:30pmA sales manager asked Tim yesterday for a three year sales report on a particular line of product that they sold from one branch. Spends an hour developing the custom report.</a:t>
            </a:r>
          </a:p>
          <a:p>
            <a:r>
              <a:rPr lang="en-US" sz="1200" b="0" i="0" kern="1200" dirty="0">
                <a:solidFill>
                  <a:schemeClr val="tx1"/>
                </a:solidFill>
                <a:effectLst/>
                <a:latin typeface="+mn-lt"/>
                <a:ea typeface="+mn-ea"/>
                <a:cs typeface="+mn-cs"/>
              </a:rPr>
              <a:t>5:30pmGo home.</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Introduction</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Basically, I’m responsible for all computer systems. The ERP system, CRM, PCs, the network, outsourcing, dealing with consultants for IT, Telecommunications, FAX machines, just about anything that plugs into a wall has to come in through me at some point or another. While I am the key person for infrastructure design and deployment, I do share deployment tasks with my IT Engineer (Chris) to increase efficiency. As the more experienced IT person here, I am the point of escalation for issues that Chris can't handle by himself.</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little history, sure. Like I said, it started off in a garage. There were four or five employees. It grew from there in terms of my role and the information systems of the company. It started off as just a sideline. I had done some engineering and I had done some telecommunications, not to give you my whole life story here. But I had some kind of a feel, an affinity for it. As it grew, we started off with one computer. Once we got three computers obviously we had Windows on there. We did peer-to-peer sharing with 95 and it just kind of grew. It was never my intention to become an IT person. It just kind of happened and it expanded out.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studied on my own and took the test. I just learned on the job by fixing problems. I’ve just now gotten to when I call into the consultant they know it’s really bad. I have large gaps of knowledge. There was no network. They didn’t want to pay for one. So it was only two years ago when we finally thought we should get a server. It’s been growing little bit by bit. It’s been a haphazard process. Every time we did something here it was something we’d never done before and it’s a struggle.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the MBS customer company, I am plagued by having to create custom reports from the ERP system because the systems don't enable my users to create the reports they need to run the business without my help or the VAR's help which is cost prohibitive for ongoing 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If the company needs a non-standard report, managers must seek the help of an IT person or pay an expensive consultant for programming. It often takes several days to get needed data. As one CFO said, “Information is power, and we don’t have it.” A Marketing Director commented, “It’s an accountability factor. The owners ask me if our Yellow Pages advertising is paying out, and I can’t answer them.</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Environments</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Keep the network and server applications running smoothly</a:t>
            </a:r>
          </a:p>
          <a:p>
            <a:r>
              <a:rPr lang="en-US" sz="1200" b="0" i="0" kern="1200" dirty="0">
                <a:solidFill>
                  <a:schemeClr val="tx1"/>
                </a:solidFill>
                <a:effectLst/>
                <a:latin typeface="+mn-lt"/>
                <a:ea typeface="+mn-ea"/>
                <a:cs typeface="+mn-cs"/>
              </a:rPr>
              <a:t>Make the company more profitable through positive ROI on IT purchases such as their choice of ERP system</a:t>
            </a:r>
          </a:p>
          <a:p>
            <a:r>
              <a:rPr lang="en-US" sz="1200" b="0" i="0" kern="1200" dirty="0">
                <a:solidFill>
                  <a:schemeClr val="tx1"/>
                </a:solidFill>
                <a:effectLst/>
                <a:latin typeface="+mn-lt"/>
                <a:ea typeface="+mn-ea"/>
                <a:cs typeface="+mn-cs"/>
              </a:rPr>
              <a:t>Primary Roles</a:t>
            </a:r>
          </a:p>
          <a:p>
            <a:r>
              <a:rPr lang="en-US" sz="1200" b="0" i="0" kern="1200" dirty="0">
                <a:solidFill>
                  <a:schemeClr val="tx1"/>
                </a:solidFill>
                <a:effectLst/>
                <a:latin typeface="+mn-lt"/>
                <a:ea typeface="+mn-ea"/>
                <a:cs typeface="+mn-cs"/>
              </a:rPr>
              <a:t>Technical decision maker, decides what to purchase in terms of software and hardware</a:t>
            </a:r>
          </a:p>
          <a:p>
            <a:r>
              <a:rPr lang="en-US" sz="1200" b="0" i="0" kern="1200" dirty="0">
                <a:solidFill>
                  <a:schemeClr val="tx1"/>
                </a:solidFill>
                <a:effectLst/>
                <a:latin typeface="+mn-lt"/>
                <a:ea typeface="+mn-ea"/>
                <a:cs typeface="+mn-cs"/>
              </a:rPr>
              <a:t>IT Implementer</a:t>
            </a:r>
          </a:p>
          <a:p>
            <a:r>
              <a:rPr lang="en-US" sz="1200" b="0" i="0" kern="1200" dirty="0">
                <a:solidFill>
                  <a:schemeClr val="tx1"/>
                </a:solidFill>
                <a:effectLst/>
                <a:latin typeface="+mn-lt"/>
                <a:ea typeface="+mn-ea"/>
                <a:cs typeface="+mn-cs"/>
              </a:rPr>
              <a:t>Network Security</a:t>
            </a:r>
          </a:p>
          <a:p>
            <a:r>
              <a:rPr lang="en-US" sz="1200" b="0" i="0" kern="1200" dirty="0">
                <a:solidFill>
                  <a:schemeClr val="tx1"/>
                </a:solidFill>
                <a:effectLst/>
                <a:latin typeface="+mn-lt"/>
                <a:ea typeface="+mn-ea"/>
                <a:cs typeface="+mn-cs"/>
              </a:rPr>
              <a:t>Technology Manager</a:t>
            </a:r>
          </a:p>
          <a:p>
            <a:r>
              <a:rPr lang="en-US" sz="1200" b="0" i="0" kern="1200" dirty="0">
                <a:solidFill>
                  <a:schemeClr val="tx1"/>
                </a:solidFill>
                <a:effectLst/>
                <a:latin typeface="+mn-lt"/>
                <a:ea typeface="+mn-ea"/>
                <a:cs typeface="+mn-cs"/>
              </a:rPr>
              <a:t>Manager of Chris, the IT Engineer</a:t>
            </a:r>
          </a:p>
          <a:p>
            <a:r>
              <a:rPr lang="en-US" sz="1200" b="0" i="0" kern="1200" dirty="0">
                <a:solidFill>
                  <a:schemeClr val="tx1"/>
                </a:solidFill>
                <a:effectLst/>
                <a:latin typeface="+mn-lt"/>
                <a:ea typeface="+mn-ea"/>
                <a:cs typeface="+mn-cs"/>
              </a:rPr>
              <a:t>Technical decision maker, decides what to purchase in terms of software and hardware</a:t>
            </a:r>
          </a:p>
          <a:p>
            <a:r>
              <a:rPr lang="en-US" sz="1200" b="0" i="0" kern="1200" dirty="0">
                <a:solidFill>
                  <a:schemeClr val="tx1"/>
                </a:solidFill>
                <a:effectLst/>
                <a:latin typeface="+mn-lt"/>
                <a:ea typeface="+mn-ea"/>
                <a:cs typeface="+mn-cs"/>
              </a:rPr>
              <a:t>IT Implementer</a:t>
            </a:r>
          </a:p>
          <a:p>
            <a:r>
              <a:rPr lang="en-US" sz="1200" b="0" i="0" kern="1200" dirty="0">
                <a:solidFill>
                  <a:schemeClr val="tx1"/>
                </a:solidFill>
                <a:effectLst/>
                <a:latin typeface="+mn-lt"/>
                <a:ea typeface="+mn-ea"/>
                <a:cs typeface="+mn-cs"/>
              </a:rPr>
              <a:t>Network Security</a:t>
            </a:r>
          </a:p>
          <a:p>
            <a:r>
              <a:rPr lang="en-US" sz="1200" b="0" i="0" kern="1200" dirty="0">
                <a:solidFill>
                  <a:schemeClr val="tx1"/>
                </a:solidFill>
                <a:effectLst/>
                <a:latin typeface="+mn-lt"/>
                <a:ea typeface="+mn-ea"/>
                <a:cs typeface="+mn-cs"/>
              </a:rPr>
              <a:t>Technology Manager</a:t>
            </a:r>
          </a:p>
          <a:p>
            <a:r>
              <a:rPr lang="en-US" sz="1200" b="0" i="0" kern="1200" dirty="0">
                <a:solidFill>
                  <a:schemeClr val="tx1"/>
                </a:solidFill>
                <a:effectLst/>
                <a:latin typeface="+mn-lt"/>
                <a:ea typeface="+mn-ea"/>
                <a:cs typeface="+mn-cs"/>
              </a:rPr>
              <a:t>Manager of Chris, the IT Engineer</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Planning the overall infrastructure deployment, availability, and reliability.</a:t>
            </a:r>
          </a:p>
          <a:p>
            <a:r>
              <a:rPr lang="en-US" sz="1200" b="0" i="0" kern="1200" dirty="0">
                <a:solidFill>
                  <a:schemeClr val="tx1"/>
                </a:solidFill>
                <a:effectLst/>
                <a:latin typeface="+mn-lt"/>
                <a:ea typeface="+mn-ea"/>
                <a:cs typeface="+mn-cs"/>
              </a:rPr>
              <a:t>Designing the IT infrastructure</a:t>
            </a:r>
          </a:p>
          <a:p>
            <a:r>
              <a:rPr lang="en-US" sz="1200" b="0" i="0" kern="1200" dirty="0">
                <a:solidFill>
                  <a:schemeClr val="tx1"/>
                </a:solidFill>
                <a:effectLst/>
                <a:latin typeface="+mn-lt"/>
                <a:ea typeface="+mn-ea"/>
                <a:cs typeface="+mn-cs"/>
              </a:rPr>
              <a:t>Investigating new hardware, software, and networking purchases</a:t>
            </a:r>
          </a:p>
          <a:p>
            <a:r>
              <a:rPr lang="en-US" sz="1200" b="0" i="0" kern="1200" dirty="0">
                <a:solidFill>
                  <a:schemeClr val="tx1"/>
                </a:solidFill>
                <a:effectLst/>
                <a:latin typeface="+mn-lt"/>
                <a:ea typeface="+mn-ea"/>
                <a:cs typeface="+mn-cs"/>
              </a:rPr>
              <a:t>Making reports from the ERP system for BDMs who need deeper analysis than the canned reports provide.</a:t>
            </a:r>
          </a:p>
          <a:p>
            <a:r>
              <a:rPr lang="en-US" sz="1200" b="0" i="0" kern="1200" dirty="0">
                <a:solidFill>
                  <a:schemeClr val="tx1"/>
                </a:solidFill>
                <a:effectLst/>
                <a:latin typeface="+mn-lt"/>
                <a:ea typeface="+mn-ea"/>
                <a:cs typeface="+mn-cs"/>
              </a:rPr>
              <a:t>Training users on the ERP system, supporting end users.</a:t>
            </a:r>
          </a:p>
          <a:p>
            <a:r>
              <a:rPr lang="en-US" sz="1200" b="0" i="0" kern="1200" dirty="0">
                <a:solidFill>
                  <a:schemeClr val="tx1"/>
                </a:solidFill>
                <a:effectLst/>
                <a:latin typeface="+mn-lt"/>
                <a:ea typeface="+mn-ea"/>
                <a:cs typeface="+mn-cs"/>
              </a:rPr>
              <a:t>Deciding whether and when to upgrade software, oversee the process</a:t>
            </a:r>
          </a:p>
          <a:p>
            <a:r>
              <a:rPr lang="en-US" sz="1200" b="0" i="0" kern="1200" dirty="0">
                <a:solidFill>
                  <a:schemeClr val="tx1"/>
                </a:solidFill>
                <a:effectLst/>
                <a:latin typeface="+mn-lt"/>
                <a:ea typeface="+mn-ea"/>
                <a:cs typeface="+mn-cs"/>
              </a:rPr>
              <a:t>Lead decision maker in the IT department (but big purchases like the ERP system are decided by the CFO or owner, with Tim's input).</a:t>
            </a:r>
          </a:p>
          <a:p>
            <a:r>
              <a:rPr lang="en-US" sz="1200" b="0" i="0" kern="1200" dirty="0">
                <a:solidFill>
                  <a:schemeClr val="tx1"/>
                </a:solidFill>
                <a:effectLst/>
                <a:latin typeface="+mn-lt"/>
                <a:ea typeface="+mn-ea"/>
                <a:cs typeface="+mn-cs"/>
              </a:rPr>
              <a:t>Managing Chris Green</a:t>
            </a:r>
          </a:p>
          <a:p>
            <a:r>
              <a:rPr lang="en-US" sz="1200" b="0" i="0" kern="1200" dirty="0">
                <a:solidFill>
                  <a:schemeClr val="tx1"/>
                </a:solidFill>
                <a:effectLst/>
                <a:latin typeface="+mn-lt"/>
                <a:ea typeface="+mn-ea"/>
                <a:cs typeface="+mn-cs"/>
              </a:rPr>
              <a:t>Taking on tasks that Chris cannot get to</a:t>
            </a:r>
          </a:p>
          <a:p>
            <a:r>
              <a:rPr lang="en-US" sz="1200" b="0" i="0" kern="1200" dirty="0">
                <a:solidFill>
                  <a:schemeClr val="tx1"/>
                </a:solidFill>
                <a:effectLst/>
                <a:latin typeface="+mn-lt"/>
                <a:ea typeface="+mn-ea"/>
                <a:cs typeface="+mn-cs"/>
              </a:rPr>
              <a:t>Escalating difficult issues to external consultants</a:t>
            </a:r>
          </a:p>
          <a:p>
            <a:r>
              <a:rPr lang="en-US" sz="1200" b="0" i="0" kern="1200" dirty="0">
                <a:solidFill>
                  <a:schemeClr val="tx1"/>
                </a:solidFill>
                <a:effectLst/>
                <a:latin typeface="+mn-lt"/>
                <a:ea typeface="+mn-ea"/>
                <a:cs typeface="+mn-cs"/>
              </a:rPr>
              <a:t>Troubleshooting</a:t>
            </a:r>
          </a:p>
          <a:p>
            <a:r>
              <a:rPr lang="en-US" sz="1200" b="0" i="0" kern="1200" dirty="0">
                <a:solidFill>
                  <a:schemeClr val="tx1"/>
                </a:solidFill>
                <a:effectLst/>
                <a:latin typeface="+mn-lt"/>
                <a:ea typeface="+mn-ea"/>
                <a:cs typeface="+mn-cs"/>
              </a:rPr>
              <a:t>Server and firewall management</a:t>
            </a:r>
          </a:p>
          <a:p>
            <a:r>
              <a:rPr lang="en-US" sz="1200" b="0" i="0" kern="1200" dirty="0">
                <a:solidFill>
                  <a:schemeClr val="tx1"/>
                </a:solidFill>
                <a:effectLst/>
                <a:latin typeface="+mn-lt"/>
                <a:ea typeface="+mn-ea"/>
                <a:cs typeface="+mn-cs"/>
              </a:rPr>
              <a:t>User account management and directory management</a:t>
            </a:r>
          </a:p>
          <a:p>
            <a:r>
              <a:rPr lang="en-US" sz="1200" b="0" i="0" kern="1200" dirty="0">
                <a:solidFill>
                  <a:schemeClr val="tx1"/>
                </a:solidFill>
                <a:effectLst/>
                <a:latin typeface="+mn-lt"/>
                <a:ea typeface="+mn-ea"/>
                <a:cs typeface="+mn-cs"/>
              </a:rPr>
              <a:t>Maintaining server applications such as Exchange server and the ERP system</a:t>
            </a:r>
          </a:p>
          <a:p>
            <a:r>
              <a:rPr lang="en-US" sz="1200" b="0" i="0" kern="1200" dirty="0">
                <a:solidFill>
                  <a:schemeClr val="tx1"/>
                </a:solidFill>
                <a:effectLst/>
                <a:latin typeface="+mn-lt"/>
                <a:ea typeface="+mn-ea"/>
                <a:cs typeface="+mn-cs"/>
              </a:rPr>
              <a:t>Checking logs to oversee network traffic, e-mail traffic, virus alerts, and server status</a:t>
            </a:r>
          </a:p>
          <a:p>
            <a:r>
              <a:rPr lang="en-US" sz="1200" b="0" i="0" kern="1200" dirty="0">
                <a:solidFill>
                  <a:schemeClr val="tx1"/>
                </a:solidFill>
                <a:effectLst/>
                <a:latin typeface="+mn-lt"/>
                <a:ea typeface="+mn-ea"/>
                <a:cs typeface="+mn-cs"/>
              </a:rPr>
              <a:t>Application provisioning</a:t>
            </a:r>
          </a:p>
          <a:p>
            <a:r>
              <a:rPr lang="en-US" sz="1200" b="0" i="0" kern="1200" dirty="0">
                <a:solidFill>
                  <a:schemeClr val="tx1"/>
                </a:solidFill>
                <a:effectLst/>
                <a:latin typeface="+mn-lt"/>
                <a:ea typeface="+mn-ea"/>
                <a:cs typeface="+mn-cs"/>
              </a:rPr>
              <a:t>Training</a:t>
            </a:r>
          </a:p>
          <a:p>
            <a:r>
              <a:rPr lang="en-US" sz="1200" b="0" i="0" kern="1200" dirty="0">
                <a:solidFill>
                  <a:schemeClr val="tx1"/>
                </a:solidFill>
                <a:effectLst/>
                <a:latin typeface="+mn-lt"/>
                <a:ea typeface="+mn-ea"/>
                <a:cs typeface="+mn-cs"/>
              </a:rPr>
              <a:t>Helpdesk</a:t>
            </a:r>
          </a:p>
          <a:p>
            <a:r>
              <a:rPr lang="en-US" sz="1200" b="0" i="0" kern="1200" dirty="0">
                <a:solidFill>
                  <a:schemeClr val="tx1"/>
                </a:solidFill>
                <a:effectLst/>
                <a:latin typeface="+mn-lt"/>
                <a:ea typeface="+mn-ea"/>
                <a:cs typeface="+mn-cs"/>
              </a:rPr>
              <a:t>Planning the overall infrastructure deployment, availability, and reliability.</a:t>
            </a:r>
          </a:p>
          <a:p>
            <a:r>
              <a:rPr lang="en-US" sz="1200" b="0" i="0" kern="1200" dirty="0">
                <a:solidFill>
                  <a:schemeClr val="tx1"/>
                </a:solidFill>
                <a:effectLst/>
                <a:latin typeface="+mn-lt"/>
                <a:ea typeface="+mn-ea"/>
                <a:cs typeface="+mn-cs"/>
              </a:rPr>
              <a:t>Designing the IT infrastructure</a:t>
            </a:r>
          </a:p>
          <a:p>
            <a:r>
              <a:rPr lang="en-US" sz="1200" b="0" i="0" kern="1200" dirty="0">
                <a:solidFill>
                  <a:schemeClr val="tx1"/>
                </a:solidFill>
                <a:effectLst/>
                <a:latin typeface="+mn-lt"/>
                <a:ea typeface="+mn-ea"/>
                <a:cs typeface="+mn-cs"/>
              </a:rPr>
              <a:t>Investigating new hardware, software, and networking purchases</a:t>
            </a:r>
          </a:p>
          <a:p>
            <a:r>
              <a:rPr lang="en-US" sz="1200" b="0" i="0" kern="1200" dirty="0">
                <a:solidFill>
                  <a:schemeClr val="tx1"/>
                </a:solidFill>
                <a:effectLst/>
                <a:latin typeface="+mn-lt"/>
                <a:ea typeface="+mn-ea"/>
                <a:cs typeface="+mn-cs"/>
              </a:rPr>
              <a:t>Making reports from the ERP system for BDMs who need deeper analysis than the canned reports provide.</a:t>
            </a:r>
          </a:p>
          <a:p>
            <a:r>
              <a:rPr lang="en-US" sz="1200" b="0" i="0" kern="1200" dirty="0">
                <a:solidFill>
                  <a:schemeClr val="tx1"/>
                </a:solidFill>
                <a:effectLst/>
                <a:latin typeface="+mn-lt"/>
                <a:ea typeface="+mn-ea"/>
                <a:cs typeface="+mn-cs"/>
              </a:rPr>
              <a:t>Training users on the ERP system, supporting end users.</a:t>
            </a:r>
          </a:p>
          <a:p>
            <a:r>
              <a:rPr lang="en-US" sz="1200" b="0" i="0" kern="1200" dirty="0">
                <a:solidFill>
                  <a:schemeClr val="tx1"/>
                </a:solidFill>
                <a:effectLst/>
                <a:latin typeface="+mn-lt"/>
                <a:ea typeface="+mn-ea"/>
                <a:cs typeface="+mn-cs"/>
              </a:rPr>
              <a:t>Deciding whether and when to upgrade software, oversee the process</a:t>
            </a:r>
          </a:p>
          <a:p>
            <a:r>
              <a:rPr lang="en-US" sz="1200" b="0" i="0" kern="1200" dirty="0">
                <a:solidFill>
                  <a:schemeClr val="tx1"/>
                </a:solidFill>
                <a:effectLst/>
                <a:latin typeface="+mn-lt"/>
                <a:ea typeface="+mn-ea"/>
                <a:cs typeface="+mn-cs"/>
              </a:rPr>
              <a:t>Lead decision maker in the IT department (but big purchases like the ERP system are decided by the CFO or owner, with Tim's input).</a:t>
            </a:r>
          </a:p>
          <a:p>
            <a:r>
              <a:rPr lang="en-US" sz="1200" b="0" i="0" kern="1200" dirty="0">
                <a:solidFill>
                  <a:schemeClr val="tx1"/>
                </a:solidFill>
                <a:effectLst/>
                <a:latin typeface="+mn-lt"/>
                <a:ea typeface="+mn-ea"/>
                <a:cs typeface="+mn-cs"/>
              </a:rPr>
              <a:t>Managing Chris Green</a:t>
            </a:r>
          </a:p>
          <a:p>
            <a:r>
              <a:rPr lang="en-US" sz="1200" b="0" i="0" kern="1200" dirty="0">
                <a:solidFill>
                  <a:schemeClr val="tx1"/>
                </a:solidFill>
                <a:effectLst/>
                <a:latin typeface="+mn-lt"/>
                <a:ea typeface="+mn-ea"/>
                <a:cs typeface="+mn-cs"/>
              </a:rPr>
              <a:t>Taking on tasks that Chris cannot get to</a:t>
            </a:r>
          </a:p>
          <a:p>
            <a:r>
              <a:rPr lang="en-US" sz="1200" b="0" i="0" kern="1200" dirty="0">
                <a:solidFill>
                  <a:schemeClr val="tx1"/>
                </a:solidFill>
                <a:effectLst/>
                <a:latin typeface="+mn-lt"/>
                <a:ea typeface="+mn-ea"/>
                <a:cs typeface="+mn-cs"/>
              </a:rPr>
              <a:t>Escalating difficult issues to external consultants</a:t>
            </a:r>
          </a:p>
          <a:p>
            <a:r>
              <a:rPr lang="en-US" sz="1200" b="0" i="0" kern="1200" dirty="0">
                <a:solidFill>
                  <a:schemeClr val="tx1"/>
                </a:solidFill>
                <a:effectLst/>
                <a:latin typeface="+mn-lt"/>
                <a:ea typeface="+mn-ea"/>
                <a:cs typeface="+mn-cs"/>
              </a:rPr>
              <a:t>Troubleshooting</a:t>
            </a:r>
          </a:p>
          <a:p>
            <a:r>
              <a:rPr lang="en-US" sz="1200" b="0" i="0" kern="1200" dirty="0">
                <a:solidFill>
                  <a:schemeClr val="tx1"/>
                </a:solidFill>
                <a:effectLst/>
                <a:latin typeface="+mn-lt"/>
                <a:ea typeface="+mn-ea"/>
                <a:cs typeface="+mn-cs"/>
              </a:rPr>
              <a:t>Server and firewall management</a:t>
            </a:r>
          </a:p>
          <a:p>
            <a:r>
              <a:rPr lang="en-US" sz="1200" b="0" i="0" kern="1200" dirty="0">
                <a:solidFill>
                  <a:schemeClr val="tx1"/>
                </a:solidFill>
                <a:effectLst/>
                <a:latin typeface="+mn-lt"/>
                <a:ea typeface="+mn-ea"/>
                <a:cs typeface="+mn-cs"/>
              </a:rPr>
              <a:t>User account management and directory management</a:t>
            </a:r>
          </a:p>
          <a:p>
            <a:r>
              <a:rPr lang="en-US" sz="1200" b="0" i="0" kern="1200" dirty="0">
                <a:solidFill>
                  <a:schemeClr val="tx1"/>
                </a:solidFill>
                <a:effectLst/>
                <a:latin typeface="+mn-lt"/>
                <a:ea typeface="+mn-ea"/>
                <a:cs typeface="+mn-cs"/>
              </a:rPr>
              <a:t>Maintaining server applications such as Exchange server and the ERP system</a:t>
            </a:r>
          </a:p>
          <a:p>
            <a:r>
              <a:rPr lang="en-US" sz="1200" b="0" i="0" kern="1200" dirty="0">
                <a:solidFill>
                  <a:schemeClr val="tx1"/>
                </a:solidFill>
                <a:effectLst/>
                <a:latin typeface="+mn-lt"/>
                <a:ea typeface="+mn-ea"/>
                <a:cs typeface="+mn-cs"/>
              </a:rPr>
              <a:t>Checking logs to oversee network traffic, e-mail traffic, virus alerts, and server status</a:t>
            </a:r>
          </a:p>
          <a:p>
            <a:r>
              <a:rPr lang="en-US" sz="1200" b="0" i="0" kern="1200" dirty="0">
                <a:solidFill>
                  <a:schemeClr val="tx1"/>
                </a:solidFill>
                <a:effectLst/>
                <a:latin typeface="+mn-lt"/>
                <a:ea typeface="+mn-ea"/>
                <a:cs typeface="+mn-cs"/>
              </a:rPr>
              <a:t>Application provisioning</a:t>
            </a:r>
          </a:p>
          <a:p>
            <a:r>
              <a:rPr lang="en-US" sz="1200" b="0" i="0" kern="1200" dirty="0">
                <a:solidFill>
                  <a:schemeClr val="tx1"/>
                </a:solidFill>
                <a:effectLst/>
                <a:latin typeface="+mn-lt"/>
                <a:ea typeface="+mn-ea"/>
                <a:cs typeface="+mn-cs"/>
              </a:rPr>
              <a:t>Training</a:t>
            </a:r>
          </a:p>
          <a:p>
            <a:r>
              <a:rPr lang="en-US" sz="1200" b="0" i="0" kern="1200" dirty="0">
                <a:solidFill>
                  <a:schemeClr val="tx1"/>
                </a:solidFill>
                <a:effectLst/>
                <a:latin typeface="+mn-lt"/>
                <a:ea typeface="+mn-ea"/>
                <a:cs typeface="+mn-cs"/>
              </a:rPr>
              <a:t>Helpdesk</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Pain and stressors</a:t>
            </a:r>
          </a:p>
          <a:p>
            <a:r>
              <a:rPr lang="en-US" sz="1200" b="0" i="0" kern="1200" dirty="0">
                <a:solidFill>
                  <a:schemeClr val="tx1"/>
                </a:solidFill>
                <a:effectLst/>
                <a:latin typeface="+mn-lt"/>
                <a:ea typeface="+mn-ea"/>
                <a:cs typeface="+mn-cs"/>
              </a:rPr>
              <a:t>Persona variables</a:t>
            </a:r>
          </a:p>
          <a:p>
            <a:r>
              <a:rPr lang="en-US" sz="1200" b="0" i="0" kern="1200" dirty="0">
                <a:solidFill>
                  <a:schemeClr val="tx1"/>
                </a:solidFill>
                <a:effectLst/>
                <a:latin typeface="+mn-lt"/>
                <a:ea typeface="+mn-ea"/>
                <a:cs typeface="+mn-cs"/>
              </a:rPr>
              <a:t>Escalation and Delegation</a:t>
            </a:r>
          </a:p>
          <a:p>
            <a:r>
              <a:rPr lang="en-US" sz="1200" b="0" i="0" kern="1200" dirty="0">
                <a:solidFill>
                  <a:schemeClr val="tx1"/>
                </a:solidFill>
                <a:effectLst/>
                <a:latin typeface="+mn-lt"/>
                <a:ea typeface="+mn-ea"/>
                <a:cs typeface="+mn-cs"/>
              </a:rPr>
              <a:t>Occasionally may escalate critical issues to a technology consultant like Simon, Ivar, or Mort</a:t>
            </a:r>
          </a:p>
          <a:p>
            <a:r>
              <a:rPr lang="en-US" sz="1200" b="0" i="0" kern="1200" dirty="0">
                <a:solidFill>
                  <a:schemeClr val="tx1"/>
                </a:solidFill>
                <a:effectLst/>
                <a:latin typeface="+mn-lt"/>
                <a:ea typeface="+mn-ea"/>
                <a:cs typeface="+mn-cs"/>
              </a:rPr>
              <a:t>Delegates most user management, helpdesk, and desktop support tasks to the Chris the IT Engineer</a:t>
            </a:r>
          </a:p>
          <a:p>
            <a:r>
              <a:rPr lang="en-US" sz="1200" b="0" i="0" kern="1200" dirty="0">
                <a:solidFill>
                  <a:schemeClr val="tx1"/>
                </a:solidFill>
                <a:effectLst/>
                <a:latin typeface="+mn-lt"/>
                <a:ea typeface="+mn-ea"/>
                <a:cs typeface="+mn-cs"/>
              </a:rPr>
              <a:t>At any given time, at least one of the administrators is on call.</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Security administrator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Information technology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6"/>
              </a:rPr>
              <a:t>System user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Roles</a:t>
            </a:r>
          </a:p>
          <a:p>
            <a:r>
              <a:rPr lang="en-US" sz="1200" b="0" i="0" u="none" strike="noStrike" kern="1200" dirty="0">
                <a:solidFill>
                  <a:schemeClr val="tx1"/>
                </a:solidFill>
                <a:effectLst/>
                <a:latin typeface="+mn-lt"/>
                <a:ea typeface="+mn-ea"/>
                <a:cs typeface="+mn-cs"/>
                <a:hlinkClick r:id="rId4"/>
              </a:rPr>
              <a:t>Security administrator</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5"/>
              </a:rPr>
              <a:t>Information technology manager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Interactions</a:t>
            </a:r>
          </a:p>
          <a:p>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Quotes</a:t>
            </a:r>
          </a:p>
          <a:p>
            <a:r>
              <a:rPr lang="en-US" sz="1200" b="0" i="0" kern="1200" dirty="0">
                <a:solidFill>
                  <a:schemeClr val="tx1"/>
                </a:solidFill>
                <a:effectLst/>
                <a:latin typeface="+mn-lt"/>
                <a:ea typeface="+mn-ea"/>
                <a:cs typeface="+mn-cs"/>
              </a:rPr>
              <a:t>Report hell: "If and when I get to hell I’m going to make sure they do not have a high rock. There is no such thing as canned reports work for everything. Virtually no canned report is used anymore. We have rewritten and redesigned all of ours. Part of it is because the owner wants to see it this way. The CFO wants to see it like a banker wants to see it. The sales manager wants to make his people look good so he wants his version. So they really all get the same damn button, it’s just their menu gives it to them in their fashion. So we have taken it to the level where the reports are actually customized by who is calling it up. The real world is populated with squirrels that want everything their own way and they don’t see beyond their own little microcosm of nothingness. Their little important world over here is tantamount to the universe except they’re so damn stupid they can’t see through the door." (Customization Focus Group 2004)</a:t>
            </a:r>
          </a:p>
          <a:p>
            <a:r>
              <a:rPr lang="en-US" sz="1200" b="0" i="0" kern="1200" dirty="0">
                <a:solidFill>
                  <a:schemeClr val="tx1"/>
                </a:solidFill>
                <a:effectLst/>
                <a:latin typeface="+mn-lt"/>
                <a:ea typeface="+mn-ea"/>
                <a:cs typeface="+mn-cs"/>
              </a:rPr>
              <a:t>"Everybody here has a high level of irritation that we have to bail out people all over the world because your (Microsoft's) crap doesn’t work. It’s damn near bankrupted us so that’s our sensitivity." Secom</a:t>
            </a:r>
          </a:p>
          <a:p>
            <a:r>
              <a:rPr lang="en-US" sz="1200" b="0" i="0" kern="1200" dirty="0">
                <a:solidFill>
                  <a:schemeClr val="tx1"/>
                </a:solidFill>
                <a:effectLst/>
                <a:latin typeface="+mn-lt"/>
                <a:ea typeface="+mn-ea"/>
                <a:cs typeface="+mn-cs"/>
              </a:rPr>
              <a:t>"One of the reasons we’re looking to upgrade to a new system is because this one can’t talk to our current system."</a:t>
            </a:r>
          </a:p>
          <a:p>
            <a:r>
              <a:rPr lang="en-US" sz="1200" b="0" i="0" kern="1200" dirty="0">
                <a:solidFill>
                  <a:schemeClr val="tx1"/>
                </a:solidFill>
                <a:effectLst/>
                <a:latin typeface="+mn-lt"/>
                <a:ea typeface="+mn-ea"/>
                <a:cs typeface="+mn-cs"/>
              </a:rPr>
              <a:t>"The screen customizations again it’s a work in progress and it’s like I do have to be all things to all ends and it sucks."</a:t>
            </a:r>
          </a:p>
          <a:p>
            <a:r>
              <a:rPr lang="en-US" sz="1200" b="0" i="0" kern="1200" dirty="0">
                <a:solidFill>
                  <a:schemeClr val="tx1"/>
                </a:solidFill>
                <a:effectLst/>
                <a:latin typeface="+mn-lt"/>
                <a:ea typeface="+mn-ea"/>
                <a:cs typeface="+mn-cs"/>
              </a:rPr>
              <a:t>"We started on an Axapta 2.5 when it had just been released. We have seen too many errors and our NSC has had to correct a lot of those mistakes which means that we have paid for Navision's testing and corrections"</a:t>
            </a:r>
          </a:p>
          <a:p>
            <a:r>
              <a:rPr lang="en-US" sz="1200" b="0" i="0" kern="1200" dirty="0">
                <a:solidFill>
                  <a:schemeClr val="tx1"/>
                </a:solidFill>
                <a:effectLst/>
                <a:latin typeface="+mn-lt"/>
                <a:ea typeface="+mn-ea"/>
                <a:cs typeface="+mn-cs"/>
              </a:rPr>
              <a:t>"They weren’t doing a good job testing (inaudible) and there were a lot of issues. I built a server and just burned it down to the ground and started all over again. It’s been getting better. There are still issues. The big issue that really bugs me is that there is both client side and server side software that has to be upgraded and there is a huge client side package and that just drives me nuts. You have to run procedures on the server and then go to the workstations. In the end I have to visit each workstation and that drives me nuts." (</a:t>
            </a:r>
            <a:r>
              <a:rPr lang="en-US" sz="1200" b="0" i="0" kern="1200" dirty="0" err="1">
                <a:solidFill>
                  <a:schemeClr val="tx1"/>
                </a:solidFill>
                <a:effectLst/>
                <a:latin typeface="+mn-lt"/>
                <a:ea typeface="+mn-ea"/>
                <a:cs typeface="+mn-cs"/>
              </a:rPr>
              <a:t>Healthtech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"We are two guys in the IT department. I can code in Axapta. Mainly minor modifications and reports. I used to work with XAL. The other guy works with web stuff."</a:t>
            </a:r>
          </a:p>
          <a:p>
            <a:r>
              <a:rPr lang="en-US" sz="1200" b="0" i="0" kern="1200" dirty="0">
                <a:solidFill>
                  <a:schemeClr val="tx1"/>
                </a:solidFill>
                <a:effectLst/>
                <a:latin typeface="+mn-lt"/>
                <a:ea typeface="+mn-ea"/>
                <a:cs typeface="+mn-cs"/>
              </a:rPr>
              <a:t>About his SAP deployment: "Well, I think I spent almost a year of 15 to 16 hour days, seven days a week, with everything moving, getting everything done and accomplished, replacing hardware. Now it works very smoothly. Every bit of data is fully standardized. All of the reports really work. I think I would visit a guillotine before I did it again like that. It was just an almost insurmountable task. Just our manpower budget and support services during that cost us about a million bucks. It was a very difficult period of time to go through. I firmly believe now that I will not believe all of the software engineers and vendors. I will take some of them but some of them may not come back. We have some wells on our property that are very deep. They might become festooned with anatomies. "</a:t>
            </a:r>
          </a:p>
          <a:p>
            <a:r>
              <a:rPr lang="en-US" sz="1200" b="0" i="0" kern="1200" dirty="0">
                <a:solidFill>
                  <a:schemeClr val="tx1"/>
                </a:solidFill>
                <a:effectLst/>
                <a:latin typeface="+mn-lt"/>
                <a:ea typeface="+mn-ea"/>
                <a:cs typeface="+mn-cs"/>
              </a:rPr>
              <a:t>"The users are forever wanting changes"</a:t>
            </a:r>
          </a:p>
          <a:p>
            <a:r>
              <a:rPr lang="en-US" sz="1200" b="0" i="0" kern="1200" dirty="0">
                <a:solidFill>
                  <a:schemeClr val="tx1"/>
                </a:solidFill>
                <a:effectLst/>
                <a:latin typeface="+mn-lt"/>
                <a:ea typeface="+mn-ea"/>
                <a:cs typeface="+mn-cs"/>
              </a:rPr>
              <a:t>"There is business risks that is associated with investing company critical supply chain infrastructure in a very small number of contractors or employees and especially if they are contract help. I think the lesson learned there is you need to develop expertise in-house and have back fill for that expertise so that your company isn’t reliant upon one or a very small number of people to maintain company critical infrastructure."</a:t>
            </a:r>
          </a:p>
          <a:p>
            <a:r>
              <a:rPr lang="en-US" sz="1200" b="0" i="0" kern="1200" dirty="0">
                <a:solidFill>
                  <a:schemeClr val="tx1"/>
                </a:solidFill>
                <a:effectLst/>
                <a:latin typeface="+mn-lt"/>
                <a:ea typeface="+mn-ea"/>
                <a:cs typeface="+mn-cs"/>
              </a:rPr>
              <a:t>"We expect to spend about 5-800 hours a year on modifications –mainly reports. We have hired a man to do it."</a:t>
            </a:r>
          </a:p>
          <a:p>
            <a:r>
              <a:rPr lang="en-US" sz="1200" b="0" i="0" kern="1200" dirty="0">
                <a:solidFill>
                  <a:schemeClr val="tx1"/>
                </a:solidFill>
                <a:effectLst/>
                <a:latin typeface="+mn-lt"/>
                <a:ea typeface="+mn-ea"/>
                <a:cs typeface="+mn-cs"/>
              </a:rPr>
              <a:t>"We have had to employ more people after we got Axapta."</a:t>
            </a:r>
          </a:p>
          <a:p>
            <a:r>
              <a:rPr lang="en-US" sz="1200" b="0" i="0" kern="1200" dirty="0">
                <a:solidFill>
                  <a:schemeClr val="tx1"/>
                </a:solidFill>
                <a:effectLst/>
                <a:latin typeface="+mn-lt"/>
                <a:ea typeface="+mn-ea"/>
                <a:cs typeface="+mn-cs"/>
              </a:rPr>
              <a:t>Migration: "We used to run on C5, and we still have an old C5 server. We bought another company that used </a:t>
            </a:r>
            <a:r>
              <a:rPr lang="en-US" sz="1200" b="0" i="0" kern="1200" dirty="0" err="1">
                <a:solidFill>
                  <a:schemeClr val="tx1"/>
                </a:solidFill>
                <a:effectLst/>
                <a:latin typeface="+mn-lt"/>
                <a:ea typeface="+mn-ea"/>
                <a:cs typeface="+mn-cs"/>
              </a:rPr>
              <a:t>Fiancials</a:t>
            </a:r>
            <a:r>
              <a:rPr lang="en-US" sz="1200" b="0" i="0" kern="1200" dirty="0">
                <a:solidFill>
                  <a:schemeClr val="tx1"/>
                </a:solidFill>
                <a:effectLst/>
                <a:latin typeface="+mn-lt"/>
                <a:ea typeface="+mn-ea"/>
                <a:cs typeface="+mn-cs"/>
              </a:rPr>
              <a:t>, so we also have that one running. I think it is more difficult to update and convert all data from the old systems to the new one than to make the extra work on those few occasion s where we need it."</a:t>
            </a:r>
          </a:p>
          <a:p>
            <a:r>
              <a:rPr lang="en-US" sz="1200" b="0" i="0" kern="1200" dirty="0">
                <a:solidFill>
                  <a:schemeClr val="tx1"/>
                </a:solidFill>
                <a:effectLst/>
                <a:latin typeface="+mn-lt"/>
                <a:ea typeface="+mn-ea"/>
                <a:cs typeface="+mn-cs"/>
              </a:rPr>
              <a:t>"We bought the (Axapta) license in May 2001 and ’went on air’ 1/1 2002. It was exactly as we had expected except we then spend 6 months getting rid of bugs." (very common complaint)</a:t>
            </a:r>
          </a:p>
          <a:p>
            <a:r>
              <a:rPr lang="en-US" sz="1200" b="0" i="0" kern="1200" dirty="0">
                <a:solidFill>
                  <a:schemeClr val="tx1"/>
                </a:solidFill>
                <a:effectLst/>
                <a:latin typeface="+mn-lt"/>
                <a:ea typeface="+mn-ea"/>
                <a:cs typeface="+mn-cs"/>
              </a:rPr>
              <a:t>"I would rather see you deliver too late than not having tested well enough."</a:t>
            </a:r>
          </a:p>
          <a:p>
            <a:r>
              <a:rPr lang="en-US" sz="1200" b="0" i="0" kern="1200" dirty="0">
                <a:solidFill>
                  <a:schemeClr val="tx1"/>
                </a:solidFill>
                <a:effectLst/>
                <a:latin typeface="+mn-lt"/>
                <a:ea typeface="+mn-ea"/>
                <a:cs typeface="+mn-cs"/>
              </a:rPr>
              <a:t>"I like troubleshooting. That’s the fun part of the business. It’s great. I just don’t like troubleshooting if it’s falling apart."</a:t>
            </a:r>
          </a:p>
          <a:p>
            <a:r>
              <a:rPr lang="en-US" sz="1200" b="0" i="0" kern="1200" dirty="0">
                <a:solidFill>
                  <a:schemeClr val="tx1"/>
                </a:solidFill>
                <a:effectLst/>
                <a:latin typeface="+mn-lt"/>
                <a:ea typeface="+mn-ea"/>
                <a:cs typeface="+mn-cs"/>
              </a:rPr>
              <a:t>"A lot of places have more than one database that stores information. In order to get a business picture, you actually need information maybe from three databases."</a:t>
            </a:r>
          </a:p>
          <a:p>
            <a:r>
              <a:rPr lang="en-US" sz="1200" b="0" i="0" kern="1200" dirty="0">
                <a:solidFill>
                  <a:schemeClr val="tx1"/>
                </a:solidFill>
                <a:effectLst/>
                <a:latin typeface="+mn-lt"/>
                <a:ea typeface="+mn-ea"/>
                <a:cs typeface="+mn-cs"/>
              </a:rPr>
              <a:t>What made you stop upgrading? "It was because of the process and memory requirements for the new software. I said, “We have gone as far as we can go till we get new machines.” Everybody has to have them. Because everybody is accessing the system. "</a:t>
            </a:r>
          </a:p>
          <a:p>
            <a:r>
              <a:rPr lang="en-US" sz="1200" b="0" i="0" kern="1200" dirty="0">
                <a:solidFill>
                  <a:schemeClr val="tx1"/>
                </a:solidFill>
                <a:effectLst/>
                <a:latin typeface="+mn-lt"/>
                <a:ea typeface="+mn-ea"/>
                <a:cs typeface="+mn-cs"/>
              </a:rPr>
              <a:t>"We have dial-up services as well. We have a lot of laptops, which is very aggravating, especially from the support side. Especially with how small we are. We have five IT employees, and two of those are in the support area, the network administrator and the (inaudible). When you have 35 laptops in your user base, that creates a big support burden for one person. Our users, some of them aren’t as savvy as we would like them to be, so they could easily do something wrong with the VPN, so they will call after hours. We have Citrix run in to our Great Plains, so everybody who goes in, they don’t have a separate Great Plains client on their machine if something goes wrong with Citrix. (they also run MS CRM)" </a:t>
            </a:r>
            <a:r>
              <a:rPr lang="en-US" sz="1200" b="0" i="0" kern="1200" dirty="0" err="1">
                <a:solidFill>
                  <a:schemeClr val="tx1"/>
                </a:solidFill>
                <a:effectLst/>
                <a:latin typeface="+mn-lt"/>
                <a:ea typeface="+mn-ea"/>
                <a:cs typeface="+mn-cs"/>
              </a:rPr>
              <a:t>Injoy</a:t>
            </a:r>
            <a:r>
              <a:rPr lang="en-US" sz="1200" b="0" i="0" kern="1200" dirty="0">
                <a:solidFill>
                  <a:schemeClr val="tx1"/>
                </a:solidFill>
                <a:effectLst/>
                <a:latin typeface="+mn-lt"/>
                <a:ea typeface="+mn-ea"/>
                <a:cs typeface="+mn-cs"/>
              </a:rPr>
              <a:t> site visit with Joey Smith in Atlanta.</a:t>
            </a:r>
          </a:p>
          <a:p>
            <a:r>
              <a:rPr lang="en-US" sz="1200" b="0" i="0" kern="1200" dirty="0">
                <a:solidFill>
                  <a:schemeClr val="tx1"/>
                </a:solidFill>
                <a:effectLst/>
                <a:latin typeface="+mn-lt"/>
                <a:ea typeface="+mn-ea"/>
                <a:cs typeface="+mn-cs"/>
              </a:rPr>
              <a:t>Migration pain: Once we got it installed, then the data migration at times was painfully slow. We had a lot of customer data coming over. So, we had like 150,000 in Great Plains that had to come over, so sometimes it would run as slow as 20 records per minute. So, thank goodness they scheduled to do it over Christmas. Essentially CRM and Great Plains were down for about a week and a half over Christmas while we were synching up the two systems and getting them ready. Then after that, we didn’t realize it until February, but there was some cleanup that needed to happen in the Integration Manager that was causing some intermittent problems here and there. Once we finally realized that with the help of support, we were able to go in and clean that up. It’s running pretty smoothly now. (</a:t>
            </a:r>
            <a:r>
              <a:rPr lang="en-US" sz="1200" b="0" i="0" kern="1200" dirty="0" err="1">
                <a:solidFill>
                  <a:schemeClr val="tx1"/>
                </a:solidFill>
                <a:effectLst/>
                <a:latin typeface="+mn-lt"/>
                <a:ea typeface="+mn-ea"/>
                <a:cs typeface="+mn-cs"/>
              </a:rPr>
              <a:t>Injoy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Unfortunately, we’re a cost center, so we continually have to beg for employees. Eric doesn’t even know what I had to go through to beg for his services. He assumes it was just an independent decision, but no, I had to really, really beg. (</a:t>
            </a:r>
            <a:r>
              <a:rPr lang="en-US" sz="1200" b="0" i="0" kern="1200" dirty="0" err="1">
                <a:solidFill>
                  <a:schemeClr val="tx1"/>
                </a:solidFill>
                <a:effectLst/>
                <a:latin typeface="+mn-lt"/>
                <a:ea typeface="+mn-ea"/>
                <a:cs typeface="+mn-cs"/>
              </a:rPr>
              <a:t>Injoy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US</a:t>
            </a:r>
          </a:p>
          <a:p>
            <a:r>
              <a:rPr lang="en-US" sz="1200" b="0" i="0" kern="1200" dirty="0">
                <a:solidFill>
                  <a:schemeClr val="tx1"/>
                </a:solidFill>
                <a:effectLst/>
                <a:latin typeface="+mn-lt"/>
                <a:ea typeface="+mn-ea"/>
                <a:cs typeface="+mn-cs"/>
              </a:rPr>
              <a:t> UK</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 Spain</a:t>
            </a:r>
          </a:p>
          <a:p>
            <a:r>
              <a:rPr lang="en-US" sz="1200" b="0" i="0" kern="1200" dirty="0">
                <a:solidFill>
                  <a:schemeClr val="tx1"/>
                </a:solidFill>
                <a:effectLst/>
                <a:latin typeface="+mn-lt"/>
                <a:ea typeface="+mn-ea"/>
                <a:cs typeface="+mn-cs"/>
              </a:rPr>
              <a:t> Germany</a:t>
            </a:r>
          </a:p>
          <a:p>
            <a:r>
              <a:rPr lang="en-US" sz="1200" b="0" i="0" kern="1200" dirty="0">
                <a:solidFill>
                  <a:schemeClr val="tx1"/>
                </a:solidFill>
                <a:effectLst/>
                <a:latin typeface="+mn-lt"/>
                <a:ea typeface="+mn-ea"/>
                <a:cs typeface="+mn-cs"/>
              </a:rPr>
              <a:t>International Considerations</a:t>
            </a:r>
          </a:p>
          <a:p>
            <a:r>
              <a:rPr lang="en-US" sz="1200" b="0" i="0" kern="1200" dirty="0">
                <a:solidFill>
                  <a:schemeClr val="tx1"/>
                </a:solidFill>
                <a:effectLst/>
                <a:latin typeface="+mn-lt"/>
                <a:ea typeface="+mn-ea"/>
                <a:cs typeface="+mn-cs"/>
              </a:rPr>
              <a:t>Observations</a:t>
            </a:r>
          </a:p>
          <a:p>
            <a:r>
              <a:rPr lang="en-US" sz="1200" b="0" i="0" kern="1200" dirty="0">
                <a:solidFill>
                  <a:schemeClr val="tx1"/>
                </a:solidFill>
                <a:effectLst/>
                <a:latin typeface="+mn-lt"/>
                <a:ea typeface="+mn-ea"/>
                <a:cs typeface="+mn-cs"/>
              </a:rPr>
              <a:t>Pains</a:t>
            </a:r>
          </a:p>
          <a:p>
            <a:r>
              <a:rPr lang="en-US" sz="1200" b="0" i="0" kern="1200" dirty="0">
                <a:solidFill>
                  <a:schemeClr val="tx1"/>
                </a:solidFill>
                <a:effectLst/>
                <a:latin typeface="+mn-lt"/>
                <a:ea typeface="+mn-ea"/>
                <a:cs typeface="+mn-cs"/>
              </a:rPr>
              <a:t>Wish list</a:t>
            </a:r>
          </a:p>
          <a:p>
            <a:r>
              <a:rPr lang="en-US" sz="1200" b="0" i="0" kern="1200" dirty="0">
                <a:solidFill>
                  <a:schemeClr val="tx1"/>
                </a:solidFill>
                <a:effectLst/>
                <a:latin typeface="+mn-lt"/>
                <a:ea typeface="+mn-ea"/>
                <a:cs typeface="+mn-cs"/>
              </a:rPr>
              <a:t>I would like a magic tool to point at my Great Plains database and it would just magically give me all the schemas and fields and some method of knowing what the fields mean. I would like to be able to just pull out and just pull in the database that I want to get a schema and some idea of what each field is and what the table does and all that. "</a:t>
            </a:r>
          </a:p>
          <a:p>
            <a:r>
              <a:rPr lang="en-US" sz="1200" b="0" i="0" kern="1200" dirty="0">
                <a:solidFill>
                  <a:schemeClr val="tx1"/>
                </a:solidFill>
                <a:effectLst/>
                <a:latin typeface="+mn-lt"/>
                <a:ea typeface="+mn-ea"/>
                <a:cs typeface="+mn-cs"/>
              </a:rPr>
              <a:t>"I know I need this field but I’m not sure which front-end uses that database as a part of the backend of it. So I would like a tool that would tell me where all the databases link. Say I have a table that breaks consistently, I want to know where it is being used most heavily and give a better idea of where it breaks from. As it is now, I have to search. So a tool that would do that would be great."</a:t>
            </a:r>
          </a:p>
          <a:p>
            <a:r>
              <a:rPr lang="en-US" sz="1200" b="0" i="0" kern="1200" dirty="0">
                <a:solidFill>
                  <a:schemeClr val="tx1"/>
                </a:solidFill>
                <a:effectLst/>
                <a:latin typeface="+mn-lt"/>
                <a:ea typeface="+mn-ea"/>
                <a:cs typeface="+mn-cs"/>
              </a:rPr>
              <a:t>It’s not just this table. So I have this front-end with this table, what front ends are using it or accessing? Which ones are using it the most heavily? Another one would also be, to be able to throw everything out and just drag and drop my programs together to create what I need in an efficient manner. I want to be able to blow everything out and just drag and drop together to create a custom front-end with all the back-ends behind it.</a:t>
            </a:r>
          </a:p>
          <a:p>
            <a:r>
              <a:rPr lang="en-US" sz="1200" b="0" i="0" kern="1200" dirty="0">
                <a:solidFill>
                  <a:schemeClr val="tx1"/>
                </a:solidFill>
                <a:effectLst/>
                <a:latin typeface="+mn-lt"/>
                <a:ea typeface="+mn-ea"/>
                <a:cs typeface="+mn-cs"/>
              </a:rPr>
              <a:t>"I would like a GUI tool that can talk to different database engines and do common maintenance tasks similar to the way SQL Enterprise Manager can help you administer SQL server. So I want a general tool that will allow me to use simple maybe GUI controls to talk to a Progress database, for example, that can understand the Progress in tack and how you setup </a:t>
            </a:r>
            <a:r>
              <a:rPr lang="en-US" sz="1200" b="0" i="0" kern="1200" dirty="0" err="1">
                <a:solidFill>
                  <a:schemeClr val="tx1"/>
                </a:solidFill>
                <a:effectLst/>
                <a:latin typeface="+mn-lt"/>
                <a:ea typeface="+mn-ea"/>
                <a:cs typeface="+mn-cs"/>
              </a:rPr>
              <a:t>back ups</a:t>
            </a:r>
            <a:r>
              <a:rPr lang="en-US" sz="1200" b="0" i="0" kern="1200" dirty="0">
                <a:solidFill>
                  <a:schemeClr val="tx1"/>
                </a:solidFill>
                <a:effectLst/>
                <a:latin typeface="+mn-lt"/>
                <a:ea typeface="+mn-ea"/>
                <a:cs typeface="+mn-cs"/>
              </a:rPr>
              <a:t> and how you would do recovery and how you do schedule jobs and maybe can talk to Progress and maybe can talk to Oracle and maybe can talk to something else. So I have one tool that I can use across several different databases, instead of having to bring an Oracle expert when we want to change to Oracle database or a Progress expert through Progress database. I am not talking about custom application design. I am just talking about fairly simple, but important routine maintenance."</a:t>
            </a:r>
          </a:p>
          <a:p>
            <a:r>
              <a:rPr lang="en-US" sz="1200" b="0" i="0" kern="1200" dirty="0">
                <a:solidFill>
                  <a:schemeClr val="tx1"/>
                </a:solidFill>
                <a:effectLst/>
                <a:latin typeface="+mn-lt"/>
                <a:ea typeface="+mn-ea"/>
                <a:cs typeface="+mn-cs"/>
              </a:rPr>
              <a:t>"I think what would really be valuable would be a tool that—I don’t even know quite how to express it, but a tool that has some intelligence built into it that has logic behind the pieces and can, for example, identify loop problems or identify workflow problems that are not logical or inefficient or otherwise improper and then alert the person to that. It could identify ways to reroute work process or workflow to be more efficient, for example. Or you could assign values to the different components and it would be able to rate various alternatives on some scale, for example."</a:t>
            </a:r>
          </a:p>
          <a:p>
            <a:r>
              <a:rPr lang="en-US" sz="1200" b="0" i="0" kern="1200" dirty="0">
                <a:solidFill>
                  <a:schemeClr val="tx1"/>
                </a:solidFill>
                <a:effectLst/>
                <a:latin typeface="+mn-lt"/>
                <a:ea typeface="+mn-ea"/>
                <a:cs typeface="+mn-cs"/>
              </a:rPr>
              <a:t>"We were in desperate need of utilities to match up customer addresses because some people would put like northeast as N.E. or NE. If you all were to put anything like that into an ERP system that would be number one. You have utilities for normalization. Then you’d have like 10 customers that are all the same. It’s just a nightmare."</a:t>
            </a:r>
          </a:p>
          <a:p>
            <a:r>
              <a:rPr lang="en-US" sz="1200" b="0" i="0" kern="1200" dirty="0">
                <a:solidFill>
                  <a:schemeClr val="tx1"/>
                </a:solidFill>
                <a:effectLst/>
                <a:latin typeface="+mn-lt"/>
                <a:ea typeface="+mn-ea"/>
                <a:cs typeface="+mn-cs"/>
              </a:rPr>
              <a:t>"Workflow tool: We ended up being really, really ripe to flow charts to figure out where we’re going. I finally learned how to use a program called Project. Gant charts have saved my ass more times than I want to know. But those are things that helped us to define our workflow process better. We actually ended up saving a lot of money by going into those more and following our own rules and working on our accounting flow to match how we really do things. So it was a good introspective viewpoint and probably saved us as much money as we spent. "</a:t>
            </a:r>
          </a:p>
          <a:p>
            <a:r>
              <a:rPr lang="en-US" sz="1200" b="0" i="0" kern="1200" dirty="0">
                <a:solidFill>
                  <a:schemeClr val="tx1"/>
                </a:solidFill>
                <a:effectLst/>
                <a:latin typeface="+mn-lt"/>
                <a:ea typeface="+mn-ea"/>
                <a:cs typeface="+mn-cs"/>
              </a:rPr>
              <a:t>"Your comment about email alerts, we have a number of triggers to action email to the people that are personally in charge, inventory level, shipping issues, really across the spectrum to alert those managers that they have a problem within their area of responsibility. "</a:t>
            </a:r>
          </a:p>
          <a:p>
            <a:r>
              <a:rPr lang="en-US" sz="1200" b="0" i="0" kern="1200" dirty="0">
                <a:solidFill>
                  <a:schemeClr val="tx1"/>
                </a:solidFill>
                <a:effectLst/>
                <a:latin typeface="+mn-lt"/>
                <a:ea typeface="+mn-ea"/>
                <a:cs typeface="+mn-cs"/>
              </a:rPr>
              <a:t>"Yes, reporting tools. Improve them, improve them. Make our lives easier. Everybody has their own opinion of what they want on their report. Now whether they really are going to use it or not we don’t know. They may use it once or they may never use it again. We’ve gotten to the point that we template almost everything. I mean it’s cut and paste and go. I doubt that — thank god I’m not a programmer. I haven’t written original code since I wouldn’t remember when. I don’t. They don’t trust me. Why would they? I’ll use other reporting tools and build things. But I use a lot of data mining systems just to find out where we are. The idea of being able to just click here and this is what I want, it’s pieced together, a little magic and it polishes it and spits it out on a printer, what a treat."</a:t>
            </a:r>
          </a:p>
          <a:p>
            <a:r>
              <a:rPr lang="en-US" sz="1200" b="0" i="0" kern="1200" dirty="0">
                <a:solidFill>
                  <a:schemeClr val="tx1"/>
                </a:solidFill>
                <a:effectLst/>
                <a:latin typeface="+mn-lt"/>
                <a:ea typeface="+mn-ea"/>
                <a:cs typeface="+mn-cs"/>
              </a:rPr>
              <a:t>Regarding reporting: "It has to be very user friendly. A pivot table within Excel is real easy for people to use." "One thing that I could see that I would request would be a better report writer in the application. "</a:t>
            </a:r>
          </a:p>
          <a:p>
            <a:r>
              <a:rPr lang="en-US" sz="1200" b="0" i="0" kern="1200" dirty="0">
                <a:solidFill>
                  <a:schemeClr val="tx1"/>
                </a:solidFill>
                <a:effectLst/>
                <a:latin typeface="+mn-lt"/>
                <a:ea typeface="+mn-ea"/>
                <a:cs typeface="+mn-cs"/>
              </a:rPr>
              <a:t>Workflow: "Rather than skipping that step and you process this order and guess what, they can’t pay for it. So it’s very important to document the process out. Like I was saying it would be nice if the rules that were in the ERP system could be modified using a process, a graphical process flow like this (demo of our visual workflow tool) rather than let’s go find the credit check rule and is it on or is it off. "</a:t>
            </a:r>
          </a:p>
          <a:p>
            <a:r>
              <a:rPr lang="en-US" sz="1200" b="0" i="0" kern="1200" dirty="0">
                <a:solidFill>
                  <a:schemeClr val="tx1"/>
                </a:solidFill>
                <a:effectLst/>
                <a:latin typeface="+mn-lt"/>
                <a:ea typeface="+mn-ea"/>
                <a:cs typeface="+mn-cs"/>
              </a:rPr>
              <a:t>Good migration tools: "So we had to completely convert all of their data from their AS/400 system and move them onto our system and the whole site, integrate them into our network and get them on email and all that kind of stuff in that (4 month) period. It wasn’t very fun." "If you’re just talking about ERP that was a nightmare alone just converting all of their data and mapping all of their tables with our tables and seeing what relates and what doesn’t, extending the scheme of fields."</a:t>
            </a:r>
          </a:p>
          <a:p>
            <a:r>
              <a:rPr lang="en-US" sz="1200" b="0" i="0" kern="1200" dirty="0">
                <a:solidFill>
                  <a:schemeClr val="tx1"/>
                </a:solidFill>
                <a:effectLst/>
                <a:latin typeface="+mn-lt"/>
                <a:ea typeface="+mn-ea"/>
                <a:cs typeface="+mn-cs"/>
              </a:rPr>
              <a:t>The thing that happens is you have to go through a large file to find the information you are looking for. I have to keep the files purged. The other thing in this system is it should have big archive capabilities. If we could archive that old information off and save it as history but not accessing it daily. That would be a great feature to have (for speed of access reasons).</a:t>
            </a:r>
          </a:p>
          <a:p>
            <a:r>
              <a:rPr lang="en-US" sz="1200" b="0" i="0" kern="1200" dirty="0">
                <a:solidFill>
                  <a:schemeClr val="tx1"/>
                </a:solidFill>
                <a:effectLst/>
                <a:latin typeface="+mn-lt"/>
                <a:ea typeface="+mn-ea"/>
                <a:cs typeface="+mn-cs"/>
              </a:rPr>
              <a:t>It would be nice to be able to just pop that up and be able to look at the business critical information that you’d want to look at from one screen, from the Internet, from your house, or whatever. But, we can’t do that because it takes a person to compile all that information into one sheet right now. I mean, we probably could build something to do all that, but we’re waiting for you guys to build something. (</a:t>
            </a:r>
            <a:r>
              <a:rPr lang="en-US" sz="1200" b="0" i="0" kern="1200" dirty="0" err="1">
                <a:solidFill>
                  <a:schemeClr val="tx1"/>
                </a:solidFill>
                <a:effectLst/>
                <a:latin typeface="+mn-lt"/>
                <a:ea typeface="+mn-ea"/>
                <a:cs typeface="+mn-cs"/>
              </a:rPr>
              <a:t>Injoy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My dream for an ERP, is that I don’t have to tell anybody, no. “Can I get this information?” Yes! “Can I add this field in?” Yes! “Can I have this pop up when I do this?” Yes! (Nye Lubricants)</a:t>
            </a:r>
          </a:p>
        </p:txBody>
      </p:sp>
      <p:sp>
        <p:nvSpPr>
          <p:cNvPr id="4" name="Slide Number Placeholder 3"/>
          <p:cNvSpPr>
            <a:spLocks noGrp="1"/>
          </p:cNvSpPr>
          <p:nvPr>
            <p:ph type="sldNum" sz="quarter" idx="5"/>
          </p:nvPr>
        </p:nvSpPr>
        <p:spPr/>
        <p:txBody>
          <a:bodyPr/>
          <a:lstStyle/>
          <a:p>
            <a:fld id="{90C91C77-BD77-46DD-975C-A10BFBCE05E6}" type="slidenum">
              <a:rPr lang="en-US" smtClean="0"/>
              <a:t>9</a:t>
            </a:fld>
            <a:endParaRPr lang="en-US"/>
          </a:p>
        </p:txBody>
      </p:sp>
    </p:spTree>
    <p:extLst>
      <p:ext uri="{BB962C8B-B14F-4D97-AF65-F5344CB8AC3E}">
        <p14:creationId xmlns:p14="http://schemas.microsoft.com/office/powerpoint/2010/main" val="381696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Prakash - Project Manager</a:t>
            </a:r>
          </a:p>
          <a:p>
            <a:r>
              <a:rPr lang="en-US" sz="1200" b="0" i="1" kern="1200" dirty="0">
                <a:solidFill>
                  <a:schemeClr val="tx1"/>
                </a:solidFill>
                <a:effectLst/>
                <a:latin typeface="+mn-lt"/>
                <a:ea typeface="+mn-ea"/>
                <a:cs typeface="+mn-cs"/>
              </a:rPr>
              <a:t>"I ensure on time and on budget delivery of projects."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Prakash is responsible for creating and executing a project plan that delivers on time and on budget. He works with Reina to provide adequate resources. He also has approval authority for all project-related charges from Tricia, as well as other material charges.</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38 years old</a:t>
            </a:r>
          </a:p>
          <a:p>
            <a:r>
              <a:rPr lang="en-US" sz="1200" b="0" i="0" kern="1200" dirty="0">
                <a:solidFill>
                  <a:schemeClr val="tx1"/>
                </a:solidFill>
                <a:effectLst/>
                <a:latin typeface="+mn-lt"/>
                <a:ea typeface="+mn-ea"/>
                <a:cs typeface="+mn-cs"/>
              </a:rPr>
              <a:t>BS Electrical Engineering</a:t>
            </a:r>
          </a:p>
          <a:p>
            <a:r>
              <a:rPr lang="en-US" sz="1200" b="0" i="0" kern="1200" dirty="0">
                <a:solidFill>
                  <a:schemeClr val="tx1"/>
                </a:solidFill>
                <a:effectLst/>
                <a:latin typeface="+mn-lt"/>
                <a:ea typeface="+mn-ea"/>
                <a:cs typeface="+mn-cs"/>
              </a:rPr>
              <a:t>18 </a:t>
            </a:r>
            <a:r>
              <a:rPr lang="en-US" sz="1200" b="0" i="0" kern="1200" dirty="0" err="1">
                <a:solidFill>
                  <a:schemeClr val="tx1"/>
                </a:solidFill>
                <a:effectLst/>
                <a:latin typeface="+mn-lt"/>
                <a:ea typeface="+mn-ea"/>
                <a:cs typeface="+mn-cs"/>
              </a:rPr>
              <a:t>years experience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Considered a domain or subject matter expert</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Overview</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Prakash is responsible for the day-to-day management of several customer projects at a time. He is focused on executing a project plan and ensuring that tasks are completed on time and to the customer’s satisfaction. He also interacts with project team members multiple times a week to understand their risks, issues, and progress; he ensures they have access to all the information and tools that they need to complete their tasks.</a:t>
            </a:r>
            <a:br>
              <a:rPr lang="en-US" dirty="0"/>
            </a:br>
            <a:br>
              <a:rPr lang="en-US" dirty="0"/>
            </a:br>
            <a:r>
              <a:rPr lang="en-US" sz="1200" b="0" i="0" kern="1200" dirty="0">
                <a:solidFill>
                  <a:schemeClr val="tx1"/>
                </a:solidFill>
                <a:effectLst/>
                <a:latin typeface="+mn-lt"/>
                <a:ea typeface="+mn-ea"/>
                <a:cs typeface="+mn-cs"/>
              </a:rPr>
              <a:t>Prakash may have profit and loss responsibility on his projects and provides weekly oversight and approval of all project costs (time and expenses). Prakash often makes decisions about which costs are billable and which are not as part of the approval process. Prakash also works with sales reps to ensure that quotations are properly estimated and that resources will be available to staff these engagements. Finally, he must ensure that the Partner/Practice Manager has accurate cost and status reports for all of his projects.</a:t>
            </a:r>
            <a:br>
              <a:rPr lang="en-US" dirty="0"/>
            </a:br>
            <a:br>
              <a:rPr lang="en-US" dirty="0"/>
            </a:br>
            <a:r>
              <a:rPr lang="en-US" sz="1200" b="0" i="0" kern="1200" dirty="0">
                <a:solidFill>
                  <a:schemeClr val="tx1"/>
                </a:solidFill>
                <a:effectLst/>
                <a:latin typeface="+mn-lt"/>
                <a:ea typeface="+mn-ea"/>
                <a:cs typeface="+mn-cs"/>
              </a:rPr>
              <a:t>Prakash is roughly equivalent to the Office 12 persona Mark Burton (Project Manager). See that persona for additional details.</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day in the life</a:t>
            </a:r>
          </a:p>
          <a:p>
            <a:r>
              <a:rPr lang="en-US" sz="1200" b="0" i="0" kern="1200" dirty="0">
                <a:solidFill>
                  <a:schemeClr val="tx1"/>
                </a:solidFill>
                <a:effectLst/>
                <a:latin typeface="+mn-lt"/>
                <a:ea typeface="+mn-ea"/>
                <a:cs typeface="+mn-cs"/>
              </a:rPr>
              <a:t>At his suburban Bellevue home, Prakash rises at 6:00 A.M. and quickly checks his email on his phone before starting the day. He dresses quickly and heads out for a brief 20 minute jog. Then he showers and joins his wife and son for breakfast before catching the commuter van to work at 7:30 A.M. On the 30 to 45 minute bus ride into downtown Seattle, Prakash checks the previous day’s project progress and plans his activities for the day. Prakash’s schedule is flexible, so he doesn’t have set hours in which he must be in the office.</a:t>
            </a:r>
            <a:br>
              <a:rPr lang="en-US" dirty="0"/>
            </a:br>
            <a:br>
              <a:rPr lang="en-US" dirty="0"/>
            </a:br>
            <a:r>
              <a:rPr lang="en-US" sz="1200" b="0" i="0" kern="1200" dirty="0">
                <a:solidFill>
                  <a:schemeClr val="tx1"/>
                </a:solidFill>
                <a:effectLst/>
                <a:latin typeface="+mn-lt"/>
                <a:ea typeface="+mn-ea"/>
                <a:cs typeface="+mn-cs"/>
              </a:rPr>
              <a:t>Today traffic is light and he’s at his desk by 8:10 A.M. He spends the next 45 minutes responding to emails, mostly in the order of importance and urgency. He also dials into two back-to-back status meetings, one for each project. During the calls, team members share the status of their work, and Prakash updates the project plans accordingly. Tricia needs more guidance from the customer on how to implement a payroll system. Prakash jots down the question and plans to ask the customer when he meets them tomorrow on-site. On the second status call, the team discusses a potential slip in the schedule for a specific deliverable for </a:t>
            </a:r>
            <a:r>
              <a:rPr lang="en-US" sz="1200" b="0" i="0" kern="1200" dirty="0" err="1">
                <a:solidFill>
                  <a:schemeClr val="tx1"/>
                </a:solidFill>
                <a:effectLst/>
                <a:latin typeface="+mn-lt"/>
                <a:ea typeface="+mn-ea"/>
                <a:cs typeface="+mn-cs"/>
              </a:rPr>
              <a:t>Fabrikam</a:t>
            </a:r>
            <a:r>
              <a:rPr lang="en-US" sz="1200" b="0" i="0" kern="1200" dirty="0">
                <a:solidFill>
                  <a:schemeClr val="tx1"/>
                </a:solidFill>
                <a:effectLst/>
                <a:latin typeface="+mn-lt"/>
                <a:ea typeface="+mn-ea"/>
                <a:cs typeface="+mn-cs"/>
              </a:rPr>
              <a:t>, so Prakash updates the project plan and sends it to the customer for review and approval.</a:t>
            </a:r>
            <a:br>
              <a:rPr lang="en-US" dirty="0"/>
            </a:br>
            <a:br>
              <a:rPr lang="en-US" dirty="0"/>
            </a:br>
            <a:r>
              <a:rPr lang="en-US" sz="1200" b="0" i="0" kern="1200" dirty="0">
                <a:solidFill>
                  <a:schemeClr val="tx1"/>
                </a:solidFill>
                <a:effectLst/>
                <a:latin typeface="+mn-lt"/>
                <a:ea typeface="+mn-ea"/>
                <a:cs typeface="+mn-cs"/>
              </a:rPr>
              <a:t>Prakash updates project progress in his Excel spreadsheets according to his morning e-mails and makes a few phone calls to tech leads for clarification. Then he evaluates the overall results. He’s not sure, but it looks like the reader consoles for the Sea Tac Communications Network project aren’t going to arrive from the plant overseas on time and he’s going to need to take another look at the project schedule. This affects the date the calibrating of the consoles can take place and he has a team already scheduled for that. And having the electrical sub-contractor sitting around while waiting for the consoles will be wasted money if he can’t find another area for them to work.</a:t>
            </a:r>
            <a:br>
              <a:rPr lang="en-US" dirty="0"/>
            </a:br>
            <a:br>
              <a:rPr lang="en-US" dirty="0"/>
            </a:br>
            <a:r>
              <a:rPr lang="en-US" sz="1200" b="0" i="0" kern="1200" dirty="0">
                <a:solidFill>
                  <a:schemeClr val="tx1"/>
                </a:solidFill>
                <a:effectLst/>
                <a:latin typeface="+mn-lt"/>
                <a:ea typeface="+mn-ea"/>
                <a:cs typeface="+mn-cs"/>
              </a:rPr>
              <a:t>At lunchtime, a glance out his window tells Prakash the weather is cloudy but dry, so he joins a few colleagues for a </a:t>
            </a:r>
            <a:r>
              <a:rPr lang="en-US" sz="1200" b="0" i="0" kern="1200" dirty="0" err="1">
                <a:solidFill>
                  <a:schemeClr val="tx1"/>
                </a:solidFill>
                <a:effectLst/>
                <a:latin typeface="+mn-lt"/>
                <a:ea typeface="+mn-ea"/>
                <a:cs typeface="+mn-cs"/>
              </a:rPr>
              <a:t>pick up</a:t>
            </a:r>
            <a:r>
              <a:rPr lang="en-US" sz="1200" b="0" i="0" kern="1200" dirty="0">
                <a:solidFill>
                  <a:schemeClr val="tx1"/>
                </a:solidFill>
                <a:effectLst/>
                <a:latin typeface="+mn-lt"/>
                <a:ea typeface="+mn-ea"/>
                <a:cs typeface="+mn-cs"/>
              </a:rPr>
              <a:t> basketball game outside on the company court. After a quick shower, he returns to his desk at 1:10 P.M. and just catches the department’s administrative assistant heading out on a lunch run. He puts in his order for a roast beef and cheddar sandwich and eats it at his desk when it comes.</a:t>
            </a:r>
            <a:br>
              <a:rPr lang="en-US" dirty="0"/>
            </a:br>
            <a:br>
              <a:rPr lang="en-US" dirty="0"/>
            </a:br>
            <a:r>
              <a:rPr lang="en-US" sz="1200" b="0" i="0" kern="1200" dirty="0">
                <a:solidFill>
                  <a:schemeClr val="tx1"/>
                </a:solidFill>
                <a:effectLst/>
                <a:latin typeface="+mn-lt"/>
                <a:ea typeface="+mn-ea"/>
                <a:cs typeface="+mn-cs"/>
              </a:rPr>
              <a:t>As he munches on his lunch, Prakash opens up Excel and works on early budgeting estimates for an opportunity with Northwind Traders, a new customer. He checks the baseline snapshot that he developed in Microsoft Excel to try to determine some early dates and costs. He needs to give this to David, the sales representative, by tomorrow so she can present it to them.</a:t>
            </a:r>
            <a:br>
              <a:rPr lang="en-US" dirty="0"/>
            </a:br>
            <a:br>
              <a:rPr lang="en-US" dirty="0"/>
            </a:br>
            <a:r>
              <a:rPr lang="en-US" sz="1200" b="0" i="0" kern="1200" dirty="0">
                <a:solidFill>
                  <a:schemeClr val="tx1"/>
                </a:solidFill>
                <a:effectLst/>
                <a:latin typeface="+mn-lt"/>
                <a:ea typeface="+mn-ea"/>
                <a:cs typeface="+mn-cs"/>
              </a:rPr>
              <a:t>Feeling a bit of urgency with this matter, Prakash makes some phone calls to a few tech leads, rather than depending on e-mail, requesting that they look at their upcoming work schedules for any short-term electrical jobs that the electrical contractors can work on while awaiting the consoles. With this quick heads-up, the tech leads all agree to look into it and get back to him.</a:t>
            </a:r>
            <a:br>
              <a:rPr lang="en-US" dirty="0"/>
            </a:br>
            <a:br>
              <a:rPr lang="en-US" dirty="0"/>
            </a:br>
            <a:r>
              <a:rPr lang="en-US" sz="1200" b="0" i="0" kern="1200" dirty="0">
                <a:solidFill>
                  <a:schemeClr val="tx1"/>
                </a:solidFill>
                <a:effectLst/>
                <a:latin typeface="+mn-lt"/>
                <a:ea typeface="+mn-ea"/>
                <a:cs typeface="+mn-cs"/>
              </a:rPr>
              <a:t>At 2:25 P.M. June calls Prakash to join him and a customer team in the conference room down the hall for a “quick meeting” to discuss a quality control issue that has popped up in another project that Prakash is managing. This project, creating a mobile app for Adventure Works, is in its last stages. The tech lead involved has called in from the field. The customer is unhappy about the slow performance of the app. It now looks like it will require a major redesign. After Prakash and the tech lead fill the customer in on the costs and other logistics, June, Prakash, and the customer renegotiate costs and schedule. Prakash jots down detailed notes during the meeting.</a:t>
            </a:r>
            <a:br>
              <a:rPr lang="en-US" dirty="0"/>
            </a:br>
            <a:br>
              <a:rPr lang="en-US" dirty="0"/>
            </a:br>
            <a:r>
              <a:rPr lang="en-US" sz="1200" b="0" i="0" kern="1200" dirty="0">
                <a:solidFill>
                  <a:schemeClr val="tx1"/>
                </a:solidFill>
                <a:effectLst/>
                <a:latin typeface="+mn-lt"/>
                <a:ea typeface="+mn-ea"/>
                <a:cs typeface="+mn-cs"/>
              </a:rPr>
              <a:t>The meeting took more than an hour and it is 3:40 P.M. Prakash goes back to his desk to update the appropriate Excel spreadsheets. He opens Microsoft Project to enter the newly negotiated dates and to see what else on the Adventure Works project may be affected.</a:t>
            </a:r>
            <a:br>
              <a:rPr lang="en-US" dirty="0"/>
            </a:br>
            <a:br>
              <a:rPr lang="en-US" dirty="0"/>
            </a:br>
            <a:r>
              <a:rPr lang="en-US" sz="1200" b="0" i="0" kern="1200" dirty="0">
                <a:solidFill>
                  <a:schemeClr val="tx1"/>
                </a:solidFill>
                <a:effectLst/>
                <a:latin typeface="+mn-lt"/>
                <a:ea typeface="+mn-ea"/>
                <a:cs typeface="+mn-cs"/>
              </a:rPr>
              <a:t>Prakash receives an email notification that Tricia has submitted expenses against a project. He talks to Tricia almost daily, so he doesn’t spend much time reviewing the expense before he approves it. He also responds to an email from Linda, the project accountant. She received an invoice, but she’s not sure which project to charge.</a:t>
            </a:r>
            <a:br>
              <a:rPr lang="en-US" dirty="0"/>
            </a:br>
            <a:br>
              <a:rPr lang="en-US" dirty="0"/>
            </a:br>
            <a:r>
              <a:rPr lang="en-US" sz="1200" b="0" i="0" kern="1200" dirty="0">
                <a:solidFill>
                  <a:schemeClr val="tx1"/>
                </a:solidFill>
                <a:effectLst/>
                <a:latin typeface="+mn-lt"/>
                <a:ea typeface="+mn-ea"/>
                <a:cs typeface="+mn-cs"/>
              </a:rPr>
              <a:t>Tricia stops by Prakash’s office to tell him that she must go on medical leave next month. He checks his project plan and sees that Tricia has many important tasks that must be worked on during this time. He sends an email to Reina for help finding a replacement for Tricia.</a:t>
            </a:r>
            <a:br>
              <a:rPr lang="en-US" dirty="0"/>
            </a:br>
            <a:br>
              <a:rPr lang="en-US" dirty="0"/>
            </a:br>
            <a:r>
              <a:rPr lang="en-US" sz="1200" b="0" i="0" kern="1200" dirty="0">
                <a:solidFill>
                  <a:schemeClr val="tx1"/>
                </a:solidFill>
                <a:effectLst/>
                <a:latin typeface="+mn-lt"/>
                <a:ea typeface="+mn-ea"/>
                <a:cs typeface="+mn-cs"/>
              </a:rPr>
              <a:t>Seeing the end of the day is nearing, Prakash begins preparing his weekly status report for June. He gathers the latest information on his projects from the data he has entered in Excel, adding some comments and notes from relevant e-mails. Besides the latest dates and financial information, he also includes commentary on the issues that are affecting, or may affect, his projects.</a:t>
            </a:r>
            <a:br>
              <a:rPr lang="en-US" dirty="0"/>
            </a:br>
            <a:br>
              <a:rPr lang="en-US" dirty="0"/>
            </a:br>
            <a:r>
              <a:rPr lang="en-US" sz="1200" b="0" i="0" kern="1200" dirty="0">
                <a:solidFill>
                  <a:schemeClr val="tx1"/>
                </a:solidFill>
                <a:effectLst/>
                <a:latin typeface="+mn-lt"/>
                <a:ea typeface="+mn-ea"/>
                <a:cs typeface="+mn-cs"/>
              </a:rPr>
              <a:t>At 5:20 P.M., Prakash consults another spreadsheet in Excel so he can update his Electronic Timesheet file with the number of hours that he has worked that week, recording his billable hours on separate timesheets for each of his 3 active projects. Then he runs through his e-mail one more time to see if there are other pressing issues that he can put to bed before the weekend. At 5:45 P.M., Prakash decides that he’s done what he can for the day, as there will be few additional issues that can be dealt with at this hour. He heads out to catch the 6:00 P.M. commuter van and looks forward to movie night with his family, consisting of pizza and the latest movie at the mall.</a:t>
            </a:r>
            <a:br>
              <a:rPr lang="en-US" dirty="0"/>
            </a:br>
            <a:br>
              <a:rPr lang="en-US" dirty="0"/>
            </a:br>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Relationships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Interactions</a:t>
            </a:r>
          </a:p>
          <a:p>
            <a:r>
              <a:rPr lang="en-US" sz="1200" b="0" i="0" kern="1200" dirty="0">
                <a:solidFill>
                  <a:schemeClr val="tx1"/>
                </a:solidFill>
                <a:effectLst/>
                <a:latin typeface="+mn-lt"/>
                <a:ea typeface="+mn-ea"/>
                <a:cs typeface="+mn-cs"/>
              </a:rPr>
              <a:t>Customer – Prakash meets customers regularly to report status and ensure satisfaction.</a:t>
            </a:r>
          </a:p>
          <a:p>
            <a:r>
              <a:rPr lang="en-US" sz="1200" b="0" i="0" kern="1200" dirty="0">
                <a:solidFill>
                  <a:schemeClr val="tx1"/>
                </a:solidFill>
                <a:effectLst/>
                <a:latin typeface="+mn-lt"/>
                <a:ea typeface="+mn-ea"/>
                <a:cs typeface="+mn-cs"/>
              </a:rPr>
              <a:t>Reina (Resource Manager) – Prakash contacts Reina to request resources.</a:t>
            </a:r>
          </a:p>
          <a:p>
            <a:r>
              <a:rPr lang="en-US" sz="1200" b="0" i="0" kern="1200" dirty="0">
                <a:solidFill>
                  <a:schemeClr val="tx1"/>
                </a:solidFill>
                <a:effectLst/>
                <a:latin typeface="+mn-lt"/>
                <a:ea typeface="+mn-ea"/>
                <a:cs typeface="+mn-cs"/>
              </a:rPr>
              <a:t>Tricia (Team Member) - Prakash manages and assigns tasks to Tricia. He also approves her timesheets and expenses</a:t>
            </a:r>
          </a:p>
          <a:p>
            <a:r>
              <a:rPr lang="en-US" sz="1200" b="0" i="0" kern="1200" dirty="0">
                <a:solidFill>
                  <a:schemeClr val="tx1"/>
                </a:solidFill>
                <a:effectLst/>
                <a:latin typeface="+mn-lt"/>
                <a:ea typeface="+mn-ea"/>
                <a:cs typeface="+mn-cs"/>
              </a:rPr>
              <a:t>Linda (Project Accountant) – Prakash works closely with Linda on the project billing process</a:t>
            </a:r>
          </a:p>
          <a:p>
            <a:r>
              <a:rPr lang="en-US" sz="1200" b="0" i="0" kern="1200" dirty="0">
                <a:solidFill>
                  <a:schemeClr val="tx1"/>
                </a:solidFill>
                <a:effectLst/>
                <a:latin typeface="+mn-lt"/>
                <a:ea typeface="+mn-ea"/>
                <a:cs typeface="+mn-cs"/>
              </a:rPr>
              <a:t>June (Practice Manager/Partner) – Prakash reports status to June</a:t>
            </a:r>
          </a:p>
          <a:p>
            <a:r>
              <a:rPr lang="en-US" sz="1200" b="0" i="0" kern="1200" dirty="0">
                <a:solidFill>
                  <a:schemeClr val="tx1"/>
                </a:solidFill>
                <a:effectLst/>
                <a:latin typeface="+mn-lt"/>
                <a:ea typeface="+mn-ea"/>
                <a:cs typeface="+mn-cs"/>
              </a:rPr>
              <a:t>Charlie President</a:t>
            </a:r>
          </a:p>
          <a:p>
            <a:r>
              <a:rPr lang="en-US" sz="1200" b="0" i="0" kern="1200" dirty="0">
                <a:solidFill>
                  <a:schemeClr val="tx1"/>
                </a:solidFill>
                <a:effectLst/>
                <a:latin typeface="+mn-lt"/>
                <a:ea typeface="+mn-ea"/>
                <a:cs typeface="+mn-cs"/>
              </a:rPr>
              <a:t>David (Sales Representative) and Michael (Account Manager) – Prakash provides information for the Sales group to close sales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Tools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Smartphone</a:t>
            </a:r>
          </a:p>
          <a:p>
            <a:r>
              <a:rPr lang="en-US" sz="1200" b="0" i="0" kern="1200" dirty="0">
                <a:solidFill>
                  <a:schemeClr val="tx1"/>
                </a:solidFill>
                <a:effectLst/>
                <a:latin typeface="+mn-lt"/>
                <a:ea typeface="+mn-ea"/>
                <a:cs typeface="+mn-cs"/>
              </a:rPr>
              <a:t>Microsoft Project for project plan and to track key milestones. May share with customers as a status report</a:t>
            </a:r>
          </a:p>
          <a:p>
            <a:r>
              <a:rPr lang="en-US" sz="1200" b="0" i="0" kern="1200" dirty="0">
                <a:solidFill>
                  <a:schemeClr val="tx1"/>
                </a:solidFill>
                <a:effectLst/>
                <a:latin typeface="+mn-lt"/>
                <a:ea typeface="+mn-ea"/>
                <a:cs typeface="+mn-cs"/>
              </a:rPr>
              <a:t>Time &amp; Expense system</a:t>
            </a:r>
          </a:p>
          <a:p>
            <a:r>
              <a:rPr lang="en-US" sz="1200" b="0" i="0" kern="1200" dirty="0">
                <a:solidFill>
                  <a:schemeClr val="tx1"/>
                </a:solidFill>
                <a:effectLst/>
                <a:latin typeface="+mn-lt"/>
                <a:ea typeface="+mn-ea"/>
                <a:cs typeface="+mn-cs"/>
              </a:rPr>
              <a:t>Microsoft Office, especially Excel for many things like budget tracking</a:t>
            </a:r>
          </a:p>
          <a:p>
            <a:r>
              <a:rPr lang="en-US" sz="1200" b="0" i="0" kern="1200" dirty="0">
                <a:solidFill>
                  <a:schemeClr val="tx1"/>
                </a:solidFill>
                <a:effectLst/>
                <a:latin typeface="+mn-lt"/>
                <a:ea typeface="+mn-ea"/>
                <a:cs typeface="+mn-cs"/>
              </a:rPr>
              <a:t>Views Microsoft Project as a tool for providing project ‘snapshots’ for clients to demonstrate scope and timeline rather than a daily project management tool</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Work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Effectively manage and deliver agreed upon project work for customer to a high degree of customer satisfaction</a:t>
            </a:r>
          </a:p>
          <a:p>
            <a:r>
              <a:rPr lang="en-US" sz="1200" b="0" i="0" kern="1200" dirty="0">
                <a:solidFill>
                  <a:schemeClr val="tx1"/>
                </a:solidFill>
                <a:effectLst/>
                <a:latin typeface="+mn-lt"/>
                <a:ea typeface="+mn-ea"/>
                <a:cs typeface="+mn-cs"/>
              </a:rPr>
              <a:t>Core Activities</a:t>
            </a:r>
          </a:p>
          <a:p>
            <a:r>
              <a:rPr lang="en-US" sz="1200" b="0" i="0" kern="1200" dirty="0">
                <a:solidFill>
                  <a:schemeClr val="tx1"/>
                </a:solidFill>
                <a:effectLst/>
                <a:latin typeface="+mn-lt"/>
                <a:ea typeface="+mn-ea"/>
                <a:cs typeface="+mn-cs"/>
              </a:rPr>
              <a:t>Creating and maintaining the project plan</a:t>
            </a:r>
          </a:p>
          <a:p>
            <a:r>
              <a:rPr lang="en-US" sz="1200" b="0" i="0" kern="1200" dirty="0">
                <a:solidFill>
                  <a:schemeClr val="tx1"/>
                </a:solidFill>
                <a:effectLst/>
                <a:latin typeface="+mn-lt"/>
                <a:ea typeface="+mn-ea"/>
                <a:cs typeface="+mn-cs"/>
              </a:rPr>
              <a:t>Assigning tasks to resources</a:t>
            </a:r>
          </a:p>
          <a:p>
            <a:r>
              <a:rPr lang="en-US" sz="1200" b="0" i="0" kern="1200" dirty="0">
                <a:solidFill>
                  <a:schemeClr val="tx1"/>
                </a:solidFill>
                <a:effectLst/>
                <a:latin typeface="+mn-lt"/>
                <a:ea typeface="+mn-ea"/>
                <a:cs typeface="+mn-cs"/>
              </a:rPr>
              <a:t>Approving project charges such as travel expenses, equipment, or billable time</a:t>
            </a:r>
          </a:p>
          <a:p>
            <a:r>
              <a:rPr lang="en-US" sz="1200" b="0" i="0" kern="1200" dirty="0">
                <a:solidFill>
                  <a:schemeClr val="tx1"/>
                </a:solidFill>
                <a:effectLst/>
                <a:latin typeface="+mn-lt"/>
                <a:ea typeface="+mn-ea"/>
                <a:cs typeface="+mn-cs"/>
              </a:rPr>
              <a:t>Creating and communicating project status reports to management and customers</a:t>
            </a:r>
          </a:p>
          <a:p>
            <a:r>
              <a:rPr lang="en-US" sz="1200" b="0" i="0" kern="1200" dirty="0">
                <a:solidFill>
                  <a:schemeClr val="tx1"/>
                </a:solidFill>
                <a:effectLst/>
                <a:latin typeface="+mn-lt"/>
                <a:ea typeface="+mn-ea"/>
                <a:cs typeface="+mn-cs"/>
              </a:rPr>
              <a:t>Customer invoice approval in conjunction with Arnie (may create these in some organizations)</a:t>
            </a:r>
          </a:p>
          <a:p>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Primary</a:t>
            </a:r>
            <a:r>
              <a:rPr lang="en-US" sz="1200" b="0" i="0" kern="1200" dirty="0">
                <a:solidFill>
                  <a:schemeClr val="tx1"/>
                </a:solidFill>
                <a:effectLst/>
                <a:latin typeface="+mn-lt"/>
                <a:ea typeface="+mn-ea"/>
                <a:cs typeface="+mn-cs"/>
              </a:rPr>
              <a:t> Roles</a:t>
            </a:r>
          </a:p>
          <a:p>
            <a:r>
              <a:rPr lang="en-US" sz="1200" b="0" i="0" u="none" strike="noStrike" kern="1200" dirty="0">
                <a:solidFill>
                  <a:schemeClr val="tx1"/>
                </a:solidFill>
                <a:effectLst/>
                <a:latin typeface="+mn-lt"/>
                <a:ea typeface="+mn-ea"/>
                <a:cs typeface="+mn-cs"/>
                <a:hlinkClick r:id="rId4"/>
              </a:rPr>
              <a:t>Project </a:t>
            </a:r>
            <a:r>
              <a:rPr lang="en-US" sz="1200" b="0" i="0" u="none" strike="noStrike" kern="1200" dirty="0" err="1">
                <a:solidFill>
                  <a:schemeClr val="tx1"/>
                </a:solidFill>
                <a:effectLst/>
                <a:latin typeface="+mn-lt"/>
                <a:ea typeface="+mn-ea"/>
                <a:cs typeface="+mn-cs"/>
                <a:hlinkClick r:id="rId4"/>
              </a:rPr>
              <a:t>manager</a:t>
            </a:r>
            <a:r>
              <a:rPr lang="en-US" sz="1200" b="0" i="0" kern="1200" dirty="0" err="1">
                <a:solidFill>
                  <a:schemeClr val="tx1"/>
                </a:solidFill>
                <a:effectLst/>
                <a:latin typeface="+mn-lt"/>
                <a:ea typeface="+mn-ea"/>
                <a:cs typeface="+mn-cs"/>
              </a:rPr>
              <a:t>Provide</a:t>
            </a:r>
            <a:r>
              <a:rPr lang="en-US" sz="1200" b="0" i="0" kern="1200" dirty="0">
                <a:solidFill>
                  <a:schemeClr val="tx1"/>
                </a:solidFill>
                <a:effectLst/>
                <a:latin typeface="+mn-lt"/>
                <a:ea typeface="+mn-ea"/>
                <a:cs typeface="+mn-cs"/>
              </a:rPr>
              <a:t> Prakash information to begin planning</a:t>
            </a:r>
          </a:p>
          <a:p>
            <a:r>
              <a:rPr lang="en-US" sz="1200" b="0" i="0" kern="1200" dirty="0">
                <a:solidFill>
                  <a:schemeClr val="tx1"/>
                </a:solidFill>
                <a:effectLst/>
                <a:latin typeface="+mn-lt"/>
                <a:ea typeface="+mn-ea"/>
                <a:cs typeface="+mn-cs"/>
              </a:rPr>
              <a:t>Meet customer for more information</a:t>
            </a:r>
          </a:p>
          <a:p>
            <a:r>
              <a:rPr lang="en-US" sz="1200" b="0" i="0" kern="1200" dirty="0">
                <a:solidFill>
                  <a:schemeClr val="tx1"/>
                </a:solidFill>
                <a:effectLst/>
                <a:latin typeface="+mn-lt"/>
                <a:ea typeface="+mn-ea"/>
                <a:cs typeface="+mn-cs"/>
              </a:rPr>
              <a:t>Meet internal people for more information</a:t>
            </a:r>
          </a:p>
          <a:p>
            <a:r>
              <a:rPr lang="en-US" sz="1200" b="0" i="0" kern="1200" dirty="0">
                <a:solidFill>
                  <a:schemeClr val="tx1"/>
                </a:solidFill>
                <a:effectLst/>
                <a:latin typeface="+mn-lt"/>
                <a:ea typeface="+mn-ea"/>
                <a:cs typeface="+mn-cs"/>
              </a:rPr>
              <a:t>Create supporting documentation for project tracking</a:t>
            </a:r>
          </a:p>
          <a:p>
            <a:r>
              <a:rPr lang="en-US" sz="1200" b="0" i="0" kern="1200" dirty="0">
                <a:solidFill>
                  <a:schemeClr val="tx1"/>
                </a:solidFill>
                <a:effectLst/>
                <a:latin typeface="+mn-lt"/>
                <a:ea typeface="+mn-ea"/>
                <a:cs typeface="+mn-cs"/>
              </a:rPr>
              <a:t>Finalize schedule, tasks, and specific resources</a:t>
            </a:r>
          </a:p>
          <a:p>
            <a:r>
              <a:rPr lang="en-US" sz="1200" b="0" i="0" kern="1200" dirty="0">
                <a:solidFill>
                  <a:schemeClr val="tx1"/>
                </a:solidFill>
                <a:effectLst/>
                <a:latin typeface="+mn-lt"/>
                <a:ea typeface="+mn-ea"/>
                <a:cs typeface="+mn-cs"/>
              </a:rPr>
              <a:t>Request resources</a:t>
            </a:r>
          </a:p>
          <a:p>
            <a:r>
              <a:rPr lang="en-US" sz="1200" b="0" i="0" kern="1200" dirty="0">
                <a:solidFill>
                  <a:schemeClr val="tx1"/>
                </a:solidFill>
                <a:effectLst/>
                <a:latin typeface="+mn-lt"/>
                <a:ea typeface="+mn-ea"/>
                <a:cs typeface="+mn-cs"/>
              </a:rPr>
              <a:t>Review and save the project</a:t>
            </a:r>
          </a:p>
          <a:p>
            <a:r>
              <a:rPr lang="en-US" sz="1200" b="0" i="0" kern="1200" dirty="0">
                <a:solidFill>
                  <a:schemeClr val="tx1"/>
                </a:solidFill>
                <a:effectLst/>
                <a:latin typeface="+mn-lt"/>
                <a:ea typeface="+mn-ea"/>
                <a:cs typeface="+mn-cs"/>
              </a:rPr>
              <a:t>View resource request</a:t>
            </a:r>
          </a:p>
          <a:p>
            <a:r>
              <a:rPr lang="en-US" sz="1200" b="0" i="0" kern="1200" dirty="0">
                <a:solidFill>
                  <a:schemeClr val="tx1"/>
                </a:solidFill>
                <a:effectLst/>
                <a:latin typeface="+mn-lt"/>
                <a:ea typeface="+mn-ea"/>
                <a:cs typeface="+mn-cs"/>
              </a:rPr>
              <a:t>Review all tasks</a:t>
            </a:r>
          </a:p>
          <a:p>
            <a:r>
              <a:rPr lang="en-US" sz="1200" b="0" i="0" kern="1200" dirty="0">
                <a:solidFill>
                  <a:schemeClr val="tx1"/>
                </a:solidFill>
                <a:effectLst/>
                <a:latin typeface="+mn-lt"/>
                <a:ea typeface="+mn-ea"/>
                <a:cs typeface="+mn-cs"/>
              </a:rPr>
              <a:t>Provide status reports to Prakash</a:t>
            </a:r>
          </a:p>
          <a:p>
            <a:r>
              <a:rPr lang="en-US" sz="1200" b="0" i="0" kern="1200" dirty="0">
                <a:solidFill>
                  <a:schemeClr val="tx1"/>
                </a:solidFill>
                <a:effectLst/>
                <a:latin typeface="+mn-lt"/>
                <a:ea typeface="+mn-ea"/>
                <a:cs typeface="+mn-cs"/>
              </a:rPr>
              <a:t>Approve timesheet</a:t>
            </a:r>
          </a:p>
          <a:p>
            <a:r>
              <a:rPr lang="en-US" sz="1200" b="0" i="0" kern="1200" dirty="0">
                <a:solidFill>
                  <a:schemeClr val="tx1"/>
                </a:solidFill>
                <a:effectLst/>
                <a:latin typeface="+mn-lt"/>
                <a:ea typeface="+mn-ea"/>
                <a:cs typeface="+mn-cs"/>
              </a:rPr>
              <a:t>Review and update tasks and project progress</a:t>
            </a:r>
          </a:p>
          <a:p>
            <a:r>
              <a:rPr lang="en-US" sz="1200" b="0" i="0" kern="1200" dirty="0">
                <a:solidFill>
                  <a:schemeClr val="tx1"/>
                </a:solidFill>
                <a:effectLst/>
                <a:latin typeface="+mn-lt"/>
                <a:ea typeface="+mn-ea"/>
                <a:cs typeface="+mn-cs"/>
              </a:rPr>
              <a:t>Create status report</a:t>
            </a:r>
          </a:p>
          <a:p>
            <a:r>
              <a:rPr lang="en-US" sz="1200" b="0" i="0" kern="1200" dirty="0">
                <a:solidFill>
                  <a:schemeClr val="tx1"/>
                </a:solidFill>
                <a:effectLst/>
                <a:latin typeface="+mn-lt"/>
                <a:ea typeface="+mn-ea"/>
                <a:cs typeface="+mn-cs"/>
              </a:rPr>
              <a:t>Approve expense report</a:t>
            </a:r>
          </a:p>
          <a:p>
            <a:r>
              <a:rPr lang="en-US" sz="1200" b="0" i="0" kern="1200" dirty="0">
                <a:solidFill>
                  <a:schemeClr val="tx1"/>
                </a:solidFill>
                <a:effectLst/>
                <a:latin typeface="+mn-lt"/>
                <a:ea typeface="+mn-ea"/>
                <a:cs typeface="+mn-cs"/>
              </a:rPr>
              <a:t>Process expenses. Provide updates to PM on financial status.</a:t>
            </a:r>
          </a:p>
          <a:p>
            <a:r>
              <a:rPr lang="en-US" sz="1200" b="0" i="0" kern="1200" dirty="0">
                <a:solidFill>
                  <a:schemeClr val="tx1"/>
                </a:solidFill>
                <a:effectLst/>
                <a:latin typeface="+mn-lt"/>
                <a:ea typeface="+mn-ea"/>
                <a:cs typeface="+mn-cs"/>
              </a:rPr>
              <a:t>Define WBS</a:t>
            </a:r>
          </a:p>
          <a:p>
            <a:br>
              <a:rPr lang="en-US" dirty="0"/>
            </a:br>
            <a:r>
              <a:rPr lang="en-US" sz="1200" b="0" i="0" kern="1200" dirty="0">
                <a:solidFill>
                  <a:schemeClr val="tx1"/>
                </a:solidFill>
                <a:effectLst/>
                <a:latin typeface="+mn-lt"/>
                <a:ea typeface="+mn-ea"/>
                <a:cs typeface="+mn-cs"/>
              </a:rPr>
              <a:t>Secondary Roles</a:t>
            </a:r>
          </a:p>
          <a:p>
            <a:r>
              <a:rPr lang="en-US" sz="1200" b="0" i="0" u="none" strike="noStrike" kern="1200" dirty="0">
                <a:solidFill>
                  <a:schemeClr val="tx1"/>
                </a:solidFill>
                <a:effectLst/>
                <a:latin typeface="+mn-lt"/>
                <a:ea typeface="+mn-ea"/>
                <a:cs typeface="+mn-cs"/>
                <a:hlinkClick r:id="rId5"/>
              </a:rPr>
              <a:t>Employee</a:t>
            </a:r>
            <a:br>
              <a:rPr lang="en-US" dirty="0"/>
            </a:br>
            <a:r>
              <a:rPr lang="en-US" sz="1200" b="0" i="0" u="none" strike="noStrike" kern="1200" dirty="0">
                <a:solidFill>
                  <a:schemeClr val="tx1"/>
                </a:solidFill>
                <a:effectLst/>
                <a:latin typeface="+mn-lt"/>
                <a:ea typeface="+mn-ea"/>
                <a:cs typeface="+mn-cs"/>
                <a:hlinkClick r:id="rId6"/>
              </a:rPr>
              <a:t>System user</a:t>
            </a:r>
            <a:br>
              <a:rPr lang="en-US" dirty="0"/>
            </a:br>
            <a:r>
              <a:rPr lang="en-US" sz="1200" b="0" i="0" kern="1200" dirty="0">
                <a:solidFill>
                  <a:schemeClr val="tx1"/>
                </a:solidFill>
                <a:effectLst/>
                <a:latin typeface="+mn-lt"/>
                <a:ea typeface="+mn-ea"/>
                <a:cs typeface="+mn-cs"/>
              </a:rPr>
              <a:t>Escalation and Delegation</a:t>
            </a:r>
          </a:p>
          <a:p>
            <a:r>
              <a:rPr lang="en-US" sz="1200" b="0" i="0" kern="1200" dirty="0">
                <a:solidFill>
                  <a:schemeClr val="tx1"/>
                </a:solidFill>
                <a:effectLst/>
                <a:latin typeface="+mn-lt"/>
                <a:ea typeface="+mn-ea"/>
                <a:cs typeface="+mn-cs"/>
              </a:rPr>
              <a:t>Delegates and assigns project tasks to Tricia and other project team members for execution</a:t>
            </a:r>
          </a:p>
          <a:p>
            <a:r>
              <a:rPr lang="en-US" sz="1200" b="0" i="0" kern="1200" dirty="0">
                <a:solidFill>
                  <a:schemeClr val="tx1"/>
                </a:solidFill>
                <a:effectLst/>
                <a:latin typeface="+mn-lt"/>
                <a:ea typeface="+mn-ea"/>
                <a:cs typeface="+mn-cs"/>
              </a:rPr>
              <a:t>Escalates to Reina for resource management and scheduling information</a:t>
            </a:r>
          </a:p>
          <a:p>
            <a:br>
              <a:rPr lang="en-US" dirty="0"/>
            </a:br>
            <a:r>
              <a:rPr lang="en-US" sz="1200" b="0" i="0" u="none" strike="noStrike" kern="1200" dirty="0">
                <a:solidFill>
                  <a:schemeClr val="tx1"/>
                </a:solidFill>
                <a:effectLst/>
                <a:latin typeface="+mn-lt"/>
                <a:ea typeface="+mn-ea"/>
                <a:cs typeface="+mn-cs"/>
                <a:hlinkClick r:id="rId3"/>
              </a:rPr>
              <a:t>Back to </a:t>
            </a:r>
            <a:r>
              <a:rPr lang="en-US" sz="1200" b="0" i="0" u="none" strike="noStrike" kern="1200" dirty="0" err="1">
                <a:solidFill>
                  <a:schemeClr val="tx1"/>
                </a:solidFill>
                <a:effectLst/>
                <a:latin typeface="+mn-lt"/>
                <a:ea typeface="+mn-ea"/>
                <a:cs typeface="+mn-cs"/>
                <a:hlinkClick r:id="rId3"/>
              </a:rPr>
              <a:t>Top</a:t>
            </a:r>
            <a:r>
              <a:rPr lang="en-US" sz="1200" b="0" i="0" kern="1200" dirty="0" err="1">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Points</a:t>
            </a:r>
          </a:p>
          <a:p>
            <a:r>
              <a:rPr lang="en-US" sz="1200" b="0" i="0" kern="1200" dirty="0">
                <a:solidFill>
                  <a:schemeClr val="tx1"/>
                </a:solidFill>
                <a:effectLst/>
                <a:latin typeface="+mn-lt"/>
                <a:ea typeface="+mn-ea"/>
                <a:cs typeface="+mn-cs"/>
              </a:rPr>
              <a:t>Country data sources</a:t>
            </a:r>
          </a:p>
          <a:p>
            <a:r>
              <a:rPr lang="en-US" sz="1200" b="0" i="0" kern="1200" dirty="0">
                <a:solidFill>
                  <a:schemeClr val="tx1"/>
                </a:solidFill>
                <a:effectLst/>
                <a:latin typeface="+mn-lt"/>
                <a:ea typeface="+mn-ea"/>
                <a:cs typeface="+mn-cs"/>
              </a:rPr>
              <a:t> United States</a:t>
            </a:r>
          </a:p>
          <a:p>
            <a:r>
              <a:rPr lang="en-US" sz="1200" b="0" i="0" kern="1200" dirty="0">
                <a:solidFill>
                  <a:schemeClr val="tx1"/>
                </a:solidFill>
                <a:effectLst/>
                <a:latin typeface="+mn-lt"/>
                <a:ea typeface="+mn-ea"/>
                <a:cs typeface="+mn-cs"/>
              </a:rPr>
              <a:t> Denmark</a:t>
            </a:r>
          </a:p>
          <a:p>
            <a:r>
              <a:rPr lang="en-US" sz="1200" b="0" i="0" kern="1200" dirty="0">
                <a:solidFill>
                  <a:schemeClr val="tx1"/>
                </a:solidFill>
                <a:effectLst/>
                <a:latin typeface="+mn-lt"/>
                <a:ea typeface="+mn-ea"/>
                <a:cs typeface="+mn-cs"/>
              </a:rPr>
              <a:t>Pains</a:t>
            </a:r>
          </a:p>
          <a:p>
            <a:r>
              <a:rPr lang="en-US" sz="1200" b="0" i="0" kern="1200" dirty="0">
                <a:solidFill>
                  <a:schemeClr val="tx1"/>
                </a:solidFill>
                <a:effectLst/>
                <a:latin typeface="+mn-lt"/>
                <a:ea typeface="+mn-ea"/>
                <a:cs typeface="+mn-cs"/>
              </a:rPr>
              <a:t>We need to adjust our project time up or down to reflect the output or customer benefit of our work.</a:t>
            </a:r>
          </a:p>
          <a:p>
            <a:r>
              <a:rPr lang="en-US" sz="1200" b="0" i="0" kern="1200" dirty="0">
                <a:solidFill>
                  <a:schemeClr val="tx1"/>
                </a:solidFill>
                <a:effectLst/>
                <a:latin typeface="+mn-lt"/>
                <a:ea typeface="+mn-ea"/>
                <a:cs typeface="+mn-cs"/>
              </a:rPr>
              <a:t>We currently lack a simple and functional project time and expense reporting tool</a:t>
            </a:r>
          </a:p>
          <a:p>
            <a:r>
              <a:rPr lang="en-US" sz="1200" b="0" i="0" kern="1200" dirty="0">
                <a:solidFill>
                  <a:schemeClr val="tx1"/>
                </a:solidFill>
                <a:effectLst/>
                <a:latin typeface="+mn-lt"/>
                <a:ea typeface="+mn-ea"/>
                <a:cs typeface="+mn-cs"/>
              </a:rPr>
              <a:t>Our service management solution is not currently integrated with our project management solution</a:t>
            </a:r>
          </a:p>
          <a:p>
            <a:r>
              <a:rPr lang="en-US" sz="1200" b="0" i="0" kern="1200" dirty="0">
                <a:solidFill>
                  <a:schemeClr val="tx1"/>
                </a:solidFill>
                <a:effectLst/>
                <a:latin typeface="+mn-lt"/>
                <a:ea typeface="+mn-ea"/>
                <a:cs typeface="+mn-cs"/>
              </a:rPr>
              <a:t>Wish list</a:t>
            </a:r>
          </a:p>
          <a:p>
            <a:r>
              <a:rPr lang="en-US" sz="1200" b="0" i="0" kern="1200" dirty="0">
                <a:solidFill>
                  <a:schemeClr val="tx1"/>
                </a:solidFill>
                <a:effectLst/>
                <a:latin typeface="+mn-lt"/>
                <a:ea typeface="+mn-ea"/>
                <a:cs typeface="+mn-cs"/>
              </a:rPr>
              <a:t>Project related Time and Expense application integrated to the financial application specifically project billing</a:t>
            </a:r>
          </a:p>
        </p:txBody>
      </p:sp>
      <p:sp>
        <p:nvSpPr>
          <p:cNvPr id="4" name="Slide Number Placeholder 3"/>
          <p:cNvSpPr>
            <a:spLocks noGrp="1"/>
          </p:cNvSpPr>
          <p:nvPr>
            <p:ph type="sldNum" sz="quarter" idx="5"/>
          </p:nvPr>
        </p:nvSpPr>
        <p:spPr/>
        <p:txBody>
          <a:bodyPr/>
          <a:lstStyle/>
          <a:p>
            <a:fld id="{90C91C77-BD77-46DD-975C-A10BFBCE05E6}" type="slidenum">
              <a:rPr lang="en-US" smtClean="0"/>
              <a:t>11</a:t>
            </a:fld>
            <a:endParaRPr lang="en-US"/>
          </a:p>
        </p:txBody>
      </p:sp>
    </p:spTree>
    <p:extLst>
      <p:ext uri="{BB962C8B-B14F-4D97-AF65-F5344CB8AC3E}">
        <p14:creationId xmlns:p14="http://schemas.microsoft.com/office/powerpoint/2010/main" val="1408427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Tricia - Project Team Member</a:t>
            </a:r>
          </a:p>
          <a:p>
            <a:r>
              <a:rPr lang="en-US" sz="1200" b="0" i="0" kern="1200" dirty="0">
                <a:solidFill>
                  <a:schemeClr val="tx1"/>
                </a:solidFill>
                <a:effectLst/>
                <a:latin typeface="+mn-lt"/>
                <a:ea typeface="+mn-ea"/>
                <a:cs typeface="+mn-cs"/>
              </a:rPr>
              <a:t>"I perform my assigned tasks on projects to ensure customer satisfaction."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Tricia is a billable resource for project delivery. She’s primarily responsible for tasks that directly contribute to the completion of a project. She works with other project team members as directed by Prakash to ensure timely project completion for customers. She reports status and submits expenses against projects. She may be called an analyst, associate, or consultant.</a:t>
            </a:r>
          </a:p>
          <a:p>
            <a:r>
              <a:rPr lang="en-US" sz="1200" b="0" i="0" kern="1200" dirty="0">
                <a:solidFill>
                  <a:schemeClr val="tx1"/>
                </a:solidFill>
                <a:effectLst/>
                <a:latin typeface="+mn-lt"/>
                <a:ea typeface="+mn-ea"/>
                <a:cs typeface="+mn-cs"/>
              </a:rPr>
              <a:t>Demographics</a:t>
            </a:r>
          </a:p>
          <a:p>
            <a:r>
              <a:rPr lang="en-US" sz="1200" b="0" i="0" kern="1200" dirty="0">
                <a:solidFill>
                  <a:schemeClr val="tx1"/>
                </a:solidFill>
                <a:effectLst/>
                <a:latin typeface="+mn-lt"/>
                <a:ea typeface="+mn-ea"/>
                <a:cs typeface="+mn-cs"/>
              </a:rPr>
              <a:t>33 years old</a:t>
            </a:r>
          </a:p>
          <a:p>
            <a:r>
              <a:rPr lang="en-US" sz="1200" b="0" i="0" kern="1200" dirty="0">
                <a:solidFill>
                  <a:schemeClr val="tx1"/>
                </a:solidFill>
                <a:effectLst/>
                <a:latin typeface="+mn-lt"/>
                <a:ea typeface="+mn-ea"/>
                <a:cs typeface="+mn-cs"/>
              </a:rPr>
              <a:t>MS Computer Science</a:t>
            </a:r>
          </a:p>
          <a:p>
            <a:r>
              <a:rPr lang="en-US" sz="1200" b="0" i="0" kern="1200" dirty="0">
                <a:solidFill>
                  <a:schemeClr val="tx1"/>
                </a:solidFill>
                <a:effectLst/>
                <a:latin typeface="+mn-lt"/>
                <a:ea typeface="+mn-ea"/>
                <a:cs typeface="+mn-cs"/>
              </a:rPr>
              <a:t>5 years of experience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Back to Top</a:t>
            </a:r>
          </a:p>
          <a:p>
            <a:r>
              <a:rPr lang="en-US" sz="1200" b="0" i="0" kern="1200" dirty="0">
                <a:solidFill>
                  <a:schemeClr val="tx1"/>
                </a:solidFill>
                <a:effectLst/>
                <a:latin typeface="+mn-lt"/>
                <a:ea typeface="+mn-ea"/>
                <a:cs typeface="+mn-cs"/>
              </a:rPr>
              <a:t>A day in the </a:t>
            </a:r>
            <a:r>
              <a:rPr lang="en-US" sz="1200" b="0" i="0" kern="1200" dirty="0" err="1">
                <a:solidFill>
                  <a:schemeClr val="tx1"/>
                </a:solidFill>
                <a:effectLst/>
                <a:latin typeface="+mn-lt"/>
                <a:ea typeface="+mn-ea"/>
                <a:cs typeface="+mn-cs"/>
              </a:rPr>
              <a:t>lifeAs</a:t>
            </a:r>
            <a:r>
              <a:rPr lang="en-US" sz="1200" b="0" i="0" kern="1200" dirty="0">
                <a:solidFill>
                  <a:schemeClr val="tx1"/>
                </a:solidFill>
                <a:effectLst/>
                <a:latin typeface="+mn-lt"/>
                <a:ea typeface="+mn-ea"/>
                <a:cs typeface="+mn-cs"/>
              </a:rPr>
              <a:t> soon as Tricia walks in the door, she turns on her computer and waits five minutes for “all the garbage to warm up.” She has a lot of software on her computer and it takes a while to get logged on to their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She checks her email and writes a task list for the day.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Tricia begins working on training materials that she’s creating for a customer. She’s interrupted by Prakash, the project manager, who stops by her desk to ask a question about a document she created earlier. Tricia wants to recheck this document and revisit the original discussions she had with the customer. She’s not sure where she stored the e-mails the client sent him, so she sorts through stored e-mails for that project by the client’s name, and quickly finds the note that contains the information she needs.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the end of the day, Tricia enters her billable hours that day in an Excel spreadsheet so she can keep a personal record before entering the hours on Friday in the time keeping system.</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Back to Top</a:t>
            </a:r>
          </a:p>
          <a:p>
            <a:r>
              <a:rPr lang="en-US" sz="1200" b="0" i="0" kern="1200" dirty="0" err="1">
                <a:solidFill>
                  <a:schemeClr val="tx1"/>
                </a:solidFill>
                <a:effectLst/>
                <a:latin typeface="+mn-lt"/>
                <a:ea typeface="+mn-ea"/>
                <a:cs typeface="+mn-cs"/>
              </a:rPr>
              <a:t>OverviewTricia</a:t>
            </a:r>
            <a:r>
              <a:rPr lang="en-US" sz="1200" b="0" i="0" kern="1200" dirty="0">
                <a:solidFill>
                  <a:schemeClr val="tx1"/>
                </a:solidFill>
                <a:effectLst/>
                <a:latin typeface="+mn-lt"/>
                <a:ea typeface="+mn-ea"/>
                <a:cs typeface="+mn-cs"/>
              </a:rPr>
              <a:t> is a project team member. She works with other project team members under the direction of her Department Manager and the Project Managers for each of her projects. She needs to capture her project and non-project, billable and non-billable time and expenses on a weekly basis, and submit these costs for approval. She needs to manage her project and non-project commitments adequately to ensure on time and on budget delivery of her project tasks. Tricia tries to maximize her utilization (the billable time spent on projects).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Tricia may also be a senior team member with more managing responsibilities and/or specialization. For example, she may be a technical lead responsible for the technical design of a solution and have several team members reporting their task status to her.</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Back to Top</a:t>
            </a:r>
          </a:p>
          <a:p>
            <a:r>
              <a:rPr lang="en-US" sz="1200" b="0" i="0" kern="1200" dirty="0">
                <a:solidFill>
                  <a:schemeClr val="tx1"/>
                </a:solidFill>
                <a:effectLst/>
                <a:latin typeface="+mn-lt"/>
                <a:ea typeface="+mn-ea"/>
                <a:cs typeface="+mn-cs"/>
              </a:rPr>
              <a:t>Goals</a:t>
            </a:r>
          </a:p>
          <a:p>
            <a:r>
              <a:rPr lang="en-US" sz="1200" b="0" i="0" kern="1200" dirty="0">
                <a:solidFill>
                  <a:schemeClr val="tx1"/>
                </a:solidFill>
                <a:effectLst/>
                <a:latin typeface="+mn-lt"/>
                <a:ea typeface="+mn-ea"/>
                <a:cs typeface="+mn-cs"/>
              </a:rPr>
              <a:t>Prioritize work and juggle schedule to meet work deadlines</a:t>
            </a:r>
          </a:p>
          <a:p>
            <a:r>
              <a:rPr lang="en-US" sz="1200" b="0" i="0" kern="1200" dirty="0">
                <a:solidFill>
                  <a:schemeClr val="tx1"/>
                </a:solidFill>
                <a:effectLst/>
                <a:latin typeface="+mn-lt"/>
                <a:ea typeface="+mn-ea"/>
                <a:cs typeface="+mn-cs"/>
              </a:rPr>
              <a:t>Provide deliverables in timely manner to team members</a:t>
            </a:r>
          </a:p>
          <a:p>
            <a:r>
              <a:rPr lang="en-US" sz="1200" b="0" i="0" kern="1200" dirty="0">
                <a:solidFill>
                  <a:schemeClr val="tx1"/>
                </a:solidFill>
                <a:effectLst/>
                <a:latin typeface="+mn-lt"/>
                <a:ea typeface="+mn-ea"/>
                <a:cs typeface="+mn-cs"/>
              </a:rPr>
              <a:t>Produce a quality product that pleases the client</a:t>
            </a:r>
          </a:p>
          <a:p>
            <a:r>
              <a:rPr lang="en-US" sz="1200" b="0" i="0" kern="1200" dirty="0">
                <a:solidFill>
                  <a:schemeClr val="tx1"/>
                </a:solidFill>
                <a:effectLst/>
                <a:latin typeface="+mn-lt"/>
                <a:ea typeface="+mn-ea"/>
                <a:cs typeface="+mn-cs"/>
              </a:rPr>
              <a:t>Manage expectations with the project manager/team lead</a:t>
            </a:r>
          </a:p>
          <a:p>
            <a:r>
              <a:rPr lang="en-US" sz="1200" b="0" i="0" kern="1200" dirty="0">
                <a:solidFill>
                  <a:schemeClr val="tx1"/>
                </a:solidFill>
                <a:effectLst/>
                <a:latin typeface="+mn-lt"/>
                <a:ea typeface="+mn-ea"/>
                <a:cs typeface="+mn-cs"/>
              </a:rPr>
              <a:t>Have a rich and fulfilling work experience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Back to Top</a:t>
            </a:r>
          </a:p>
          <a:p>
            <a:r>
              <a:rPr lang="en-US" sz="1200" b="0" i="0" kern="1200" dirty="0">
                <a:solidFill>
                  <a:schemeClr val="tx1"/>
                </a:solidFill>
                <a:effectLst/>
                <a:latin typeface="+mn-lt"/>
                <a:ea typeface="+mn-ea"/>
                <a:cs typeface="+mn-cs"/>
              </a:rPr>
              <a:t>Primary </a:t>
            </a:r>
            <a:r>
              <a:rPr lang="en-US" sz="1200" b="0" i="0" kern="1200" dirty="0" err="1">
                <a:solidFill>
                  <a:schemeClr val="tx1"/>
                </a:solidFill>
                <a:effectLst/>
                <a:latin typeface="+mn-lt"/>
                <a:ea typeface="+mn-ea"/>
                <a:cs typeface="+mn-cs"/>
              </a:rPr>
              <a:t>RolesProject</a:t>
            </a:r>
            <a:r>
              <a:rPr lang="en-US" sz="1200" b="0" i="0" kern="1200" dirty="0">
                <a:solidFill>
                  <a:schemeClr val="tx1"/>
                </a:solidFill>
                <a:effectLst/>
                <a:latin typeface="+mn-lt"/>
                <a:ea typeface="+mn-ea"/>
                <a:cs typeface="+mn-cs"/>
              </a:rPr>
              <a:t> clerk</a:t>
            </a:r>
          </a:p>
          <a:p>
            <a:r>
              <a:rPr lang="en-US" sz="1200" b="0" i="0" kern="1200" dirty="0">
                <a:solidFill>
                  <a:schemeClr val="tx1"/>
                </a:solidFill>
                <a:effectLst/>
                <a:latin typeface="+mn-lt"/>
                <a:ea typeface="+mn-ea"/>
                <a:cs typeface="+mn-cs"/>
              </a:rPr>
              <a:t>Meet internal people for more information</a:t>
            </a:r>
          </a:p>
          <a:p>
            <a:r>
              <a:rPr lang="en-US" sz="1200" b="0" i="0" kern="1200" dirty="0">
                <a:solidFill>
                  <a:schemeClr val="tx1"/>
                </a:solidFill>
                <a:effectLst/>
                <a:latin typeface="+mn-lt"/>
                <a:ea typeface="+mn-ea"/>
                <a:cs typeface="+mn-cs"/>
              </a:rPr>
              <a:t>Send resource a confirmation notice</a:t>
            </a:r>
          </a:p>
          <a:p>
            <a:r>
              <a:rPr lang="en-US" sz="1200" b="0" i="0" kern="1200" dirty="0">
                <a:solidFill>
                  <a:schemeClr val="tx1"/>
                </a:solidFill>
                <a:effectLst/>
                <a:latin typeface="+mn-lt"/>
                <a:ea typeface="+mn-ea"/>
                <a:cs typeface="+mn-cs"/>
              </a:rPr>
              <a:t>Review all tasks</a:t>
            </a:r>
          </a:p>
          <a:p>
            <a:r>
              <a:rPr lang="en-US" sz="1200" b="0" i="0" kern="1200" dirty="0">
                <a:solidFill>
                  <a:schemeClr val="tx1"/>
                </a:solidFill>
                <a:effectLst/>
                <a:latin typeface="+mn-lt"/>
                <a:ea typeface="+mn-ea"/>
                <a:cs typeface="+mn-cs"/>
              </a:rPr>
              <a:t>Update task status</a:t>
            </a:r>
          </a:p>
          <a:p>
            <a:r>
              <a:rPr lang="en-US" sz="1200" b="0" i="0" kern="1200" dirty="0">
                <a:solidFill>
                  <a:schemeClr val="tx1"/>
                </a:solidFill>
                <a:effectLst/>
                <a:latin typeface="+mn-lt"/>
                <a:ea typeface="+mn-ea"/>
                <a:cs typeface="+mn-cs"/>
              </a:rPr>
              <a:t>Provide status reports to Prakash</a:t>
            </a:r>
          </a:p>
          <a:p>
            <a:r>
              <a:rPr lang="en-US" sz="1200" b="0" i="0" kern="1200" dirty="0">
                <a:solidFill>
                  <a:schemeClr val="tx1"/>
                </a:solidFill>
                <a:effectLst/>
                <a:latin typeface="+mn-lt"/>
                <a:ea typeface="+mn-ea"/>
                <a:cs typeface="+mn-cs"/>
              </a:rPr>
              <a:t>Submit timesheet</a:t>
            </a:r>
          </a:p>
          <a:p>
            <a:r>
              <a:rPr lang="en-US" sz="1200" b="0" i="0" kern="1200" dirty="0">
                <a:solidFill>
                  <a:schemeClr val="tx1"/>
                </a:solidFill>
                <a:effectLst/>
                <a:latin typeface="+mn-lt"/>
                <a:ea typeface="+mn-ea"/>
                <a:cs typeface="+mn-cs"/>
              </a:rPr>
              <a:t>Create unreconciled expenses</a:t>
            </a:r>
          </a:p>
          <a:p>
            <a:r>
              <a:rPr lang="en-US" sz="1200" b="0" i="0" kern="1200" dirty="0">
                <a:solidFill>
                  <a:schemeClr val="tx1"/>
                </a:solidFill>
                <a:effectLst/>
                <a:latin typeface="+mn-lt"/>
                <a:ea typeface="+mn-ea"/>
                <a:cs typeface="+mn-cs"/>
              </a:rPr>
              <a:t>Create expense report and add unreconciled expenses</a:t>
            </a:r>
          </a:p>
          <a:p>
            <a:r>
              <a:rPr lang="en-US" sz="1200" b="0" i="0" kern="1200" dirty="0">
                <a:solidFill>
                  <a:schemeClr val="tx1"/>
                </a:solidFill>
                <a:effectLst/>
                <a:latin typeface="+mn-lt"/>
                <a:ea typeface="+mn-ea"/>
                <a:cs typeface="+mn-cs"/>
              </a:rPr>
              <a:t>Submit expense report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Secondary </a:t>
            </a:r>
            <a:r>
              <a:rPr lang="en-US" sz="1200" b="0" i="0" kern="1200" dirty="0" err="1">
                <a:solidFill>
                  <a:schemeClr val="tx1"/>
                </a:solidFill>
                <a:effectLst/>
                <a:latin typeface="+mn-lt"/>
                <a:ea typeface="+mn-ea"/>
                <a:cs typeface="+mn-cs"/>
              </a:rPr>
              <a:t>RolesEmployee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System user</a:t>
            </a:r>
          </a:p>
          <a:p>
            <a:r>
              <a:rPr lang="en-US" sz="1200" b="0" i="0" kern="1200" dirty="0">
                <a:solidFill>
                  <a:schemeClr val="tx1"/>
                </a:solidFill>
                <a:effectLst/>
                <a:latin typeface="+mn-lt"/>
                <a:ea typeface="+mn-ea"/>
                <a:cs typeface="+mn-cs"/>
              </a:rPr>
              <a:t>Relationships</a:t>
            </a:r>
          </a:p>
          <a:p>
            <a:r>
              <a:rPr lang="en-US" sz="1200" b="0" i="0" kern="1200" dirty="0">
                <a:solidFill>
                  <a:schemeClr val="tx1"/>
                </a:solidFill>
                <a:effectLst/>
                <a:latin typeface="+mn-lt"/>
                <a:ea typeface="+mn-ea"/>
                <a:cs typeface="+mn-cs"/>
              </a:rPr>
              <a:t>Prakash (Project manager)</a:t>
            </a:r>
          </a:p>
          <a:p>
            <a:r>
              <a:rPr lang="en-US" sz="1200" b="0" i="0" kern="1200" dirty="0">
                <a:solidFill>
                  <a:schemeClr val="tx1"/>
                </a:solidFill>
                <a:effectLst/>
                <a:latin typeface="+mn-lt"/>
                <a:ea typeface="+mn-ea"/>
                <a:cs typeface="+mn-cs"/>
              </a:rPr>
              <a:t>Reina (Resource manager)</a:t>
            </a:r>
          </a:p>
          <a:p>
            <a:r>
              <a:rPr lang="en-US" sz="1200" b="0" i="0" kern="1200" dirty="0">
                <a:solidFill>
                  <a:schemeClr val="tx1"/>
                </a:solidFill>
                <a:effectLst/>
                <a:latin typeface="+mn-lt"/>
                <a:ea typeface="+mn-ea"/>
                <a:cs typeface="+mn-cs"/>
              </a:rPr>
              <a:t>Customer - may be indirect interaction through the project manager</a:t>
            </a:r>
          </a:p>
          <a:p>
            <a:r>
              <a:rPr lang="en-US" sz="1200" b="0" i="0" kern="1200" dirty="0">
                <a:solidFill>
                  <a:schemeClr val="tx1"/>
                </a:solidFill>
                <a:effectLst/>
                <a:latin typeface="+mn-lt"/>
                <a:ea typeface="+mn-ea"/>
                <a:cs typeface="+mn-cs"/>
              </a:rPr>
              <a:t>Other project team members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Back to Top</a:t>
            </a:r>
          </a:p>
          <a:p>
            <a:r>
              <a:rPr lang="en-US" sz="1200" b="0" i="0" kern="1200" dirty="0">
                <a:solidFill>
                  <a:schemeClr val="tx1"/>
                </a:solidFill>
                <a:effectLst/>
                <a:latin typeface="+mn-lt"/>
                <a:ea typeface="+mn-ea"/>
                <a:cs typeface="+mn-cs"/>
              </a:rPr>
              <a:t>Technologies and tools</a:t>
            </a:r>
          </a:p>
          <a:p>
            <a:r>
              <a:rPr lang="en-US" sz="1200" b="0" i="0" kern="1200" dirty="0">
                <a:solidFill>
                  <a:schemeClr val="tx1"/>
                </a:solidFill>
                <a:effectLst/>
                <a:latin typeface="+mn-lt"/>
                <a:ea typeface="+mn-ea"/>
                <a:cs typeface="+mn-cs"/>
              </a:rPr>
              <a:t>Microsoft Office</a:t>
            </a:r>
          </a:p>
          <a:p>
            <a:r>
              <a:rPr lang="en-US" sz="1200" b="0" i="0" kern="1200" dirty="0">
                <a:solidFill>
                  <a:schemeClr val="tx1"/>
                </a:solidFill>
                <a:effectLst/>
                <a:latin typeface="+mn-lt"/>
                <a:ea typeface="+mn-ea"/>
                <a:cs typeface="+mn-cs"/>
              </a:rPr>
              <a:t>Microsoft Visual Studio</a:t>
            </a:r>
          </a:p>
          <a:p>
            <a:r>
              <a:rPr lang="en-US" sz="1200" b="0" i="0" kern="1200" dirty="0">
                <a:solidFill>
                  <a:schemeClr val="tx1"/>
                </a:solidFill>
                <a:effectLst/>
                <a:latin typeface="+mn-lt"/>
                <a:ea typeface="+mn-ea"/>
                <a:cs typeface="+mn-cs"/>
              </a:rPr>
              <a:t>Domain or project specific tools such as an accounting system</a:t>
            </a:r>
          </a:p>
          <a:p>
            <a:r>
              <a:rPr lang="en-US" sz="1200" b="0" i="0" kern="1200" dirty="0">
                <a:solidFill>
                  <a:schemeClr val="tx1"/>
                </a:solidFill>
                <a:effectLst/>
                <a:latin typeface="+mn-lt"/>
                <a:ea typeface="+mn-ea"/>
                <a:cs typeface="+mn-cs"/>
              </a:rPr>
              <a:t>Hardware or software for implementation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Back to Top</a:t>
            </a:r>
          </a:p>
          <a:p>
            <a:r>
              <a:rPr lang="en-US" sz="1200" b="0" i="0" kern="1200" dirty="0">
                <a:solidFill>
                  <a:schemeClr val="tx1"/>
                </a:solidFill>
                <a:effectLst/>
                <a:latin typeface="+mn-lt"/>
                <a:ea typeface="+mn-ea"/>
                <a:cs typeface="+mn-cs"/>
              </a:rPr>
              <a:t>Pain Points</a:t>
            </a:r>
          </a:p>
          <a:p>
            <a:r>
              <a:rPr lang="en-US" sz="1200" b="0" i="0" kern="1200" dirty="0">
                <a:solidFill>
                  <a:schemeClr val="tx1"/>
                </a:solidFill>
                <a:effectLst/>
                <a:latin typeface="+mn-lt"/>
                <a:ea typeface="+mn-ea"/>
                <a:cs typeface="+mn-cs"/>
              </a:rPr>
              <a:t>I need to enter my project time and expense for Prakash to approve quickly and easily</a:t>
            </a:r>
          </a:p>
          <a:p>
            <a:r>
              <a:rPr lang="en-US" sz="1200" b="0" i="0" kern="1200" dirty="0">
                <a:solidFill>
                  <a:schemeClr val="tx1"/>
                </a:solidFill>
                <a:effectLst/>
                <a:latin typeface="+mn-lt"/>
                <a:ea typeface="+mn-ea"/>
                <a:cs typeface="+mn-cs"/>
              </a:rPr>
              <a:t>I need to be able to quickly see my utilization rate (number of billable hours this period or quarter) so I can track progress toward my bonus objectives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Back to Top</a:t>
            </a:r>
          </a:p>
          <a:p>
            <a:r>
              <a:rPr lang="en-US" sz="1200" b="0" i="0" kern="1200" dirty="0">
                <a:solidFill>
                  <a:schemeClr val="tx1"/>
                </a:solidFill>
                <a:effectLst/>
                <a:latin typeface="+mn-lt"/>
                <a:ea typeface="+mn-ea"/>
                <a:cs typeface="+mn-cs"/>
              </a:rPr>
              <a:t>Data Sources</a:t>
            </a:r>
          </a:p>
          <a:p>
            <a:r>
              <a:rPr lang="en-US" sz="1200" b="0" i="0" kern="1200" dirty="0">
                <a:solidFill>
                  <a:schemeClr val="tx1"/>
                </a:solidFill>
                <a:effectLst/>
                <a:latin typeface="+mn-lt"/>
                <a:ea typeface="+mn-ea"/>
                <a:cs typeface="+mn-cs"/>
              </a:rPr>
              <a:t> United States</a:t>
            </a:r>
          </a:p>
        </p:txBody>
      </p:sp>
      <p:sp>
        <p:nvSpPr>
          <p:cNvPr id="4" name="Slide Number Placeholder 3"/>
          <p:cNvSpPr>
            <a:spLocks noGrp="1"/>
          </p:cNvSpPr>
          <p:nvPr>
            <p:ph type="sldNum" sz="quarter" idx="5"/>
          </p:nvPr>
        </p:nvSpPr>
        <p:spPr/>
        <p:txBody>
          <a:bodyPr/>
          <a:lstStyle/>
          <a:p>
            <a:fld id="{90C91C77-BD77-46DD-975C-A10BFBCE05E6}" type="slidenum">
              <a:rPr lang="en-US" smtClean="0"/>
              <a:t>12</a:t>
            </a:fld>
            <a:endParaRPr lang="en-US"/>
          </a:p>
        </p:txBody>
      </p:sp>
    </p:spTree>
    <p:extLst>
      <p:ext uri="{BB962C8B-B14F-4D97-AF65-F5344CB8AC3E}">
        <p14:creationId xmlns:p14="http://schemas.microsoft.com/office/powerpoint/2010/main" val="3269303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02AA01-F208-4942-B6CB-9C0A132535B5}"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22ABA-FCC0-48E7-BC64-BCC2CBBA7F08}" type="slidenum">
              <a:rPr lang="en-US" smtClean="0"/>
              <a:t>‹#›</a:t>
            </a:fld>
            <a:endParaRPr lang="en-US"/>
          </a:p>
        </p:txBody>
      </p:sp>
    </p:spTree>
    <p:extLst>
      <p:ext uri="{BB962C8B-B14F-4D97-AF65-F5344CB8AC3E}">
        <p14:creationId xmlns:p14="http://schemas.microsoft.com/office/powerpoint/2010/main" val="4238726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02AA01-F208-4942-B6CB-9C0A132535B5}"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22ABA-FCC0-48E7-BC64-BCC2CBBA7F08}" type="slidenum">
              <a:rPr lang="en-US" smtClean="0"/>
              <a:t>‹#›</a:t>
            </a:fld>
            <a:endParaRPr lang="en-US"/>
          </a:p>
        </p:txBody>
      </p:sp>
    </p:spTree>
    <p:extLst>
      <p:ext uri="{BB962C8B-B14F-4D97-AF65-F5344CB8AC3E}">
        <p14:creationId xmlns:p14="http://schemas.microsoft.com/office/powerpoint/2010/main" val="191031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02AA01-F208-4942-B6CB-9C0A132535B5}"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22ABA-FCC0-48E7-BC64-BCC2CBBA7F08}" type="slidenum">
              <a:rPr lang="en-US" smtClean="0"/>
              <a:t>‹#›</a:t>
            </a:fld>
            <a:endParaRPr lang="en-US"/>
          </a:p>
        </p:txBody>
      </p:sp>
    </p:spTree>
    <p:extLst>
      <p:ext uri="{BB962C8B-B14F-4D97-AF65-F5344CB8AC3E}">
        <p14:creationId xmlns:p14="http://schemas.microsoft.com/office/powerpoint/2010/main" val="289266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02AA01-F208-4942-B6CB-9C0A132535B5}"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22ABA-FCC0-48E7-BC64-BCC2CBBA7F08}" type="slidenum">
              <a:rPr lang="en-US" smtClean="0"/>
              <a:t>‹#›</a:t>
            </a:fld>
            <a:endParaRPr lang="en-US"/>
          </a:p>
        </p:txBody>
      </p:sp>
    </p:spTree>
    <p:extLst>
      <p:ext uri="{BB962C8B-B14F-4D97-AF65-F5344CB8AC3E}">
        <p14:creationId xmlns:p14="http://schemas.microsoft.com/office/powerpoint/2010/main" val="1417104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02AA01-F208-4942-B6CB-9C0A132535B5}"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E22ABA-FCC0-48E7-BC64-BCC2CBBA7F08}" type="slidenum">
              <a:rPr lang="en-US" smtClean="0"/>
              <a:t>‹#›</a:t>
            </a:fld>
            <a:endParaRPr lang="en-US"/>
          </a:p>
        </p:txBody>
      </p:sp>
    </p:spTree>
    <p:extLst>
      <p:ext uri="{BB962C8B-B14F-4D97-AF65-F5344CB8AC3E}">
        <p14:creationId xmlns:p14="http://schemas.microsoft.com/office/powerpoint/2010/main" val="1480475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02AA01-F208-4942-B6CB-9C0A132535B5}"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E22ABA-FCC0-48E7-BC64-BCC2CBBA7F08}" type="slidenum">
              <a:rPr lang="en-US" smtClean="0"/>
              <a:t>‹#›</a:t>
            </a:fld>
            <a:endParaRPr lang="en-US"/>
          </a:p>
        </p:txBody>
      </p:sp>
    </p:spTree>
    <p:extLst>
      <p:ext uri="{BB962C8B-B14F-4D97-AF65-F5344CB8AC3E}">
        <p14:creationId xmlns:p14="http://schemas.microsoft.com/office/powerpoint/2010/main" val="19029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02AA01-F208-4942-B6CB-9C0A132535B5}" type="datetimeFigureOut">
              <a:rPr lang="en-US" smtClean="0"/>
              <a:t>6/2/2020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E22ABA-FCC0-48E7-BC64-BCC2CBBA7F08}" type="slidenum">
              <a:rPr lang="en-US" smtClean="0"/>
              <a:t>‹#›</a:t>
            </a:fld>
            <a:endParaRPr lang="en-US"/>
          </a:p>
        </p:txBody>
      </p:sp>
    </p:spTree>
    <p:extLst>
      <p:ext uri="{BB962C8B-B14F-4D97-AF65-F5344CB8AC3E}">
        <p14:creationId xmlns:p14="http://schemas.microsoft.com/office/powerpoint/2010/main" val="3879027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02AA01-F208-4942-B6CB-9C0A132535B5}" type="datetimeFigureOut">
              <a:rPr lang="en-US" smtClean="0"/>
              <a:t>6/2/2020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E22ABA-FCC0-48E7-BC64-BCC2CBBA7F08}" type="slidenum">
              <a:rPr lang="en-US" smtClean="0"/>
              <a:t>‹#›</a:t>
            </a:fld>
            <a:endParaRPr lang="en-US"/>
          </a:p>
        </p:txBody>
      </p:sp>
    </p:spTree>
    <p:extLst>
      <p:ext uri="{BB962C8B-B14F-4D97-AF65-F5344CB8AC3E}">
        <p14:creationId xmlns:p14="http://schemas.microsoft.com/office/powerpoint/2010/main" val="1887204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02AA01-F208-4942-B6CB-9C0A132535B5}" type="datetimeFigureOut">
              <a:rPr lang="en-US" smtClean="0"/>
              <a:t>6/2/2020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E22ABA-FCC0-48E7-BC64-BCC2CBBA7F08}" type="slidenum">
              <a:rPr lang="en-US" smtClean="0"/>
              <a:t>‹#›</a:t>
            </a:fld>
            <a:endParaRPr lang="en-US"/>
          </a:p>
        </p:txBody>
      </p:sp>
    </p:spTree>
    <p:extLst>
      <p:ext uri="{BB962C8B-B14F-4D97-AF65-F5344CB8AC3E}">
        <p14:creationId xmlns:p14="http://schemas.microsoft.com/office/powerpoint/2010/main" val="341581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02AA01-F208-4942-B6CB-9C0A132535B5}"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E22ABA-FCC0-48E7-BC64-BCC2CBBA7F08}" type="slidenum">
              <a:rPr lang="en-US" smtClean="0"/>
              <a:t>‹#›</a:t>
            </a:fld>
            <a:endParaRPr lang="en-US"/>
          </a:p>
        </p:txBody>
      </p:sp>
    </p:spTree>
    <p:extLst>
      <p:ext uri="{BB962C8B-B14F-4D97-AF65-F5344CB8AC3E}">
        <p14:creationId xmlns:p14="http://schemas.microsoft.com/office/powerpoint/2010/main" val="162961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02AA01-F208-4942-B6CB-9C0A132535B5}" type="datetimeFigureOut">
              <a:rPr lang="en-US" smtClean="0"/>
              <a:t>6/2/2020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E22ABA-FCC0-48E7-BC64-BCC2CBBA7F08}" type="slidenum">
              <a:rPr lang="en-US" smtClean="0"/>
              <a:t>‹#›</a:t>
            </a:fld>
            <a:endParaRPr lang="en-US"/>
          </a:p>
        </p:txBody>
      </p:sp>
    </p:spTree>
    <p:extLst>
      <p:ext uri="{BB962C8B-B14F-4D97-AF65-F5344CB8AC3E}">
        <p14:creationId xmlns:p14="http://schemas.microsoft.com/office/powerpoint/2010/main" val="4119573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02AA01-F208-4942-B6CB-9C0A132535B5}" type="datetimeFigureOut">
              <a:rPr lang="en-US" smtClean="0"/>
              <a:t>6/2/2020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E22ABA-FCC0-48E7-BC64-BCC2CBBA7F08}" type="slidenum">
              <a:rPr lang="en-US" smtClean="0"/>
              <a:t>‹#›</a:t>
            </a:fld>
            <a:endParaRPr lang="en-US"/>
          </a:p>
        </p:txBody>
      </p:sp>
    </p:spTree>
    <p:extLst>
      <p:ext uri="{BB962C8B-B14F-4D97-AF65-F5344CB8AC3E}">
        <p14:creationId xmlns:p14="http://schemas.microsoft.com/office/powerpoint/2010/main" val="24151704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3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3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38.xml"/><Relationship Id="rId5" Type="http://schemas.openxmlformats.org/officeDocument/2006/relationships/image" Target="../media/image33.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9.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42.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4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46.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jpeg"/><Relationship Id="rId7"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51.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39.png"/><Relationship Id="rId9"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53.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55.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tags" Target="../tags/tag5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57.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59.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61.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F0478D-529E-48A7-BEFD-9E90774B2AA8}"/>
              </a:ext>
            </a:extLst>
          </p:cNvPr>
          <p:cNvSpPr>
            <a:spLocks noGrp="1"/>
          </p:cNvSpPr>
          <p:nvPr>
            <p:ph type="ctrTitle"/>
          </p:nvPr>
        </p:nvSpPr>
        <p:spPr/>
        <p:txBody>
          <a:bodyPr>
            <a:normAutofit/>
          </a:bodyPr>
          <a:lstStyle/>
          <a:p>
            <a:r>
              <a:rPr lang="en-US" sz="5800" dirty="0"/>
              <a:t>CONTOSO ORG CHART AND PERSONAS</a:t>
            </a:r>
          </a:p>
        </p:txBody>
      </p:sp>
      <p:sp>
        <p:nvSpPr>
          <p:cNvPr id="7" name="Subtitle 6">
            <a:extLst>
              <a:ext uri="{FF2B5EF4-FFF2-40B4-BE49-F238E27FC236}">
                <a16:creationId xmlns:a16="http://schemas.microsoft.com/office/drawing/2014/main" id="{0A26CFA3-69A0-48E5-B3FE-37F42932E60F}"/>
              </a:ext>
            </a:extLst>
          </p:cNvPr>
          <p:cNvSpPr>
            <a:spLocks noGrp="1"/>
          </p:cNvSpPr>
          <p:nvPr>
            <p:ph type="subTitle" idx="1"/>
          </p:nvPr>
        </p:nvSpPr>
        <p:spPr/>
        <p:txBody>
          <a:bodyPr/>
          <a:lstStyle/>
          <a:p>
            <a:endParaRPr lang="en-US"/>
          </a:p>
        </p:txBody>
      </p:sp>
    </p:spTree>
    <p:custDataLst>
      <p:tags r:id="rId1"/>
    </p:custDataLst>
    <p:extLst>
      <p:ext uri="{BB962C8B-B14F-4D97-AF65-F5344CB8AC3E}">
        <p14:creationId xmlns:p14="http://schemas.microsoft.com/office/powerpoint/2010/main" val="30663909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6F1EAE2-58D7-48B6-959E-A4F0B60B2AD7}"/>
              </a:ext>
            </a:extLst>
          </p:cNvPr>
          <p:cNvGrpSpPr/>
          <p:nvPr/>
        </p:nvGrpSpPr>
        <p:grpSpPr>
          <a:xfrm>
            <a:off x="5240802" y="300138"/>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cxnSp>
        <p:nvCxnSpPr>
          <p:cNvPr id="14" name="Straight Connector 13">
            <a:extLst>
              <a:ext uri="{FF2B5EF4-FFF2-40B4-BE49-F238E27FC236}">
                <a16:creationId xmlns:a16="http://schemas.microsoft.com/office/drawing/2014/main" id="{130436A8-639D-4E35-BB3D-20180CA95473}"/>
              </a:ext>
            </a:extLst>
          </p:cNvPr>
          <p:cNvCxnSpPr>
            <a:cxnSpLocks/>
          </p:cNvCxnSpPr>
          <p:nvPr/>
        </p:nvCxnSpPr>
        <p:spPr>
          <a:xfrm>
            <a:off x="5726239" y="1727155"/>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21C1A3A-93DC-4721-9D4C-72E85E57C194}"/>
              </a:ext>
            </a:extLst>
          </p:cNvPr>
          <p:cNvGrpSpPr/>
          <p:nvPr/>
        </p:nvGrpSpPr>
        <p:grpSpPr>
          <a:xfrm>
            <a:off x="5269039" y="2203802"/>
            <a:ext cx="992579" cy="1494093"/>
            <a:chOff x="1032030" y="494101"/>
            <a:chExt cx="992579" cy="1494093"/>
          </a:xfrm>
        </p:grpSpPr>
        <p:pic>
          <p:nvPicPr>
            <p:cNvPr id="44" name="Picture 6">
              <a:extLst>
                <a:ext uri="{FF2B5EF4-FFF2-40B4-BE49-F238E27FC236}">
                  <a16:creationId xmlns:a16="http://schemas.microsoft.com/office/drawing/2014/main" id="{5CE4B634-2C76-4A22-9F94-D54BD5900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6A60A4BC-B017-43F3-956D-04C58D69086F}"/>
                </a:ext>
              </a:extLst>
            </p:cNvPr>
            <p:cNvSpPr/>
            <p:nvPr/>
          </p:nvSpPr>
          <p:spPr>
            <a:xfrm>
              <a:off x="1032030" y="1480363"/>
              <a:ext cx="992579"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June</a:t>
              </a:r>
            </a:p>
            <a:p>
              <a:pPr algn="ctr"/>
              <a:r>
                <a:rPr lang="en-US" sz="900" dirty="0">
                  <a:solidFill>
                    <a:schemeClr val="bg1"/>
                  </a:solidFill>
                  <a:latin typeface="Segoe UI Semilight" panose="020B0402040204020203" pitchFamily="34" charset="0"/>
                  <a:cs typeface="Segoe UI Semilight" panose="020B0402040204020203" pitchFamily="34" charset="0"/>
                </a:rPr>
                <a:t>Product Division</a:t>
              </a:r>
            </a:p>
            <a:p>
              <a:pPr algn="ctr"/>
              <a:r>
                <a:rPr lang="en-US" sz="900" dirty="0">
                  <a:solidFill>
                    <a:schemeClr val="bg1"/>
                  </a:solidFill>
                  <a:latin typeface="Segoe UI Semilight" panose="020B0402040204020203" pitchFamily="34" charset="0"/>
                  <a:cs typeface="Segoe UI Semilight" panose="020B0402040204020203" pitchFamily="34" charset="0"/>
                </a:rPr>
                <a:t>Manager</a:t>
              </a:r>
            </a:p>
          </p:txBody>
        </p:sp>
      </p:grpSp>
      <p:cxnSp>
        <p:nvCxnSpPr>
          <p:cNvPr id="46" name="Straight Connector 45">
            <a:extLst>
              <a:ext uri="{FF2B5EF4-FFF2-40B4-BE49-F238E27FC236}">
                <a16:creationId xmlns:a16="http://schemas.microsoft.com/office/drawing/2014/main" id="{CC540DFE-B5AD-4D6B-B14A-8AC96AA15335}"/>
              </a:ext>
            </a:extLst>
          </p:cNvPr>
          <p:cNvCxnSpPr>
            <a:cxnSpLocks/>
            <a:stCxn id="45" idx="2"/>
          </p:cNvCxnSpPr>
          <p:nvPr/>
        </p:nvCxnSpPr>
        <p:spPr>
          <a:xfrm>
            <a:off x="5765329" y="3697895"/>
            <a:ext cx="0" cy="12355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4BE86AB8-B1F9-4A4B-BA1E-C808C7193559}"/>
              </a:ext>
            </a:extLst>
          </p:cNvPr>
          <p:cNvGrpSpPr/>
          <p:nvPr/>
        </p:nvGrpSpPr>
        <p:grpSpPr>
          <a:xfrm>
            <a:off x="4635379" y="4077865"/>
            <a:ext cx="1002198" cy="1355594"/>
            <a:chOff x="1027219" y="494101"/>
            <a:chExt cx="1002198" cy="1355594"/>
          </a:xfrm>
        </p:grpSpPr>
        <p:pic>
          <p:nvPicPr>
            <p:cNvPr id="48" name="Picture 6">
              <a:extLst>
                <a:ext uri="{FF2B5EF4-FFF2-40B4-BE49-F238E27FC236}">
                  <a16:creationId xmlns:a16="http://schemas.microsoft.com/office/drawing/2014/main" id="{F979BAB2-55CC-4DEF-A5B9-531A8A19DE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FB4EE446-B888-4A1D-AEAC-BF211589F774}"/>
                </a:ext>
              </a:extLst>
            </p:cNvPr>
            <p:cNvSpPr/>
            <p:nvPr/>
          </p:nvSpPr>
          <p:spPr>
            <a:xfrm>
              <a:off x="1027219" y="1480363"/>
              <a:ext cx="100219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Prakash</a:t>
              </a:r>
            </a:p>
            <a:p>
              <a:pPr algn="ctr"/>
              <a:r>
                <a:rPr lang="en-US" sz="900" dirty="0">
                  <a:solidFill>
                    <a:schemeClr val="bg1"/>
                  </a:solidFill>
                  <a:latin typeface="Segoe UI Semilight" panose="020B0402040204020203" pitchFamily="34" charset="0"/>
                  <a:cs typeface="Segoe UI Semilight" panose="020B0402040204020203" pitchFamily="34" charset="0"/>
                </a:rPr>
                <a:t>Project Manager</a:t>
              </a:r>
            </a:p>
          </p:txBody>
        </p:sp>
      </p:grpSp>
      <p:grpSp>
        <p:nvGrpSpPr>
          <p:cNvPr id="50" name="Group 49">
            <a:extLst>
              <a:ext uri="{FF2B5EF4-FFF2-40B4-BE49-F238E27FC236}">
                <a16:creationId xmlns:a16="http://schemas.microsoft.com/office/drawing/2014/main" id="{DA0B286F-872B-49FD-9FC1-9FA109CA8C8C}"/>
              </a:ext>
            </a:extLst>
          </p:cNvPr>
          <p:cNvGrpSpPr/>
          <p:nvPr/>
        </p:nvGrpSpPr>
        <p:grpSpPr>
          <a:xfrm>
            <a:off x="5954811" y="4050054"/>
            <a:ext cx="1112805" cy="1355594"/>
            <a:chOff x="971912" y="494101"/>
            <a:chExt cx="1112805" cy="1355594"/>
          </a:xfrm>
        </p:grpSpPr>
        <p:pic>
          <p:nvPicPr>
            <p:cNvPr id="51" name="Picture 6">
              <a:extLst>
                <a:ext uri="{FF2B5EF4-FFF2-40B4-BE49-F238E27FC236}">
                  <a16:creationId xmlns:a16="http://schemas.microsoft.com/office/drawing/2014/main" id="{6F8546FB-9A4B-4D82-AA01-CF3801CBC6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D3122DDD-3A12-49F4-B654-F2B50F50B261}"/>
                </a:ext>
              </a:extLst>
            </p:cNvPr>
            <p:cNvSpPr/>
            <p:nvPr/>
          </p:nvSpPr>
          <p:spPr>
            <a:xfrm>
              <a:off x="971912" y="1480363"/>
              <a:ext cx="1112805"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Reina</a:t>
              </a:r>
            </a:p>
            <a:p>
              <a:pPr algn="ctr"/>
              <a:r>
                <a:rPr lang="en-US" sz="900" dirty="0">
                  <a:solidFill>
                    <a:schemeClr val="bg1"/>
                  </a:solidFill>
                  <a:latin typeface="Segoe UI Semilight" panose="020B0402040204020203" pitchFamily="34" charset="0"/>
                  <a:cs typeface="Segoe UI Semilight" panose="020B0402040204020203" pitchFamily="34" charset="0"/>
                </a:rPr>
                <a:t>Resource Manager</a:t>
              </a:r>
            </a:p>
          </p:txBody>
        </p:sp>
      </p:grpSp>
      <p:cxnSp>
        <p:nvCxnSpPr>
          <p:cNvPr id="53" name="Straight Connector 52">
            <a:extLst>
              <a:ext uri="{FF2B5EF4-FFF2-40B4-BE49-F238E27FC236}">
                <a16:creationId xmlns:a16="http://schemas.microsoft.com/office/drawing/2014/main" id="{F0D0B3B0-D55E-40F6-878C-BB0C272C1FB9}"/>
              </a:ext>
            </a:extLst>
          </p:cNvPr>
          <p:cNvCxnSpPr>
            <a:cxnSpLocks/>
          </p:cNvCxnSpPr>
          <p:nvPr/>
        </p:nvCxnSpPr>
        <p:spPr>
          <a:xfrm>
            <a:off x="5108235" y="3821454"/>
            <a:ext cx="1405042"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D2E0CBD-A543-498E-A548-C1D6198B971B}"/>
              </a:ext>
            </a:extLst>
          </p:cNvPr>
          <p:cNvCxnSpPr>
            <a:cxnSpLocks/>
          </p:cNvCxnSpPr>
          <p:nvPr/>
        </p:nvCxnSpPr>
        <p:spPr>
          <a:xfrm>
            <a:off x="6503082"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135C525-F246-4D6A-A214-F236E5118720}"/>
              </a:ext>
            </a:extLst>
          </p:cNvPr>
          <p:cNvCxnSpPr>
            <a:cxnSpLocks/>
            <a:endCxn id="48" idx="0"/>
          </p:cNvCxnSpPr>
          <p:nvPr/>
        </p:nvCxnSpPr>
        <p:spPr>
          <a:xfrm>
            <a:off x="5108235" y="3821454"/>
            <a:ext cx="0" cy="256411"/>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6209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048115" y="2459554"/>
            <a:ext cx="1818319"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Prakash</a:t>
            </a:r>
          </a:p>
          <a:p>
            <a:pPr algn="ctr"/>
            <a:r>
              <a:rPr lang="en-US" dirty="0">
                <a:solidFill>
                  <a:schemeClr val="bg1"/>
                </a:solidFill>
                <a:latin typeface="Segoe UI Semilight" panose="020B0402040204020203" pitchFamily="34" charset="0"/>
                <a:cs typeface="Segoe UI Semilight" panose="020B0402040204020203" pitchFamily="34" charset="0"/>
              </a:rPr>
              <a:t>Project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600164"/>
          </a:xfrm>
          <a:prstGeom prst="rect">
            <a:avLst/>
          </a:prstGeom>
        </p:spPr>
        <p:txBody>
          <a:bodyPr wrap="square">
            <a:spAutoFit/>
          </a:bodyPr>
          <a:lstStyle/>
          <a:p>
            <a:r>
              <a:rPr lang="en-US" sz="1100" dirty="0">
                <a:latin typeface="Segoe UI" panose="020B0502040204020203" pitchFamily="34" charset="0"/>
              </a:rPr>
              <a:t>Sara develops the financial plan and goals for the company, then constantly monitors performance against them. Others rely on her to assess the financial viability of opportunities. Sara relies on Ken, Phyllis, Vince, and Kevin to provide her with the information she needs for business insight.</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ensure on time and on budget delivery of projects."</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015663"/>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38 years old</a:t>
            </a:r>
          </a:p>
          <a:p>
            <a:r>
              <a:rPr lang="en-US" sz="1200" dirty="0">
                <a:solidFill>
                  <a:schemeClr val="bg1"/>
                </a:solidFill>
                <a:latin typeface="Segoe UI" panose="020B0502040204020203" pitchFamily="34" charset="0"/>
                <a:cs typeface="Segoe UI" panose="020B0502040204020203" pitchFamily="34" charset="0"/>
              </a:rPr>
              <a:t>BS Electrical Engineering</a:t>
            </a:r>
          </a:p>
          <a:p>
            <a:r>
              <a:rPr lang="en-US" sz="1200" dirty="0">
                <a:solidFill>
                  <a:schemeClr val="bg1"/>
                </a:solidFill>
                <a:latin typeface="Segoe UI" panose="020B0502040204020203" pitchFamily="34" charset="0"/>
                <a:cs typeface="Segoe UI" panose="020B0502040204020203" pitchFamily="34" charset="0"/>
              </a:rPr>
              <a:t>18 </a:t>
            </a:r>
            <a:r>
              <a:rPr lang="en-US" sz="1200" dirty="0" err="1">
                <a:solidFill>
                  <a:schemeClr val="bg1"/>
                </a:solidFill>
                <a:latin typeface="Segoe UI" panose="020B0502040204020203" pitchFamily="34" charset="0"/>
                <a:cs typeface="Segoe UI" panose="020B0502040204020203" pitchFamily="34" charset="0"/>
              </a:rPr>
              <a:t>years experience</a:t>
            </a:r>
            <a:endParaRPr lang="en-US" sz="1200"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Considered a domain or subject matter expert</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620957"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PRAKASH</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5126140"/>
            <a:ext cx="3857625" cy="430887"/>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Effectively manage and deliver agreed upon project work for customer to a high degree of customer satisfaction</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4818363"/>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2800767"/>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Provide Prakash information to begin planning</a:t>
            </a:r>
          </a:p>
          <a:p>
            <a:r>
              <a:rPr lang="en-US" sz="1100" dirty="0">
                <a:solidFill>
                  <a:srgbClr val="000000"/>
                </a:solidFill>
                <a:latin typeface="Segoe UI" panose="020B0502040204020203" pitchFamily="34" charset="0"/>
                <a:cs typeface="Segoe UI" panose="020B0502040204020203" pitchFamily="34" charset="0"/>
              </a:rPr>
              <a:t>Meet customer for more information</a:t>
            </a:r>
          </a:p>
          <a:p>
            <a:r>
              <a:rPr lang="en-US" sz="1100" dirty="0">
                <a:solidFill>
                  <a:srgbClr val="000000"/>
                </a:solidFill>
                <a:latin typeface="Segoe UI" panose="020B0502040204020203" pitchFamily="34" charset="0"/>
                <a:cs typeface="Segoe UI" panose="020B0502040204020203" pitchFamily="34" charset="0"/>
              </a:rPr>
              <a:t>Meet internal people for more information</a:t>
            </a:r>
          </a:p>
          <a:p>
            <a:r>
              <a:rPr lang="en-US" sz="1100" dirty="0">
                <a:solidFill>
                  <a:srgbClr val="000000"/>
                </a:solidFill>
                <a:latin typeface="Segoe UI" panose="020B0502040204020203" pitchFamily="34" charset="0"/>
                <a:cs typeface="Segoe UI" panose="020B0502040204020203" pitchFamily="34" charset="0"/>
              </a:rPr>
              <a:t>Create supporting documentation for project tracking</a:t>
            </a:r>
          </a:p>
          <a:p>
            <a:r>
              <a:rPr lang="en-US" sz="1100" dirty="0">
                <a:solidFill>
                  <a:srgbClr val="000000"/>
                </a:solidFill>
                <a:latin typeface="Segoe UI" panose="020B0502040204020203" pitchFamily="34" charset="0"/>
                <a:cs typeface="Segoe UI" panose="020B0502040204020203" pitchFamily="34" charset="0"/>
              </a:rPr>
              <a:t>Finalize schedule, tasks, and specific resources</a:t>
            </a:r>
          </a:p>
          <a:p>
            <a:r>
              <a:rPr lang="en-US" sz="1100" dirty="0">
                <a:solidFill>
                  <a:srgbClr val="000000"/>
                </a:solidFill>
                <a:latin typeface="Segoe UI" panose="020B0502040204020203" pitchFamily="34" charset="0"/>
                <a:cs typeface="Segoe UI" panose="020B0502040204020203" pitchFamily="34" charset="0"/>
              </a:rPr>
              <a:t>Request resources</a:t>
            </a:r>
          </a:p>
          <a:p>
            <a:r>
              <a:rPr lang="en-US" sz="1100" dirty="0">
                <a:solidFill>
                  <a:srgbClr val="000000"/>
                </a:solidFill>
                <a:latin typeface="Segoe UI" panose="020B0502040204020203" pitchFamily="34" charset="0"/>
                <a:cs typeface="Segoe UI" panose="020B0502040204020203" pitchFamily="34" charset="0"/>
              </a:rPr>
              <a:t>Review and save the project</a:t>
            </a:r>
          </a:p>
          <a:p>
            <a:r>
              <a:rPr lang="en-US" sz="1100" dirty="0">
                <a:solidFill>
                  <a:srgbClr val="000000"/>
                </a:solidFill>
                <a:latin typeface="Segoe UI" panose="020B0502040204020203" pitchFamily="34" charset="0"/>
                <a:cs typeface="Segoe UI" panose="020B0502040204020203" pitchFamily="34" charset="0"/>
              </a:rPr>
              <a:t>View resource request</a:t>
            </a:r>
          </a:p>
          <a:p>
            <a:r>
              <a:rPr lang="en-US" sz="1100" dirty="0">
                <a:solidFill>
                  <a:srgbClr val="000000"/>
                </a:solidFill>
                <a:latin typeface="Segoe UI" panose="020B0502040204020203" pitchFamily="34" charset="0"/>
                <a:cs typeface="Segoe UI" panose="020B0502040204020203" pitchFamily="34" charset="0"/>
              </a:rPr>
              <a:t>Review all tasks</a:t>
            </a:r>
          </a:p>
          <a:p>
            <a:r>
              <a:rPr lang="en-US" sz="1100" dirty="0">
                <a:solidFill>
                  <a:srgbClr val="000000"/>
                </a:solidFill>
                <a:latin typeface="Segoe UI" panose="020B0502040204020203" pitchFamily="34" charset="0"/>
                <a:cs typeface="Segoe UI" panose="020B0502040204020203" pitchFamily="34" charset="0"/>
              </a:rPr>
              <a:t>Provide status reports to Prakash</a:t>
            </a:r>
          </a:p>
          <a:p>
            <a:r>
              <a:rPr lang="en-US" sz="1100" dirty="0">
                <a:solidFill>
                  <a:srgbClr val="000000"/>
                </a:solidFill>
                <a:latin typeface="Segoe UI" panose="020B0502040204020203" pitchFamily="34" charset="0"/>
                <a:cs typeface="Segoe UI" panose="020B0502040204020203" pitchFamily="34" charset="0"/>
              </a:rPr>
              <a:t>Approve timesheet</a:t>
            </a:r>
          </a:p>
          <a:p>
            <a:r>
              <a:rPr lang="en-US" sz="1100" dirty="0">
                <a:solidFill>
                  <a:srgbClr val="000000"/>
                </a:solidFill>
                <a:latin typeface="Segoe UI" panose="020B0502040204020203" pitchFamily="34" charset="0"/>
                <a:cs typeface="Segoe UI" panose="020B0502040204020203" pitchFamily="34" charset="0"/>
              </a:rPr>
              <a:t>Review and update tasks and project progress</a:t>
            </a:r>
          </a:p>
          <a:p>
            <a:r>
              <a:rPr lang="en-US" sz="1100" dirty="0">
                <a:solidFill>
                  <a:srgbClr val="000000"/>
                </a:solidFill>
                <a:latin typeface="Segoe UI" panose="020B0502040204020203" pitchFamily="34" charset="0"/>
                <a:cs typeface="Segoe UI" panose="020B0502040204020203" pitchFamily="34" charset="0"/>
              </a:rPr>
              <a:t>Create status report</a:t>
            </a:r>
          </a:p>
          <a:p>
            <a:r>
              <a:rPr lang="en-US" sz="1100" dirty="0">
                <a:solidFill>
                  <a:srgbClr val="000000"/>
                </a:solidFill>
                <a:latin typeface="Segoe UI" panose="020B0502040204020203" pitchFamily="34" charset="0"/>
                <a:cs typeface="Segoe UI" panose="020B0502040204020203" pitchFamily="34" charset="0"/>
              </a:rPr>
              <a:t>Approve expense report</a:t>
            </a:r>
          </a:p>
          <a:p>
            <a:r>
              <a:rPr lang="en-US" sz="1100" dirty="0">
                <a:solidFill>
                  <a:srgbClr val="000000"/>
                </a:solidFill>
                <a:latin typeface="Segoe UI" panose="020B0502040204020203" pitchFamily="34" charset="0"/>
                <a:cs typeface="Segoe UI" panose="020B0502040204020203" pitchFamily="34" charset="0"/>
              </a:rPr>
              <a:t>Process expenses. Provide updates to PM on financial status.</a:t>
            </a:r>
          </a:p>
          <a:p>
            <a:r>
              <a:rPr lang="en-US" sz="1100" dirty="0">
                <a:solidFill>
                  <a:srgbClr val="000000"/>
                </a:solidFill>
                <a:latin typeface="Segoe UI" panose="020B0502040204020203" pitchFamily="34" charset="0"/>
                <a:cs typeface="Segoe UI" panose="020B0502040204020203" pitchFamily="34" charset="0"/>
              </a:rPr>
              <a:t>Define WBS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223143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777080" y="2459554"/>
            <a:ext cx="2360391"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Tricia</a:t>
            </a:r>
          </a:p>
          <a:p>
            <a:pPr algn="ctr"/>
            <a:r>
              <a:rPr lang="en-US" dirty="0">
                <a:solidFill>
                  <a:schemeClr val="bg1"/>
                </a:solidFill>
                <a:latin typeface="Segoe UI Semilight" panose="020B0402040204020203" pitchFamily="34" charset="0"/>
                <a:cs typeface="Segoe UI Semilight" panose="020B0402040204020203" pitchFamily="34" charset="0"/>
              </a:rPr>
              <a:t>Project Team Member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769441"/>
          </a:xfrm>
          <a:prstGeom prst="rect">
            <a:avLst/>
          </a:prstGeom>
        </p:spPr>
        <p:txBody>
          <a:bodyPr wrap="square">
            <a:spAutoFit/>
          </a:bodyPr>
          <a:lstStyle/>
          <a:p>
            <a:r>
              <a:rPr lang="en-US" sz="1100" dirty="0">
                <a:latin typeface="Segoe UI" panose="020B0502040204020203" pitchFamily="34" charset="0"/>
              </a:rPr>
              <a:t>Tricia is a billable resource for project delivery. She’s primarily responsible for tasks that directly contribute to the completion of a project. She works with other project team members as directed by Prakash to ensure timely project completion for customers. She reports status and submits expenses against projects. She may be called an analyst, associate, or consultant.</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perform my assigned tasks on projects to ensure customer satisfaction."</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646331"/>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33 years old</a:t>
            </a:r>
          </a:p>
          <a:p>
            <a:r>
              <a:rPr lang="en-US" sz="1200" dirty="0">
                <a:solidFill>
                  <a:schemeClr val="bg1"/>
                </a:solidFill>
                <a:latin typeface="Segoe UI" panose="020B0502040204020203" pitchFamily="34" charset="0"/>
                <a:cs typeface="Segoe UI" panose="020B0502040204020203" pitchFamily="34" charset="0"/>
              </a:rPr>
              <a:t>MS Computer Science</a:t>
            </a:r>
          </a:p>
          <a:p>
            <a:r>
              <a:rPr lang="en-US" sz="1200" dirty="0">
                <a:solidFill>
                  <a:schemeClr val="bg1"/>
                </a:solidFill>
                <a:latin typeface="Segoe UI" panose="020B0502040204020203" pitchFamily="34" charset="0"/>
                <a:cs typeface="Segoe UI" panose="020B0502040204020203" pitchFamily="34" charset="0"/>
              </a:rPr>
              <a:t>5 years of experience</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75698"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TRICIA</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941200"/>
            <a:ext cx="3857625" cy="938719"/>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Prioritize work and juggle schedule to meet work deadlines</a:t>
            </a:r>
          </a:p>
          <a:p>
            <a:r>
              <a:rPr lang="en-US" sz="1100" dirty="0">
                <a:solidFill>
                  <a:srgbClr val="000000"/>
                </a:solidFill>
                <a:latin typeface="Segoe UI" panose="020B0502040204020203" pitchFamily="34" charset="0"/>
                <a:cs typeface="Segoe UI" panose="020B0502040204020203" pitchFamily="34" charset="0"/>
              </a:rPr>
              <a:t>Provide deliverables in timely manner to team members</a:t>
            </a:r>
          </a:p>
          <a:p>
            <a:r>
              <a:rPr lang="en-US" sz="1100" dirty="0">
                <a:solidFill>
                  <a:srgbClr val="000000"/>
                </a:solidFill>
                <a:latin typeface="Segoe UI" panose="020B0502040204020203" pitchFamily="34" charset="0"/>
                <a:cs typeface="Segoe UI" panose="020B0502040204020203" pitchFamily="34" charset="0"/>
              </a:rPr>
              <a:t>Produce a quality product that pleases the client</a:t>
            </a:r>
          </a:p>
          <a:p>
            <a:r>
              <a:rPr lang="en-US" sz="1100" dirty="0">
                <a:solidFill>
                  <a:srgbClr val="000000"/>
                </a:solidFill>
                <a:latin typeface="Segoe UI" panose="020B0502040204020203" pitchFamily="34" charset="0"/>
                <a:cs typeface="Segoe UI" panose="020B0502040204020203" pitchFamily="34" charset="0"/>
              </a:rPr>
              <a:t>Manage expectations with the project manager/team lead</a:t>
            </a:r>
          </a:p>
          <a:p>
            <a:r>
              <a:rPr lang="en-US" sz="1100" dirty="0">
                <a:solidFill>
                  <a:srgbClr val="000000"/>
                </a:solidFill>
                <a:latin typeface="Segoe UI" panose="020B0502040204020203" pitchFamily="34" charset="0"/>
                <a:cs typeface="Segoe UI" panose="020B0502040204020203" pitchFamily="34" charset="0"/>
              </a:rPr>
              <a:t>Have a rich and fulfilling work experience</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633423"/>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645186"/>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1615827"/>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Meet internal people for more information</a:t>
            </a:r>
          </a:p>
          <a:p>
            <a:r>
              <a:rPr lang="en-US" sz="1100" dirty="0">
                <a:solidFill>
                  <a:srgbClr val="000000"/>
                </a:solidFill>
                <a:latin typeface="Segoe UI" panose="020B0502040204020203" pitchFamily="34" charset="0"/>
                <a:cs typeface="Segoe UI" panose="020B0502040204020203" pitchFamily="34" charset="0"/>
              </a:rPr>
              <a:t>Send resource a confirmation notice</a:t>
            </a:r>
          </a:p>
          <a:p>
            <a:r>
              <a:rPr lang="en-US" sz="1100" dirty="0">
                <a:solidFill>
                  <a:srgbClr val="000000"/>
                </a:solidFill>
                <a:latin typeface="Segoe UI" panose="020B0502040204020203" pitchFamily="34" charset="0"/>
                <a:cs typeface="Segoe UI" panose="020B0502040204020203" pitchFamily="34" charset="0"/>
              </a:rPr>
              <a:t>Review all tasks</a:t>
            </a:r>
          </a:p>
          <a:p>
            <a:r>
              <a:rPr lang="en-US" sz="1100" dirty="0">
                <a:solidFill>
                  <a:srgbClr val="000000"/>
                </a:solidFill>
                <a:latin typeface="Segoe UI" panose="020B0502040204020203" pitchFamily="34" charset="0"/>
                <a:cs typeface="Segoe UI" panose="020B0502040204020203" pitchFamily="34" charset="0"/>
              </a:rPr>
              <a:t>Update task status</a:t>
            </a:r>
          </a:p>
          <a:p>
            <a:r>
              <a:rPr lang="en-US" sz="1100" dirty="0">
                <a:solidFill>
                  <a:srgbClr val="000000"/>
                </a:solidFill>
                <a:latin typeface="Segoe UI" panose="020B0502040204020203" pitchFamily="34" charset="0"/>
                <a:cs typeface="Segoe UI" panose="020B0502040204020203" pitchFamily="34" charset="0"/>
              </a:rPr>
              <a:t>Provide status reports to Prakash</a:t>
            </a:r>
          </a:p>
          <a:p>
            <a:r>
              <a:rPr lang="en-US" sz="1100" dirty="0">
                <a:solidFill>
                  <a:srgbClr val="000000"/>
                </a:solidFill>
                <a:latin typeface="Segoe UI" panose="020B0502040204020203" pitchFamily="34" charset="0"/>
                <a:cs typeface="Segoe UI" panose="020B0502040204020203" pitchFamily="34" charset="0"/>
              </a:rPr>
              <a:t>Submit timesheet</a:t>
            </a:r>
          </a:p>
          <a:p>
            <a:r>
              <a:rPr lang="en-US" sz="1100" dirty="0">
                <a:solidFill>
                  <a:srgbClr val="000000"/>
                </a:solidFill>
                <a:latin typeface="Segoe UI" panose="020B0502040204020203" pitchFamily="34" charset="0"/>
                <a:cs typeface="Segoe UI" panose="020B0502040204020203" pitchFamily="34" charset="0"/>
              </a:rPr>
              <a:t>Create unreconciled expenses</a:t>
            </a:r>
          </a:p>
          <a:p>
            <a:r>
              <a:rPr lang="en-US" sz="1100" dirty="0">
                <a:solidFill>
                  <a:srgbClr val="000000"/>
                </a:solidFill>
                <a:latin typeface="Segoe UI" panose="020B0502040204020203" pitchFamily="34" charset="0"/>
                <a:cs typeface="Segoe UI" panose="020B0502040204020203" pitchFamily="34" charset="0"/>
              </a:rPr>
              <a:t>Create expense report and add unreconciled expenses</a:t>
            </a:r>
          </a:p>
          <a:p>
            <a:r>
              <a:rPr lang="en-US" sz="1100" dirty="0">
                <a:solidFill>
                  <a:srgbClr val="000000"/>
                </a:solidFill>
                <a:latin typeface="Segoe UI" panose="020B0502040204020203" pitchFamily="34" charset="0"/>
                <a:cs typeface="Segoe UI" panose="020B0502040204020203" pitchFamily="34" charset="0"/>
              </a:rPr>
              <a:t>Submit expense report</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F6BFCAA4-6211-4C43-99B2-74342A963B72}"/>
              </a:ext>
            </a:extLst>
          </p:cNvPr>
          <p:cNvSpPr/>
          <p:nvPr/>
        </p:nvSpPr>
        <p:spPr>
          <a:xfrm>
            <a:off x="8003256" y="3952963"/>
            <a:ext cx="3674583" cy="938719"/>
          </a:xfrm>
          <a:prstGeom prst="rect">
            <a:avLst/>
          </a:prstGeom>
        </p:spPr>
        <p:txBody>
          <a:bodyPr wrap="square">
            <a:spAutoFit/>
          </a:bodyPr>
          <a:lstStyle/>
          <a:p>
            <a:r>
              <a:rPr lang="en-US" sz="1100" dirty="0">
                <a:solidFill>
                  <a:srgbClr val="000000"/>
                </a:solidFill>
                <a:latin typeface="Segoe UI" panose="020B0502040204020203" pitchFamily="34" charset="0"/>
              </a:rPr>
              <a:t>I need to enter my project time and expense for Prakash to approve quickly and easily</a:t>
            </a:r>
          </a:p>
          <a:p>
            <a:r>
              <a:rPr lang="en-US" sz="1100" dirty="0">
                <a:solidFill>
                  <a:srgbClr val="000000"/>
                </a:solidFill>
                <a:latin typeface="Segoe UI" panose="020B0502040204020203" pitchFamily="34" charset="0"/>
              </a:rPr>
              <a:t>I need to be able to quickly see my utilization rate (number of billable hours this period or quarter) so I can track progress toward my bonus objectives</a:t>
            </a:r>
            <a:endParaRPr lang="en-US" sz="1100" b="0" i="0" dirty="0">
              <a:solidFill>
                <a:srgbClr val="000000"/>
              </a:solidFill>
              <a:effectLst/>
              <a:latin typeface="Segoe UI" panose="020B0502040204020203" pitchFamily="34" charset="0"/>
            </a:endParaRPr>
          </a:p>
        </p:txBody>
      </p:sp>
    </p:spTree>
    <p:custDataLst>
      <p:tags r:id="rId1"/>
    </p:custDataLst>
    <p:extLst>
      <p:ext uri="{BB962C8B-B14F-4D97-AF65-F5344CB8AC3E}">
        <p14:creationId xmlns:p14="http://schemas.microsoft.com/office/powerpoint/2010/main" val="4243819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940717" y="2459554"/>
            <a:ext cx="2033121"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Reina</a:t>
            </a:r>
          </a:p>
          <a:p>
            <a:pPr algn="ctr"/>
            <a:r>
              <a:rPr lang="en-US" dirty="0">
                <a:solidFill>
                  <a:schemeClr val="bg1"/>
                </a:solidFill>
                <a:latin typeface="Segoe UI Semilight" panose="020B0402040204020203" pitchFamily="34" charset="0"/>
                <a:cs typeface="Segoe UI Semilight" panose="020B0402040204020203" pitchFamily="34" charset="0"/>
              </a:rPr>
              <a:t>Resource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Reina manages and schedules project team members. She ensures that they are hired, trained, and available to Prakash and June for projects.</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ensure that our project managers have the appropriate resources for their projects."</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830997"/>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36 years old</a:t>
            </a:r>
          </a:p>
          <a:p>
            <a:r>
              <a:rPr lang="en-US" sz="1200" dirty="0">
                <a:solidFill>
                  <a:schemeClr val="bg1"/>
                </a:solidFill>
                <a:latin typeface="Segoe UI" panose="020B0502040204020203" pitchFamily="34" charset="0"/>
                <a:cs typeface="Segoe UI" panose="020B0502040204020203" pitchFamily="34" charset="0"/>
              </a:rPr>
              <a:t>College Degree</a:t>
            </a:r>
          </a:p>
          <a:p>
            <a:r>
              <a:rPr lang="en-US" sz="1200" dirty="0">
                <a:solidFill>
                  <a:schemeClr val="bg1"/>
                </a:solidFill>
                <a:latin typeface="Segoe UI" panose="020B0502040204020203" pitchFamily="34" charset="0"/>
                <a:cs typeface="Segoe UI" panose="020B0502040204020203" pitchFamily="34" charset="0"/>
              </a:rPr>
              <a:t>8 years of experience</a:t>
            </a:r>
          </a:p>
          <a:p>
            <a:r>
              <a:rPr lang="en-US" sz="1200" dirty="0">
                <a:solidFill>
                  <a:schemeClr val="bg1"/>
                </a:solidFill>
                <a:latin typeface="Segoe UI" panose="020B0502040204020203" pitchFamily="34" charset="0"/>
                <a:cs typeface="Segoe UI" panose="020B0502040204020203" pitchFamily="34" charset="0"/>
              </a:rPr>
              <a:t>Administrative Background</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4203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REINA</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3308598"/>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Put together teams with the right match of personalities and skill sets</a:t>
            </a:r>
          </a:p>
          <a:p>
            <a:r>
              <a:rPr lang="en-US" sz="1100" dirty="0">
                <a:solidFill>
                  <a:srgbClr val="000000"/>
                </a:solidFill>
                <a:latin typeface="Segoe UI" panose="020B0502040204020203" pitchFamily="34" charset="0"/>
                <a:cs typeface="Segoe UI" panose="020B0502040204020203" pitchFamily="34" charset="0"/>
              </a:rPr>
              <a:t>Fill resource requests in a timely manner</a:t>
            </a:r>
          </a:p>
          <a:p>
            <a:r>
              <a:rPr lang="en-US" sz="1100" dirty="0">
                <a:solidFill>
                  <a:srgbClr val="000000"/>
                </a:solidFill>
                <a:latin typeface="Segoe UI" panose="020B0502040204020203" pitchFamily="34" charset="0"/>
                <a:cs typeface="Segoe UI" panose="020B0502040204020203" pitchFamily="34" charset="0"/>
              </a:rPr>
              <a:t>Fill as many requests as she can (both hers and by helping others)</a:t>
            </a:r>
          </a:p>
          <a:p>
            <a:r>
              <a:rPr lang="en-US" sz="1100" dirty="0">
                <a:solidFill>
                  <a:srgbClr val="000000"/>
                </a:solidFill>
                <a:latin typeface="Segoe UI" panose="020B0502040204020203" pitchFamily="34" charset="0"/>
                <a:cs typeface="Segoe UI" panose="020B0502040204020203" pitchFamily="34" charset="0"/>
              </a:rPr>
              <a:t>Help the projects she staffs meet their profit margin</a:t>
            </a:r>
          </a:p>
          <a:p>
            <a:r>
              <a:rPr lang="en-US" sz="1100" dirty="0">
                <a:solidFill>
                  <a:srgbClr val="000000"/>
                </a:solidFill>
                <a:latin typeface="Segoe UI" panose="020B0502040204020203" pitchFamily="34" charset="0"/>
                <a:cs typeface="Segoe UI" panose="020B0502040204020203" pitchFamily="34" charset="0"/>
              </a:rPr>
              <a:t>Make life better for the people in her resource pool by helping to achieve their utilization and bonus objectives</a:t>
            </a:r>
          </a:p>
          <a:p>
            <a:r>
              <a:rPr lang="en-US" sz="1100" dirty="0">
                <a:solidFill>
                  <a:srgbClr val="000000"/>
                </a:solidFill>
                <a:latin typeface="Segoe UI" panose="020B0502040204020203" pitchFamily="34" charset="0"/>
                <a:cs typeface="Segoe UI" panose="020B0502040204020203" pitchFamily="34" charset="0"/>
              </a:rPr>
              <a:t>Develop her resources professionally by challenging them with new assignments to develop skills and confidence</a:t>
            </a:r>
          </a:p>
          <a:p>
            <a:r>
              <a:rPr lang="en-US" sz="1100" dirty="0">
                <a:solidFill>
                  <a:srgbClr val="000000"/>
                </a:solidFill>
                <a:latin typeface="Segoe UI" panose="020B0502040204020203" pitchFamily="34" charset="0"/>
                <a:cs typeface="Segoe UI" panose="020B0502040204020203" pitchFamily="34" charset="0"/>
              </a:rPr>
              <a:t>Keep up with constant changes to resource schedules and respond quickly to new opportunities</a:t>
            </a:r>
          </a:p>
          <a:p>
            <a:r>
              <a:rPr lang="en-US" sz="1100" dirty="0">
                <a:solidFill>
                  <a:srgbClr val="000000"/>
                </a:solidFill>
                <a:latin typeface="Segoe UI" panose="020B0502040204020203" pitchFamily="34" charset="0"/>
                <a:cs typeface="Segoe UI" panose="020B0502040204020203" pitchFamily="34" charset="0"/>
              </a:rPr>
              <a:t>Update and maintain project billing rates in the Project Accounting system</a:t>
            </a:r>
          </a:p>
          <a:p>
            <a:r>
              <a:rPr lang="en-US" sz="1100" dirty="0">
                <a:solidFill>
                  <a:srgbClr val="000000"/>
                </a:solidFill>
                <a:latin typeface="Segoe UI" panose="020B0502040204020203" pitchFamily="34" charset="0"/>
                <a:cs typeface="Segoe UI" panose="020B0502040204020203" pitchFamily="34" charset="0"/>
              </a:rPr>
              <a:t>Assign resources to projects in the Project Accounting system</a:t>
            </a:r>
          </a:p>
          <a:p>
            <a:r>
              <a:rPr lang="en-US" sz="1100" dirty="0">
                <a:solidFill>
                  <a:srgbClr val="000000"/>
                </a:solidFill>
                <a:latin typeface="Segoe UI" panose="020B0502040204020203" pitchFamily="34" charset="0"/>
                <a:cs typeface="Segoe UI" panose="020B0502040204020203" pitchFamily="34" charset="0"/>
              </a:rPr>
              <a:t>Work with Arnie and April in administration to make sure that financial system data such as projects, customers, and contract amounts are up to date</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1107996"/>
          </a:xfrm>
          <a:prstGeom prst="rect">
            <a:avLst/>
          </a:prstGeom>
        </p:spPr>
        <p:txBody>
          <a:bodyPr wrap="square">
            <a:spAutoFit/>
          </a:bodyPr>
          <a:lstStyle/>
          <a:p>
            <a:r>
              <a:rPr lang="en-US" sz="1100" dirty="0">
                <a:solidFill>
                  <a:srgbClr val="000000"/>
                </a:solidFill>
                <a:latin typeface="Segoe UI" panose="020B0502040204020203" pitchFamily="34" charset="0"/>
              </a:rPr>
              <a:t>I need to know who is available for assignment to a project in real time and not wait for the system to be updated</a:t>
            </a:r>
          </a:p>
          <a:p>
            <a:r>
              <a:rPr lang="en-US" sz="1100" dirty="0">
                <a:solidFill>
                  <a:srgbClr val="000000"/>
                </a:solidFill>
                <a:latin typeface="Segoe UI" panose="020B0502040204020203" pitchFamily="34" charset="0"/>
              </a:rPr>
              <a:t>I want a single system to view all my resource assignments, availability, and utilization of assigned resources</a:t>
            </a:r>
            <a:endParaRPr lang="en-US" sz="1100" b="0" i="0" dirty="0">
              <a:solidFill>
                <a:srgbClr val="000000"/>
              </a:solidFill>
              <a:effectLst/>
              <a:latin typeface="Segoe UI" panose="020B0502040204020203" pitchFamily="34" charset="0"/>
            </a:endParaRP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1107996"/>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Meet internal people for more information</a:t>
            </a:r>
          </a:p>
          <a:p>
            <a:r>
              <a:rPr lang="en-US" sz="1100" dirty="0">
                <a:solidFill>
                  <a:srgbClr val="000000"/>
                </a:solidFill>
                <a:latin typeface="Segoe UI" panose="020B0502040204020203" pitchFamily="34" charset="0"/>
                <a:cs typeface="Segoe UI" panose="020B0502040204020203" pitchFamily="34" charset="0"/>
              </a:rPr>
              <a:t>Request resources</a:t>
            </a:r>
          </a:p>
          <a:p>
            <a:r>
              <a:rPr lang="en-US" sz="1100" dirty="0">
                <a:solidFill>
                  <a:srgbClr val="000000"/>
                </a:solidFill>
                <a:latin typeface="Segoe UI" panose="020B0502040204020203" pitchFamily="34" charset="0"/>
                <a:cs typeface="Segoe UI" panose="020B0502040204020203" pitchFamily="34" charset="0"/>
              </a:rPr>
              <a:t>View resource request</a:t>
            </a:r>
          </a:p>
          <a:p>
            <a:r>
              <a:rPr lang="en-US" sz="1100" dirty="0">
                <a:solidFill>
                  <a:srgbClr val="000000"/>
                </a:solidFill>
                <a:latin typeface="Segoe UI" panose="020B0502040204020203" pitchFamily="34" charset="0"/>
                <a:cs typeface="Segoe UI" panose="020B0502040204020203" pitchFamily="34" charset="0"/>
              </a:rPr>
              <a:t>View availability of resource</a:t>
            </a:r>
          </a:p>
          <a:p>
            <a:r>
              <a:rPr lang="en-US" sz="1100" dirty="0">
                <a:solidFill>
                  <a:srgbClr val="000000"/>
                </a:solidFill>
                <a:latin typeface="Segoe UI" panose="020B0502040204020203" pitchFamily="34" charset="0"/>
                <a:cs typeface="Segoe UI" panose="020B0502040204020203" pitchFamily="34" charset="0"/>
              </a:rPr>
              <a:t>Book resource</a:t>
            </a:r>
          </a:p>
          <a:p>
            <a:r>
              <a:rPr lang="en-US" sz="1100" dirty="0">
                <a:solidFill>
                  <a:srgbClr val="000000"/>
                </a:solidFill>
                <a:latin typeface="Segoe UI" panose="020B0502040204020203" pitchFamily="34" charset="0"/>
                <a:cs typeface="Segoe UI" panose="020B0502040204020203" pitchFamily="34" charset="0"/>
              </a:rPr>
              <a:t>Send resource a confirmation notice</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352650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6F1EAE2-58D7-48B6-959E-A4F0B60B2AD7}"/>
              </a:ext>
            </a:extLst>
          </p:cNvPr>
          <p:cNvGrpSpPr/>
          <p:nvPr/>
        </p:nvGrpSpPr>
        <p:grpSpPr>
          <a:xfrm>
            <a:off x="5240802" y="300138"/>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cxnSp>
        <p:nvCxnSpPr>
          <p:cNvPr id="14" name="Straight Connector 13">
            <a:extLst>
              <a:ext uri="{FF2B5EF4-FFF2-40B4-BE49-F238E27FC236}">
                <a16:creationId xmlns:a16="http://schemas.microsoft.com/office/drawing/2014/main" id="{130436A8-639D-4E35-BB3D-20180CA95473}"/>
              </a:ext>
            </a:extLst>
          </p:cNvPr>
          <p:cNvCxnSpPr>
            <a:cxnSpLocks/>
          </p:cNvCxnSpPr>
          <p:nvPr/>
        </p:nvCxnSpPr>
        <p:spPr>
          <a:xfrm>
            <a:off x="5726239" y="1727155"/>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6911841-D1D8-4919-A900-D18552CB5211}"/>
              </a:ext>
            </a:extLst>
          </p:cNvPr>
          <p:cNvGrpSpPr/>
          <p:nvPr/>
        </p:nvGrpSpPr>
        <p:grpSpPr>
          <a:xfrm>
            <a:off x="5122547" y="2184355"/>
            <a:ext cx="1207383" cy="1355594"/>
            <a:chOff x="924624" y="494101"/>
            <a:chExt cx="1207383" cy="1355594"/>
          </a:xfrm>
        </p:grpSpPr>
        <p:pic>
          <p:nvPicPr>
            <p:cNvPr id="20" name="Picture 6">
              <a:extLst>
                <a:ext uri="{FF2B5EF4-FFF2-40B4-BE49-F238E27FC236}">
                  <a16:creationId xmlns:a16="http://schemas.microsoft.com/office/drawing/2014/main" id="{5B1CD210-19E0-46EC-9876-E33CFF9EC1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72F5801-FF67-4046-AB25-D5A0B0B9B5C2}"/>
                </a:ext>
              </a:extLst>
            </p:cNvPr>
            <p:cNvSpPr/>
            <p:nvPr/>
          </p:nvSpPr>
          <p:spPr>
            <a:xfrm>
              <a:off x="924624" y="1480363"/>
              <a:ext cx="1207383"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Vince</a:t>
              </a:r>
            </a:p>
            <a:p>
              <a:pPr algn="ctr"/>
              <a:r>
                <a:rPr lang="en-US" sz="900" dirty="0">
                  <a:solidFill>
                    <a:schemeClr val="bg1"/>
                  </a:solidFill>
                  <a:latin typeface="Segoe UI Semilight" panose="020B0402040204020203" pitchFamily="34" charset="0"/>
                  <a:cs typeface="Segoe UI Semilight" panose="020B0402040204020203" pitchFamily="34" charset="0"/>
                </a:rPr>
                <a:t>Operations Manager</a:t>
              </a:r>
            </a:p>
          </p:txBody>
        </p:sp>
      </p:grpSp>
      <p:cxnSp>
        <p:nvCxnSpPr>
          <p:cNvPr id="23" name="Straight Connector 22">
            <a:extLst>
              <a:ext uri="{FF2B5EF4-FFF2-40B4-BE49-F238E27FC236}">
                <a16:creationId xmlns:a16="http://schemas.microsoft.com/office/drawing/2014/main" id="{627875E0-BDC5-447B-A1F7-C28A8DC0EBC9}"/>
              </a:ext>
            </a:extLst>
          </p:cNvPr>
          <p:cNvCxnSpPr>
            <a:cxnSpLocks/>
          </p:cNvCxnSpPr>
          <p:nvPr/>
        </p:nvCxnSpPr>
        <p:spPr>
          <a:xfrm>
            <a:off x="5108526"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F96A06E-8E37-47BB-84AA-AE334509A9B4}"/>
              </a:ext>
            </a:extLst>
          </p:cNvPr>
          <p:cNvGrpSpPr/>
          <p:nvPr/>
        </p:nvGrpSpPr>
        <p:grpSpPr>
          <a:xfrm>
            <a:off x="4614829" y="4087090"/>
            <a:ext cx="1043877" cy="1355594"/>
            <a:chOff x="1006378" y="494101"/>
            <a:chExt cx="1043877" cy="1355594"/>
          </a:xfrm>
        </p:grpSpPr>
        <p:pic>
          <p:nvPicPr>
            <p:cNvPr id="25" name="Picture 6">
              <a:extLst>
                <a:ext uri="{FF2B5EF4-FFF2-40B4-BE49-F238E27FC236}">
                  <a16:creationId xmlns:a16="http://schemas.microsoft.com/office/drawing/2014/main" id="{E757BD7F-9A14-4DE9-BB95-BEA8AE59B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2C97F11-A36D-4614-81C3-DA9F9C2B5963}"/>
                </a:ext>
              </a:extLst>
            </p:cNvPr>
            <p:cNvSpPr/>
            <p:nvPr/>
          </p:nvSpPr>
          <p:spPr>
            <a:xfrm>
              <a:off x="1006378" y="1480363"/>
              <a:ext cx="1043877"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Emil</a:t>
              </a:r>
            </a:p>
            <a:p>
              <a:pPr algn="ctr"/>
              <a:r>
                <a:rPr lang="en-US" sz="900" dirty="0">
                  <a:solidFill>
                    <a:schemeClr val="bg1"/>
                  </a:solidFill>
                  <a:latin typeface="Segoe UI Semilight" panose="020B0402040204020203" pitchFamily="34" charset="0"/>
                  <a:cs typeface="Segoe UI Semilight" panose="020B0402040204020203" pitchFamily="34" charset="0"/>
                </a:rPr>
                <a:t>Product Designer</a:t>
              </a:r>
            </a:p>
          </p:txBody>
        </p:sp>
      </p:grpSp>
      <p:cxnSp>
        <p:nvCxnSpPr>
          <p:cNvPr id="27" name="Straight Connector 26">
            <a:extLst>
              <a:ext uri="{FF2B5EF4-FFF2-40B4-BE49-F238E27FC236}">
                <a16:creationId xmlns:a16="http://schemas.microsoft.com/office/drawing/2014/main" id="{7E2AA626-77DB-41CB-8BCB-212892B7E81E}"/>
              </a:ext>
            </a:extLst>
          </p:cNvPr>
          <p:cNvCxnSpPr>
            <a:cxnSpLocks/>
          </p:cNvCxnSpPr>
          <p:nvPr/>
        </p:nvCxnSpPr>
        <p:spPr>
          <a:xfrm>
            <a:off x="5735839" y="36113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79908C76-8291-4ED2-BED8-8AEE07F9748B}"/>
              </a:ext>
            </a:extLst>
          </p:cNvPr>
          <p:cNvGrpSpPr/>
          <p:nvPr/>
        </p:nvGrpSpPr>
        <p:grpSpPr>
          <a:xfrm>
            <a:off x="3277492" y="4068572"/>
            <a:ext cx="914400" cy="1494093"/>
            <a:chOff x="1042875" y="494101"/>
            <a:chExt cx="914400" cy="1494093"/>
          </a:xfrm>
        </p:grpSpPr>
        <p:pic>
          <p:nvPicPr>
            <p:cNvPr id="29" name="Picture 6">
              <a:extLst>
                <a:ext uri="{FF2B5EF4-FFF2-40B4-BE49-F238E27FC236}">
                  <a16:creationId xmlns:a16="http://schemas.microsoft.com/office/drawing/2014/main" id="{977CD41D-6489-4CCB-ADAE-7FABE5950B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9E0CCF9F-D801-4910-9172-4A8B2A497CAD}"/>
                </a:ext>
              </a:extLst>
            </p:cNvPr>
            <p:cNvSpPr/>
            <p:nvPr/>
          </p:nvSpPr>
          <p:spPr>
            <a:xfrm>
              <a:off x="1148248" y="1480363"/>
              <a:ext cx="760143"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Tony</a:t>
              </a:r>
            </a:p>
            <a:p>
              <a:pPr algn="ctr"/>
              <a:r>
                <a:rPr lang="en-US" sz="900" dirty="0">
                  <a:solidFill>
                    <a:schemeClr val="bg1"/>
                  </a:solidFill>
                  <a:latin typeface="Segoe UI Semilight" panose="020B0402040204020203" pitchFamily="34" charset="0"/>
                  <a:cs typeface="Segoe UI Semilight" panose="020B0402040204020203" pitchFamily="34" charset="0"/>
                </a:rPr>
                <a:t>Production </a:t>
              </a:r>
              <a:br>
                <a:rPr lang="en-US" sz="900" dirty="0">
                  <a:solidFill>
                    <a:schemeClr val="bg1"/>
                  </a:solidFill>
                  <a:latin typeface="Segoe UI Semilight" panose="020B0402040204020203" pitchFamily="34" charset="0"/>
                  <a:cs typeface="Segoe UI Semilight" panose="020B0402040204020203" pitchFamily="34" charset="0"/>
                </a:rPr>
              </a:br>
              <a:r>
                <a:rPr lang="en-US" sz="900" dirty="0">
                  <a:solidFill>
                    <a:schemeClr val="bg1"/>
                  </a:solidFill>
                  <a:latin typeface="Segoe UI Semilight" panose="020B0402040204020203" pitchFamily="34" charset="0"/>
                  <a:cs typeface="Segoe UI Semilight" panose="020B0402040204020203" pitchFamily="34" charset="0"/>
                </a:rPr>
                <a:t>Manager</a:t>
              </a:r>
            </a:p>
          </p:txBody>
        </p:sp>
      </p:grpSp>
      <p:cxnSp>
        <p:nvCxnSpPr>
          <p:cNvPr id="31" name="Straight Connector 30">
            <a:extLst>
              <a:ext uri="{FF2B5EF4-FFF2-40B4-BE49-F238E27FC236}">
                <a16:creationId xmlns:a16="http://schemas.microsoft.com/office/drawing/2014/main" id="{AA1660E3-FA8D-471E-AFA9-90A0969D126A}"/>
              </a:ext>
            </a:extLst>
          </p:cNvPr>
          <p:cNvCxnSpPr>
            <a:cxnSpLocks/>
          </p:cNvCxnSpPr>
          <p:nvPr/>
        </p:nvCxnSpPr>
        <p:spPr>
          <a:xfrm>
            <a:off x="3745998"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7B49E93-788D-42A5-9E6E-F7A139A147C2}"/>
              </a:ext>
            </a:extLst>
          </p:cNvPr>
          <p:cNvCxnSpPr>
            <a:cxnSpLocks/>
          </p:cNvCxnSpPr>
          <p:nvPr/>
        </p:nvCxnSpPr>
        <p:spPr>
          <a:xfrm>
            <a:off x="3736926" y="3839972"/>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B8D9FC2-2129-459B-8D13-4C3B6B6C7679}"/>
              </a:ext>
            </a:extLst>
          </p:cNvPr>
          <p:cNvGrpSpPr/>
          <p:nvPr/>
        </p:nvGrpSpPr>
        <p:grpSpPr>
          <a:xfrm>
            <a:off x="5970054" y="4068572"/>
            <a:ext cx="1061509" cy="1355594"/>
            <a:chOff x="997560" y="494101"/>
            <a:chExt cx="1061509" cy="1355594"/>
          </a:xfrm>
        </p:grpSpPr>
        <p:pic>
          <p:nvPicPr>
            <p:cNvPr id="34" name="Picture 6">
              <a:extLst>
                <a:ext uri="{FF2B5EF4-FFF2-40B4-BE49-F238E27FC236}">
                  <a16:creationId xmlns:a16="http://schemas.microsoft.com/office/drawing/2014/main" id="{0555F0A1-246B-4BCC-BFF4-7423A78E5E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B95217BB-7293-4C31-9D7A-637B71A7F63F}"/>
                </a:ext>
              </a:extLst>
            </p:cNvPr>
            <p:cNvSpPr/>
            <p:nvPr/>
          </p:nvSpPr>
          <p:spPr>
            <a:xfrm>
              <a:off x="997560" y="1480363"/>
              <a:ext cx="1061509"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Ricardo</a:t>
              </a:r>
            </a:p>
            <a:p>
              <a:pPr algn="ctr"/>
              <a:r>
                <a:rPr lang="en-US" sz="900" dirty="0">
                  <a:solidFill>
                    <a:schemeClr val="bg1"/>
                  </a:solidFill>
                  <a:latin typeface="Segoe UI Semilight" panose="020B0402040204020203" pitchFamily="34" charset="0"/>
                  <a:cs typeface="Segoe UI Semilight" panose="020B0402040204020203" pitchFamily="34" charset="0"/>
                </a:rPr>
                <a:t>Quality Controller</a:t>
              </a:r>
            </a:p>
          </p:txBody>
        </p:sp>
      </p:grpSp>
      <p:cxnSp>
        <p:nvCxnSpPr>
          <p:cNvPr id="36" name="Straight Connector 35">
            <a:extLst>
              <a:ext uri="{FF2B5EF4-FFF2-40B4-BE49-F238E27FC236}">
                <a16:creationId xmlns:a16="http://schemas.microsoft.com/office/drawing/2014/main" id="{44341884-0C7F-4079-8930-90105DA17C48}"/>
              </a:ext>
            </a:extLst>
          </p:cNvPr>
          <p:cNvCxnSpPr>
            <a:cxnSpLocks/>
          </p:cNvCxnSpPr>
          <p:nvPr/>
        </p:nvCxnSpPr>
        <p:spPr>
          <a:xfrm>
            <a:off x="5108526" y="3839972"/>
            <a:ext cx="139434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B5DC59-9E97-48D2-B9D3-D71C12FD4ED7}"/>
              </a:ext>
            </a:extLst>
          </p:cNvPr>
          <p:cNvCxnSpPr>
            <a:cxnSpLocks/>
          </p:cNvCxnSpPr>
          <p:nvPr/>
        </p:nvCxnSpPr>
        <p:spPr>
          <a:xfrm>
            <a:off x="6500256"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A3D3FDA6-CCC9-497D-9B50-AFDE1CDEF7B3}"/>
              </a:ext>
            </a:extLst>
          </p:cNvPr>
          <p:cNvGrpSpPr/>
          <p:nvPr/>
        </p:nvGrpSpPr>
        <p:grpSpPr>
          <a:xfrm>
            <a:off x="7323056" y="4068572"/>
            <a:ext cx="1106393" cy="1355594"/>
            <a:chOff x="975121" y="494101"/>
            <a:chExt cx="1106393" cy="1355594"/>
          </a:xfrm>
        </p:grpSpPr>
        <p:pic>
          <p:nvPicPr>
            <p:cNvPr id="39" name="Picture 6">
              <a:extLst>
                <a:ext uri="{FF2B5EF4-FFF2-40B4-BE49-F238E27FC236}">
                  <a16:creationId xmlns:a16="http://schemas.microsoft.com/office/drawing/2014/main" id="{4287331A-2133-44C5-894A-23F817F76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8B9E1A0C-1EB0-4712-84F0-7E1A498A207C}"/>
                </a:ext>
              </a:extLst>
            </p:cNvPr>
            <p:cNvSpPr/>
            <p:nvPr/>
          </p:nvSpPr>
          <p:spPr>
            <a:xfrm>
              <a:off x="975121" y="1480363"/>
              <a:ext cx="1106393"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Karl</a:t>
              </a:r>
            </a:p>
            <a:p>
              <a:pPr algn="ctr"/>
              <a:r>
                <a:rPr lang="en-US" sz="900" dirty="0">
                  <a:solidFill>
                    <a:schemeClr val="bg1"/>
                  </a:solidFill>
                  <a:latin typeface="Segoe UI Semilight" panose="020B0402040204020203" pitchFamily="34" charset="0"/>
                  <a:cs typeface="Segoe UI Semilight" panose="020B0402040204020203" pitchFamily="34" charset="0"/>
                </a:rPr>
                <a:t>Materials Manager</a:t>
              </a:r>
            </a:p>
          </p:txBody>
        </p:sp>
      </p:grpSp>
      <p:cxnSp>
        <p:nvCxnSpPr>
          <p:cNvPr id="41" name="Straight Connector 40">
            <a:extLst>
              <a:ext uri="{FF2B5EF4-FFF2-40B4-BE49-F238E27FC236}">
                <a16:creationId xmlns:a16="http://schemas.microsoft.com/office/drawing/2014/main" id="{0CC9CEAE-39D5-4B95-894E-9E06985C8088}"/>
              </a:ext>
            </a:extLst>
          </p:cNvPr>
          <p:cNvCxnSpPr>
            <a:cxnSpLocks/>
          </p:cNvCxnSpPr>
          <p:nvPr/>
        </p:nvCxnSpPr>
        <p:spPr>
          <a:xfrm>
            <a:off x="6500256" y="3839972"/>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B2A91AE-7756-4C20-9A2D-348EBEC0A5FF}"/>
              </a:ext>
            </a:extLst>
          </p:cNvPr>
          <p:cNvCxnSpPr>
            <a:cxnSpLocks/>
          </p:cNvCxnSpPr>
          <p:nvPr/>
        </p:nvCxnSpPr>
        <p:spPr>
          <a:xfrm>
            <a:off x="7869240"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64822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47745" y="2459554"/>
            <a:ext cx="2219070"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Tony</a:t>
            </a:r>
          </a:p>
          <a:p>
            <a:pPr algn="ctr"/>
            <a:r>
              <a:rPr lang="en-US" dirty="0">
                <a:solidFill>
                  <a:schemeClr val="bg1"/>
                </a:solidFill>
                <a:latin typeface="Segoe UI Semilight" panose="020B0402040204020203" pitchFamily="34" charset="0"/>
                <a:cs typeface="Segoe UI Semilight" panose="020B0402040204020203" pitchFamily="34" charset="0"/>
              </a:rPr>
              <a:t>Production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Tony works with product development, process engineering, and sales to make production decisions. He ensures that the necessary resources are in place and that the production plan is being carried out properly.</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make sure we get optimal throughput from our production staff."</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646331"/>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48 years old</a:t>
            </a:r>
          </a:p>
          <a:p>
            <a:r>
              <a:rPr lang="en-US" sz="1200" dirty="0">
                <a:solidFill>
                  <a:schemeClr val="bg1"/>
                </a:solidFill>
                <a:latin typeface="Segoe UI" panose="020B0502040204020203" pitchFamily="34" charset="0"/>
                <a:cs typeface="Segoe UI" panose="020B0502040204020203" pitchFamily="34" charset="0"/>
              </a:rPr>
              <a:t>20 </a:t>
            </a:r>
            <a:r>
              <a:rPr lang="en-US" sz="1200" dirty="0" err="1">
                <a:solidFill>
                  <a:schemeClr val="bg1"/>
                </a:solidFill>
                <a:latin typeface="Segoe UI" panose="020B0502040204020203" pitchFamily="34" charset="0"/>
                <a:cs typeface="Segoe UI" panose="020B0502040204020203" pitchFamily="34" charset="0"/>
              </a:rPr>
              <a:t>years experience</a:t>
            </a:r>
            <a:endParaRPr lang="en-US" sz="1200"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Tradesman Machinist learned in the Military</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29612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TONY</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4818363"/>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2800767"/>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Quality Controller</a:t>
            </a:r>
          </a:p>
          <a:p>
            <a:r>
              <a:rPr lang="en-US" sz="1100" dirty="0">
                <a:solidFill>
                  <a:srgbClr val="000000"/>
                </a:solidFill>
                <a:latin typeface="Segoe UI" panose="020B0502040204020203" pitchFamily="34" charset="0"/>
                <a:cs typeface="Segoe UI" panose="020B0502040204020203" pitchFamily="34" charset="0"/>
              </a:rPr>
              <a:t>Scrutineer</a:t>
            </a:r>
          </a:p>
          <a:p>
            <a:r>
              <a:rPr lang="en-US" sz="1100" dirty="0">
                <a:solidFill>
                  <a:srgbClr val="000000"/>
                </a:solidFill>
                <a:latin typeface="Segoe UI" panose="020B0502040204020203" pitchFamily="34" charset="0"/>
                <a:cs typeface="Segoe UI" panose="020B0502040204020203" pitchFamily="34" charset="0"/>
              </a:rPr>
              <a:t>Status-checker</a:t>
            </a:r>
          </a:p>
          <a:p>
            <a:r>
              <a:rPr lang="en-US" sz="1100" dirty="0">
                <a:solidFill>
                  <a:srgbClr val="000000"/>
                </a:solidFill>
                <a:latin typeface="Segoe UI" panose="020B0502040204020203" pitchFamily="34" charset="0"/>
                <a:cs typeface="Segoe UI" panose="020B0502040204020203" pitchFamily="34" charset="0"/>
              </a:rPr>
              <a:t>Quoter</a:t>
            </a:r>
          </a:p>
          <a:p>
            <a:r>
              <a:rPr lang="en-US" sz="1100" dirty="0" err="1">
                <a:solidFill>
                  <a:srgbClr val="000000"/>
                </a:solidFill>
                <a:latin typeface="Segoe UI" panose="020B0502040204020203" pitchFamily="34" charset="0"/>
                <a:cs typeface="Segoe UI" panose="020B0502040204020203" pitchFamily="34" charset="0"/>
              </a:rPr>
              <a:t>Meeter</a:t>
            </a:r>
            <a:endParaRPr lang="en-US" sz="1100" dirty="0">
              <a:solidFill>
                <a:srgbClr val="000000"/>
              </a:solidFill>
              <a:latin typeface="Segoe UI" panose="020B0502040204020203" pitchFamily="34" charset="0"/>
              <a:cs typeface="Segoe UI" panose="020B0502040204020203" pitchFamily="34" charset="0"/>
            </a:endParaRPr>
          </a:p>
          <a:p>
            <a:r>
              <a:rPr lang="en-US" sz="1100" dirty="0">
                <a:solidFill>
                  <a:srgbClr val="000000"/>
                </a:solidFill>
                <a:latin typeface="Segoe UI" panose="020B0502040204020203" pitchFamily="34" charset="0"/>
                <a:cs typeface="Segoe UI" panose="020B0502040204020203" pitchFamily="34" charset="0"/>
              </a:rPr>
              <a:t>Personnel Manager</a:t>
            </a:r>
          </a:p>
          <a:p>
            <a:r>
              <a:rPr lang="en-US" sz="1100" dirty="0">
                <a:solidFill>
                  <a:srgbClr val="000000"/>
                </a:solidFill>
                <a:latin typeface="Segoe UI" panose="020B0502040204020203" pitchFamily="34" charset="0"/>
                <a:cs typeface="Segoe UI" panose="020B0502040204020203" pitchFamily="34" charset="0"/>
              </a:rPr>
              <a:t>Resolution-seeker</a:t>
            </a:r>
          </a:p>
          <a:p>
            <a:r>
              <a:rPr lang="en-US" sz="1100" dirty="0">
                <a:solidFill>
                  <a:srgbClr val="000000"/>
                </a:solidFill>
                <a:latin typeface="Segoe UI" panose="020B0502040204020203" pitchFamily="34" charset="0"/>
                <a:cs typeface="Segoe UI" panose="020B0502040204020203" pitchFamily="34" charset="0"/>
              </a:rPr>
              <a:t>Fielder</a:t>
            </a:r>
          </a:p>
          <a:p>
            <a:r>
              <a:rPr lang="en-US" sz="1100" dirty="0">
                <a:solidFill>
                  <a:srgbClr val="000000"/>
                </a:solidFill>
                <a:latin typeface="Segoe UI" panose="020B0502040204020203" pitchFamily="34" charset="0"/>
                <a:cs typeface="Segoe UI" panose="020B0502040204020203" pitchFamily="34" charset="0"/>
              </a:rPr>
              <a:t>Procedures Initiator</a:t>
            </a:r>
          </a:p>
          <a:p>
            <a:r>
              <a:rPr lang="en-US" sz="1100" dirty="0">
                <a:solidFill>
                  <a:srgbClr val="000000"/>
                </a:solidFill>
                <a:latin typeface="Segoe UI" panose="020B0502040204020203" pitchFamily="34" charset="0"/>
                <a:cs typeface="Segoe UI" panose="020B0502040204020203" pitchFamily="34" charset="0"/>
              </a:rPr>
              <a:t>Sentinel</a:t>
            </a:r>
          </a:p>
          <a:p>
            <a:r>
              <a:rPr lang="en-US" sz="1100" dirty="0">
                <a:solidFill>
                  <a:srgbClr val="000000"/>
                </a:solidFill>
                <a:latin typeface="Segoe UI" panose="020B0502040204020203" pitchFamily="34" charset="0"/>
                <a:cs typeface="Segoe UI" panose="020B0502040204020203" pitchFamily="34" charset="0"/>
              </a:rPr>
              <a:t>Report Generator</a:t>
            </a:r>
          </a:p>
          <a:p>
            <a:r>
              <a:rPr lang="en-US" sz="1100" dirty="0">
                <a:solidFill>
                  <a:srgbClr val="000000"/>
                </a:solidFill>
                <a:latin typeface="Segoe UI" panose="020B0502040204020203" pitchFamily="34" charset="0"/>
                <a:cs typeface="Segoe UI" panose="020B0502040204020203" pitchFamily="34" charset="0"/>
              </a:rPr>
              <a:t>Anticipator</a:t>
            </a:r>
          </a:p>
          <a:p>
            <a:r>
              <a:rPr lang="en-US" sz="1100" dirty="0" err="1">
                <a:solidFill>
                  <a:srgbClr val="000000"/>
                </a:solidFill>
                <a:latin typeface="Segoe UI" panose="020B0502040204020203" pitchFamily="34" charset="0"/>
                <a:cs typeface="Segoe UI" panose="020B0502040204020203" pitchFamily="34" charset="0"/>
              </a:rPr>
              <a:t>Capitol</a:t>
            </a:r>
            <a:r>
              <a:rPr lang="en-US" sz="1100" dirty="0">
                <a:solidFill>
                  <a:srgbClr val="000000"/>
                </a:solidFill>
                <a:latin typeface="Segoe UI" panose="020B0502040204020203" pitchFamily="34" charset="0"/>
                <a:cs typeface="Segoe UI" panose="020B0502040204020203" pitchFamily="34" charset="0"/>
              </a:rPr>
              <a:t> Equipment Manager</a:t>
            </a:r>
          </a:p>
          <a:p>
            <a:r>
              <a:rPr lang="en-US" sz="1100" dirty="0">
                <a:solidFill>
                  <a:srgbClr val="000000"/>
                </a:solidFill>
                <a:latin typeface="Segoe UI" panose="020B0502040204020203" pitchFamily="34" charset="0"/>
                <a:cs typeface="Segoe UI" panose="020B0502040204020203" pitchFamily="34" charset="0"/>
              </a:rPr>
              <a:t>Budget Overseer</a:t>
            </a:r>
          </a:p>
          <a:p>
            <a:r>
              <a:rPr lang="en-US" sz="1100" dirty="0">
                <a:solidFill>
                  <a:srgbClr val="000000"/>
                </a:solidFill>
                <a:latin typeface="Segoe UI" panose="020B0502040204020203" pitchFamily="34" charset="0"/>
                <a:cs typeface="Segoe UI" panose="020B0502040204020203" pitchFamily="34" charset="0"/>
              </a:rPr>
              <a:t>Complier</a:t>
            </a:r>
          </a:p>
          <a:p>
            <a:r>
              <a:rPr lang="en-US" sz="1100" dirty="0">
                <a:solidFill>
                  <a:srgbClr val="000000"/>
                </a:solidFill>
                <a:latin typeface="Segoe UI" panose="020B0502040204020203" pitchFamily="34" charset="0"/>
                <a:cs typeface="Segoe UI" panose="020B0502040204020203" pitchFamily="34" charset="0"/>
              </a:rPr>
              <a:t>Cost-controller</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1285781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007245" y="2459554"/>
            <a:ext cx="1900072"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Emil</a:t>
            </a:r>
          </a:p>
          <a:p>
            <a:pPr algn="ctr"/>
            <a:r>
              <a:rPr lang="en-US" dirty="0">
                <a:solidFill>
                  <a:schemeClr val="bg1"/>
                </a:solidFill>
                <a:latin typeface="Segoe UI Semilight" panose="020B0402040204020203" pitchFamily="34" charset="0"/>
                <a:cs typeface="Segoe UI Semilight" panose="020B0402040204020203" pitchFamily="34" charset="0"/>
              </a:rPr>
              <a:t>Product Designer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Emil both designs new and modifies existing products. He is technical, but also spends considerable time searching for the least expensive components.</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"Let’s show this to our customer to see if it meets their specs."</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015663"/>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44 years old</a:t>
            </a:r>
          </a:p>
          <a:p>
            <a:r>
              <a:rPr lang="en-US" sz="1200" dirty="0">
                <a:solidFill>
                  <a:schemeClr val="bg1"/>
                </a:solidFill>
                <a:latin typeface="Segoe UI" panose="020B0502040204020203" pitchFamily="34" charset="0"/>
                <a:cs typeface="Segoe UI" panose="020B0502040204020203" pitchFamily="34" charset="0"/>
              </a:rPr>
              <a:t>Divorced father of three school-aged children</a:t>
            </a:r>
          </a:p>
          <a:p>
            <a:r>
              <a:rPr lang="en-US" sz="1200" dirty="0">
                <a:solidFill>
                  <a:schemeClr val="bg1"/>
                </a:solidFill>
                <a:latin typeface="Segoe UI" panose="020B0502040204020203" pitchFamily="34" charset="0"/>
                <a:cs typeface="Segoe UI" panose="020B0502040204020203" pitchFamily="34" charset="0"/>
              </a:rPr>
              <a:t>MS degree in Aerospace Engineering</a:t>
            </a:r>
          </a:p>
          <a:p>
            <a:r>
              <a:rPr lang="en-US" sz="1200" dirty="0">
                <a:solidFill>
                  <a:schemeClr val="bg1"/>
                </a:solidFill>
                <a:latin typeface="Segoe UI" panose="020B0502040204020203" pitchFamily="34" charset="0"/>
                <a:cs typeface="Segoe UI" panose="020B0502040204020203" pitchFamily="34" charset="0"/>
              </a:rPr>
              <a:t>15 </a:t>
            </a:r>
            <a:r>
              <a:rPr lang="en-US" sz="1200" dirty="0" err="1">
                <a:solidFill>
                  <a:schemeClr val="bg1"/>
                </a:solidFill>
                <a:latin typeface="Segoe UI" panose="020B0502040204020203" pitchFamily="34" charset="0"/>
                <a:cs typeface="Segoe UI" panose="020B0502040204020203" pitchFamily="34" charset="0"/>
              </a:rPr>
              <a:t>years experience</a:t>
            </a:r>
            <a:endParaRPr lang="en-US" sz="1200" dirty="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226618"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EMIL</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769441"/>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Design a product that satisfies our customers</a:t>
            </a:r>
          </a:p>
          <a:p>
            <a:r>
              <a:rPr lang="en-US" sz="1100" dirty="0">
                <a:solidFill>
                  <a:srgbClr val="000000"/>
                </a:solidFill>
                <a:latin typeface="Segoe UI" panose="020B0502040204020203" pitchFamily="34" charset="0"/>
                <a:cs typeface="Segoe UI" panose="020B0502040204020203" pitchFamily="34" charset="0"/>
              </a:rPr>
              <a:t>Be intellectually challenged</a:t>
            </a:r>
          </a:p>
          <a:p>
            <a:r>
              <a:rPr lang="en-US" sz="1100" dirty="0">
                <a:solidFill>
                  <a:srgbClr val="000000"/>
                </a:solidFill>
                <a:latin typeface="Segoe UI" panose="020B0502040204020203" pitchFamily="34" charset="0"/>
                <a:cs typeface="Segoe UI" panose="020B0502040204020203" pitchFamily="34" charset="0"/>
              </a:rPr>
              <a:t>Design a product to meet the market's demands</a:t>
            </a:r>
          </a:p>
          <a:p>
            <a:r>
              <a:rPr lang="en-US" sz="1100" dirty="0">
                <a:solidFill>
                  <a:srgbClr val="000000"/>
                </a:solidFill>
                <a:latin typeface="Segoe UI" panose="020B0502040204020203" pitchFamily="34" charset="0"/>
                <a:cs typeface="Segoe UI" panose="020B0502040204020203" pitchFamily="34" charset="0"/>
              </a:rPr>
              <a:t>Design a product that is cost effective</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2292935"/>
          </a:xfrm>
          <a:prstGeom prst="rect">
            <a:avLst/>
          </a:prstGeom>
        </p:spPr>
        <p:txBody>
          <a:bodyPr wrap="square">
            <a:spAutoFit/>
          </a:bodyPr>
          <a:lstStyle/>
          <a:p>
            <a:r>
              <a:rPr lang="en-US" sz="1100" dirty="0">
                <a:solidFill>
                  <a:srgbClr val="000000"/>
                </a:solidFill>
                <a:latin typeface="Segoe UI" panose="020B0502040204020203" pitchFamily="34" charset="0"/>
              </a:rPr>
              <a:t>A large number of production orders because of a cumbersome ECO process</a:t>
            </a:r>
          </a:p>
          <a:p>
            <a:r>
              <a:rPr lang="en-US" sz="1100" dirty="0">
                <a:solidFill>
                  <a:srgbClr val="000000"/>
                </a:solidFill>
                <a:latin typeface="Segoe UI" panose="020B0502040204020203" pitchFamily="34" charset="0"/>
              </a:rPr>
              <a:t>Making quick tweaks with ECOs when subcontractors or suppliers are involved</a:t>
            </a:r>
          </a:p>
          <a:p>
            <a:r>
              <a:rPr lang="en-US" sz="1100" dirty="0">
                <a:solidFill>
                  <a:srgbClr val="000000"/>
                </a:solidFill>
                <a:latin typeface="Segoe UI" panose="020B0502040204020203" pitchFamily="34" charset="0"/>
              </a:rPr>
              <a:t>Making design changes to a production order that has been released is problematic because the machine operators aren't interacting with the ERP system</a:t>
            </a:r>
          </a:p>
          <a:p>
            <a:r>
              <a:rPr lang="en-US" sz="1100" dirty="0">
                <a:solidFill>
                  <a:srgbClr val="000000"/>
                </a:solidFill>
                <a:latin typeface="Segoe UI" panose="020B0502040204020203" pitchFamily="34" charset="0"/>
              </a:rPr>
              <a:t>Ensuring that an engineering item - a prototype - does not become a sellable item</a:t>
            </a:r>
          </a:p>
          <a:p>
            <a:r>
              <a:rPr lang="en-US" sz="1100" dirty="0">
                <a:solidFill>
                  <a:srgbClr val="000000"/>
                </a:solidFill>
                <a:latin typeface="Segoe UI" panose="020B0502040204020203" pitchFamily="34" charset="0"/>
              </a:rPr>
              <a:t>Ensuring serial number traceability for items that get repaired, that is, the repaired item has a component with a different serial number than the item prior to being repaired</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769441"/>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Designer</a:t>
            </a:r>
          </a:p>
          <a:p>
            <a:r>
              <a:rPr lang="en-US" sz="1100" dirty="0">
                <a:solidFill>
                  <a:srgbClr val="000000"/>
                </a:solidFill>
                <a:latin typeface="Segoe UI" panose="020B0502040204020203" pitchFamily="34" charset="0"/>
                <a:cs typeface="Segoe UI" panose="020B0502040204020203" pitchFamily="34" charset="0"/>
              </a:rPr>
              <a:t>Writer</a:t>
            </a:r>
          </a:p>
          <a:p>
            <a:r>
              <a:rPr lang="en-US" sz="1100" dirty="0">
                <a:solidFill>
                  <a:srgbClr val="000000"/>
                </a:solidFill>
                <a:latin typeface="Segoe UI" panose="020B0502040204020203" pitchFamily="34" charset="0"/>
                <a:cs typeface="Segoe UI" panose="020B0502040204020203" pitchFamily="34" charset="0"/>
              </a:rPr>
              <a:t>Watchdog</a:t>
            </a:r>
          </a:p>
          <a:p>
            <a:r>
              <a:rPr lang="en-US" sz="1100" dirty="0">
                <a:solidFill>
                  <a:srgbClr val="000000"/>
                </a:solidFill>
                <a:latin typeface="Segoe UI" panose="020B0502040204020203" pitchFamily="34" charset="0"/>
                <a:cs typeface="Segoe UI" panose="020B0502040204020203" pitchFamily="34" charset="0"/>
              </a:rPr>
              <a:t>Initiator</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931878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991217" y="2459554"/>
            <a:ext cx="1932132"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Ricardo</a:t>
            </a:r>
          </a:p>
          <a:p>
            <a:pPr algn="ctr"/>
            <a:r>
              <a:rPr lang="en-US" dirty="0">
                <a:solidFill>
                  <a:schemeClr val="bg1"/>
                </a:solidFill>
                <a:latin typeface="Segoe UI Semilight" panose="020B0402040204020203" pitchFamily="34" charset="0"/>
                <a:cs typeface="Segoe UI Semilight" panose="020B0402040204020203" pitchFamily="34" charset="0"/>
              </a:rPr>
              <a:t>Quality Controller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Ricardo maintains traceability support documentation and ensures product quality by inspecting received and shipped products.</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"If it doesn't work, I'm the one who finds out why."</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461665"/>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42 years old</a:t>
            </a:r>
          </a:p>
          <a:p>
            <a:r>
              <a:rPr lang="en-US" sz="1200" dirty="0">
                <a:solidFill>
                  <a:schemeClr val="bg1"/>
                </a:solidFill>
                <a:latin typeface="Segoe UI" panose="020B0502040204020203" pitchFamily="34" charset="0"/>
                <a:cs typeface="Segoe UI" panose="020B0502040204020203" pitchFamily="34" charset="0"/>
              </a:rPr>
              <a:t>BS Mechanical Engineering</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600118"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RICARDO</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2123658"/>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All parts of every assembly can be traced back to their point of origin</a:t>
            </a:r>
          </a:p>
          <a:p>
            <a:r>
              <a:rPr lang="en-US" sz="1100" dirty="0">
                <a:solidFill>
                  <a:srgbClr val="000000"/>
                </a:solidFill>
                <a:latin typeface="Segoe UI" panose="020B0502040204020203" pitchFamily="34" charset="0"/>
                <a:cs typeface="Segoe UI" panose="020B0502040204020203" pitchFamily="34" charset="0"/>
              </a:rPr>
              <a:t>All parts and assemblies will meet government standards and any special customer requirements</a:t>
            </a:r>
          </a:p>
          <a:p>
            <a:r>
              <a:rPr lang="en-US" sz="1100" dirty="0">
                <a:solidFill>
                  <a:srgbClr val="000000"/>
                </a:solidFill>
                <a:latin typeface="Segoe UI" panose="020B0502040204020203" pitchFamily="34" charset="0"/>
                <a:cs typeface="Segoe UI" panose="020B0502040204020203" pitchFamily="34" charset="0"/>
              </a:rPr>
              <a:t>No product will be rejected by the customer as quality is built in from the start of product development</a:t>
            </a:r>
          </a:p>
          <a:p>
            <a:r>
              <a:rPr lang="en-US" sz="1100" dirty="0">
                <a:solidFill>
                  <a:srgbClr val="000000"/>
                </a:solidFill>
                <a:latin typeface="Segoe UI" panose="020B0502040204020203" pitchFamily="34" charset="0"/>
                <a:cs typeface="Segoe UI" panose="020B0502040204020203" pitchFamily="34" charset="0"/>
              </a:rPr>
              <a:t>Move product through so that the shipping schedule stays on time</a:t>
            </a:r>
          </a:p>
          <a:p>
            <a:r>
              <a:rPr lang="en-US" sz="1100" dirty="0">
                <a:solidFill>
                  <a:srgbClr val="000000"/>
                </a:solidFill>
                <a:latin typeface="Segoe UI" panose="020B0502040204020203" pitchFamily="34" charset="0"/>
                <a:cs typeface="Segoe UI" panose="020B0502040204020203" pitchFamily="34" charset="0"/>
              </a:rPr>
              <a:t>Know the inspection requirements for each of supplier</a:t>
            </a:r>
          </a:p>
          <a:p>
            <a:r>
              <a:rPr lang="en-US" sz="1100" dirty="0">
                <a:solidFill>
                  <a:srgbClr val="000000"/>
                </a:solidFill>
                <a:latin typeface="Segoe UI" panose="020B0502040204020203" pitchFamily="34" charset="0"/>
                <a:cs typeface="Segoe UI" panose="020B0502040204020203" pitchFamily="34" charset="0"/>
              </a:rPr>
              <a:t>Make sure that items received live up to contract requirements</a:t>
            </a:r>
          </a:p>
          <a:p>
            <a:r>
              <a:rPr lang="en-US" sz="1100" dirty="0">
                <a:solidFill>
                  <a:srgbClr val="000000"/>
                </a:solidFill>
                <a:latin typeface="Segoe UI" panose="020B0502040204020203" pitchFamily="34" charset="0"/>
                <a:cs typeface="Segoe UI" panose="020B0502040204020203" pitchFamily="34" charset="0"/>
              </a:rPr>
              <a:t>Move items out of inspection areas as quickly as possible</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4110477"/>
            <a:ext cx="3674583" cy="1615827"/>
          </a:xfrm>
          <a:prstGeom prst="rect">
            <a:avLst/>
          </a:prstGeom>
        </p:spPr>
        <p:txBody>
          <a:bodyPr wrap="square">
            <a:spAutoFit/>
          </a:bodyPr>
          <a:lstStyle/>
          <a:p>
            <a:r>
              <a:rPr lang="en-US" sz="1100" dirty="0">
                <a:solidFill>
                  <a:srgbClr val="000000"/>
                </a:solidFill>
                <a:latin typeface="Segoe UI" panose="020B0502040204020203" pitchFamily="34" charset="0"/>
              </a:rPr>
              <a:t>Too much paperwork with QA activities</a:t>
            </a:r>
          </a:p>
          <a:p>
            <a:r>
              <a:rPr lang="en-US" sz="1100" dirty="0">
                <a:solidFill>
                  <a:srgbClr val="000000"/>
                </a:solidFill>
                <a:latin typeface="Segoe UI" panose="020B0502040204020203" pitchFamily="34" charset="0"/>
              </a:rPr>
              <a:t>Knowing whether a specific product from a specific vendor requires more random sampling because of he has no stats on results of previous QA inspections</a:t>
            </a:r>
          </a:p>
          <a:p>
            <a:r>
              <a:rPr lang="en-US" sz="1100" dirty="0">
                <a:solidFill>
                  <a:srgbClr val="000000"/>
                </a:solidFill>
                <a:latin typeface="Segoe UI" panose="020B0502040204020203" pitchFamily="34" charset="0"/>
              </a:rPr>
              <a:t>Knowing what is happening with a problematic item such as a customer return</a:t>
            </a:r>
          </a:p>
          <a:p>
            <a:r>
              <a:rPr lang="en-US" sz="1100" dirty="0">
                <a:solidFill>
                  <a:srgbClr val="000000"/>
                </a:solidFill>
                <a:latin typeface="Segoe UI" panose="020B0502040204020203" pitchFamily="34" charset="0"/>
              </a:rPr>
              <a:t>Dealing with quality control after payment has been made</a:t>
            </a:r>
          </a:p>
          <a:p>
            <a:r>
              <a:rPr lang="en-US" sz="1100" dirty="0">
                <a:solidFill>
                  <a:srgbClr val="000000"/>
                </a:solidFill>
                <a:latin typeface="Segoe UI" panose="020B0502040204020203" pitchFamily="34" charset="0"/>
              </a:rPr>
              <a:t>Dealing with received items in our bonded warehouse</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1785104"/>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Complier</a:t>
            </a:r>
          </a:p>
          <a:p>
            <a:r>
              <a:rPr lang="en-US" sz="1100" dirty="0">
                <a:solidFill>
                  <a:srgbClr val="000000"/>
                </a:solidFill>
                <a:latin typeface="Segoe UI" panose="020B0502040204020203" pitchFamily="34" charset="0"/>
                <a:cs typeface="Segoe UI" panose="020B0502040204020203" pitchFamily="34" charset="0"/>
              </a:rPr>
              <a:t>Scrutineer</a:t>
            </a:r>
          </a:p>
          <a:p>
            <a:r>
              <a:rPr lang="en-US" sz="1100" dirty="0">
                <a:solidFill>
                  <a:srgbClr val="000000"/>
                </a:solidFill>
                <a:latin typeface="Segoe UI" panose="020B0502040204020203" pitchFamily="34" charset="0"/>
                <a:cs typeface="Segoe UI" panose="020B0502040204020203" pitchFamily="34" charset="0"/>
              </a:rPr>
              <a:t>Procedures Initiator</a:t>
            </a:r>
          </a:p>
          <a:p>
            <a:r>
              <a:rPr lang="en-US" sz="1100" dirty="0">
                <a:solidFill>
                  <a:srgbClr val="000000"/>
                </a:solidFill>
                <a:latin typeface="Segoe UI" panose="020B0502040204020203" pitchFamily="34" charset="0"/>
                <a:cs typeface="Segoe UI" panose="020B0502040204020203" pitchFamily="34" charset="0"/>
              </a:rPr>
              <a:t>Synchronizer</a:t>
            </a:r>
          </a:p>
          <a:p>
            <a:r>
              <a:rPr lang="en-US" sz="1100" dirty="0">
                <a:solidFill>
                  <a:srgbClr val="000000"/>
                </a:solidFill>
                <a:latin typeface="Segoe UI" panose="020B0502040204020203" pitchFamily="34" charset="0"/>
                <a:cs typeface="Segoe UI" panose="020B0502040204020203" pitchFamily="34" charset="0"/>
              </a:rPr>
              <a:t>Cost Controller</a:t>
            </a:r>
          </a:p>
          <a:p>
            <a:r>
              <a:rPr lang="en-US" sz="1100" dirty="0">
                <a:solidFill>
                  <a:srgbClr val="000000"/>
                </a:solidFill>
                <a:latin typeface="Segoe UI" panose="020B0502040204020203" pitchFamily="34" charset="0"/>
                <a:cs typeface="Segoe UI" panose="020B0502040204020203" pitchFamily="34" charset="0"/>
              </a:rPr>
              <a:t>Quality Controller</a:t>
            </a:r>
          </a:p>
          <a:p>
            <a:r>
              <a:rPr lang="en-US" sz="1100" dirty="0">
                <a:solidFill>
                  <a:srgbClr val="000000"/>
                </a:solidFill>
                <a:latin typeface="Segoe UI" panose="020B0502040204020203" pitchFamily="34" charset="0"/>
                <a:cs typeface="Segoe UI" panose="020B0502040204020203" pitchFamily="34" charset="0"/>
              </a:rPr>
              <a:t>RMA Processor</a:t>
            </a:r>
          </a:p>
          <a:p>
            <a:r>
              <a:rPr lang="en-US" sz="1100" dirty="0">
                <a:solidFill>
                  <a:srgbClr val="000000"/>
                </a:solidFill>
                <a:latin typeface="Segoe UI" panose="020B0502040204020203" pitchFamily="34" charset="0"/>
                <a:cs typeface="Segoe UI" panose="020B0502040204020203" pitchFamily="34" charset="0"/>
              </a:rPr>
              <a:t>Supplier Handler</a:t>
            </a:r>
          </a:p>
          <a:p>
            <a:r>
              <a:rPr lang="en-US" sz="1100" dirty="0">
                <a:solidFill>
                  <a:srgbClr val="000000"/>
                </a:solidFill>
                <a:latin typeface="Segoe UI" panose="020B0502040204020203" pitchFamily="34" charset="0"/>
                <a:cs typeface="Segoe UI" panose="020B0502040204020203" pitchFamily="34" charset="0"/>
              </a:rPr>
              <a:t>Efficiency Strategist</a:t>
            </a:r>
          </a:p>
          <a:p>
            <a:r>
              <a:rPr lang="en-US" sz="1100" dirty="0">
                <a:solidFill>
                  <a:srgbClr val="000000"/>
                </a:solidFill>
                <a:latin typeface="Segoe UI" panose="020B0502040204020203" pitchFamily="34" charset="0"/>
                <a:cs typeface="Segoe UI" panose="020B0502040204020203" pitchFamily="34" charset="0"/>
              </a:rPr>
              <a:t>Decision-maker</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470758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940916" y="2459554"/>
            <a:ext cx="2032737"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Karl</a:t>
            </a:r>
          </a:p>
          <a:p>
            <a:pPr algn="ctr"/>
            <a:r>
              <a:rPr lang="en-US" dirty="0">
                <a:solidFill>
                  <a:schemeClr val="bg1"/>
                </a:solidFill>
                <a:latin typeface="Segoe UI Semilight" panose="020B0402040204020203" pitchFamily="34" charset="0"/>
                <a:cs typeface="Segoe UI Semilight" panose="020B0402040204020203" pitchFamily="34" charset="0"/>
              </a:rPr>
              <a:t>Materials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Karl ensures that materials come in and products reach their destination on time. He makes sure that replenishment and shipping processes are optimized for reliability, speed, and cost.</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need to make sure that the warehouse and purchasing aren't the bottlenecks for production."</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461665"/>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48 years old</a:t>
            </a:r>
          </a:p>
          <a:p>
            <a:r>
              <a:rPr lang="en-US" sz="1200" dirty="0" err="1">
                <a:solidFill>
                  <a:schemeClr val="bg1"/>
                </a:solidFill>
                <a:latin typeface="Segoe UI" panose="020B0502040204020203" pitchFamily="34" charset="0"/>
                <a:cs typeface="Segoe UI" panose="020B0502040204020203" pitchFamily="34" charset="0"/>
              </a:rPr>
              <a:t>Bachelors</a:t>
            </a:r>
            <a:r>
              <a:rPr lang="en-US" sz="1200" dirty="0">
                <a:solidFill>
                  <a:schemeClr val="bg1"/>
                </a:solidFill>
                <a:latin typeface="Segoe UI" panose="020B0502040204020203" pitchFamily="34" charset="0"/>
                <a:cs typeface="Segoe UI" panose="020B0502040204020203" pitchFamily="34" charset="0"/>
              </a:rPr>
              <a:t> Degree in process engineering</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255472"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KARL</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618308"/>
            <a:ext cx="3857625" cy="1277273"/>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Ensure that production has sufficient materials for an uninterrupted workflow</a:t>
            </a:r>
          </a:p>
          <a:p>
            <a:r>
              <a:rPr lang="en-US" sz="1100" dirty="0">
                <a:solidFill>
                  <a:srgbClr val="000000"/>
                </a:solidFill>
                <a:latin typeface="Segoe UI" panose="020B0502040204020203" pitchFamily="34" charset="0"/>
                <a:cs typeface="Segoe UI" panose="020B0502040204020203" pitchFamily="34" charset="0"/>
              </a:rPr>
              <a:t>Increase profit margin (prices) for sales and engineering</a:t>
            </a:r>
          </a:p>
          <a:p>
            <a:r>
              <a:rPr lang="en-US" sz="1100" dirty="0">
                <a:solidFill>
                  <a:srgbClr val="000000"/>
                </a:solidFill>
                <a:latin typeface="Segoe UI" panose="020B0502040204020203" pitchFamily="34" charset="0"/>
                <a:cs typeface="Segoe UI" panose="020B0502040204020203" pitchFamily="34" charset="0"/>
              </a:rPr>
              <a:t>Maintain minimum stock levels while providing the customer with the product promptly</a:t>
            </a:r>
          </a:p>
          <a:p>
            <a:r>
              <a:rPr lang="en-US" sz="1100" dirty="0">
                <a:solidFill>
                  <a:srgbClr val="000000"/>
                </a:solidFill>
                <a:latin typeface="Segoe UI" panose="020B0502040204020203" pitchFamily="34" charset="0"/>
                <a:cs typeface="Segoe UI" panose="020B0502040204020203" pitchFamily="34" charset="0"/>
              </a:rPr>
              <a:t>Resolve any personnel issues to retain key people for many years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4310531"/>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4310531"/>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2292935"/>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Materials Manager</a:t>
            </a:r>
          </a:p>
          <a:p>
            <a:r>
              <a:rPr lang="en-US" sz="1100" dirty="0" err="1">
                <a:solidFill>
                  <a:srgbClr val="000000"/>
                </a:solidFill>
                <a:latin typeface="Segoe UI" panose="020B0502040204020203" pitchFamily="34" charset="0"/>
                <a:cs typeface="Segoe UI" panose="020B0502040204020203" pitchFamily="34" charset="0"/>
              </a:rPr>
              <a:t>Meeter</a:t>
            </a:r>
            <a:endParaRPr lang="en-US" sz="1100" dirty="0">
              <a:solidFill>
                <a:srgbClr val="000000"/>
              </a:solidFill>
              <a:latin typeface="Segoe UI" panose="020B0502040204020203" pitchFamily="34" charset="0"/>
              <a:cs typeface="Segoe UI" panose="020B0502040204020203" pitchFamily="34" charset="0"/>
            </a:endParaRPr>
          </a:p>
          <a:p>
            <a:r>
              <a:rPr lang="en-US" sz="1100" dirty="0">
                <a:solidFill>
                  <a:srgbClr val="000000"/>
                </a:solidFill>
                <a:latin typeface="Segoe UI" panose="020B0502040204020203" pitchFamily="34" charset="0"/>
                <a:cs typeface="Segoe UI" panose="020B0502040204020203" pitchFamily="34" charset="0"/>
              </a:rPr>
              <a:t>Flagger</a:t>
            </a:r>
          </a:p>
          <a:p>
            <a:r>
              <a:rPr lang="en-US" sz="1100" dirty="0">
                <a:solidFill>
                  <a:srgbClr val="000000"/>
                </a:solidFill>
                <a:latin typeface="Segoe UI" panose="020B0502040204020203" pitchFamily="34" charset="0"/>
                <a:cs typeface="Segoe UI" panose="020B0502040204020203" pitchFamily="34" charset="0"/>
              </a:rPr>
              <a:t>Anticipator</a:t>
            </a:r>
          </a:p>
          <a:p>
            <a:r>
              <a:rPr lang="en-US" sz="1100" dirty="0">
                <a:solidFill>
                  <a:srgbClr val="000000"/>
                </a:solidFill>
                <a:latin typeface="Segoe UI" panose="020B0502040204020203" pitchFamily="34" charset="0"/>
                <a:cs typeface="Segoe UI" panose="020B0502040204020203" pitchFamily="34" charset="0"/>
              </a:rPr>
              <a:t>Report Generator</a:t>
            </a:r>
          </a:p>
          <a:p>
            <a:r>
              <a:rPr lang="en-US" sz="1100" dirty="0">
                <a:solidFill>
                  <a:srgbClr val="000000"/>
                </a:solidFill>
                <a:latin typeface="Segoe UI" panose="020B0502040204020203" pitchFamily="34" charset="0"/>
                <a:cs typeface="Segoe UI" panose="020B0502040204020203" pitchFamily="34" charset="0"/>
              </a:rPr>
              <a:t>Cost-controller</a:t>
            </a:r>
          </a:p>
          <a:p>
            <a:r>
              <a:rPr lang="en-US" sz="1100" dirty="0">
                <a:solidFill>
                  <a:srgbClr val="000000"/>
                </a:solidFill>
                <a:latin typeface="Segoe UI" panose="020B0502040204020203" pitchFamily="34" charset="0"/>
                <a:cs typeface="Segoe UI" panose="020B0502040204020203" pitchFamily="34" charset="0"/>
              </a:rPr>
              <a:t>Efficiency Strategist</a:t>
            </a:r>
          </a:p>
          <a:p>
            <a:r>
              <a:rPr lang="en-US" sz="1100" dirty="0">
                <a:solidFill>
                  <a:srgbClr val="000000"/>
                </a:solidFill>
                <a:latin typeface="Segoe UI" panose="020B0502040204020203" pitchFamily="34" charset="0"/>
                <a:cs typeface="Segoe UI" panose="020B0502040204020203" pitchFamily="34" charset="0"/>
              </a:rPr>
              <a:t>Revenue Generator</a:t>
            </a:r>
          </a:p>
          <a:p>
            <a:r>
              <a:rPr lang="en-US" sz="1100" dirty="0">
                <a:solidFill>
                  <a:srgbClr val="000000"/>
                </a:solidFill>
                <a:latin typeface="Segoe UI" panose="020B0502040204020203" pitchFamily="34" charset="0"/>
                <a:cs typeface="Segoe UI" panose="020B0502040204020203" pitchFamily="34" charset="0"/>
              </a:rPr>
              <a:t>Synchronizer</a:t>
            </a:r>
          </a:p>
          <a:p>
            <a:r>
              <a:rPr lang="en-US" sz="1100" dirty="0">
                <a:solidFill>
                  <a:srgbClr val="000000"/>
                </a:solidFill>
                <a:latin typeface="Segoe UI" panose="020B0502040204020203" pitchFamily="34" charset="0"/>
                <a:cs typeface="Segoe UI" panose="020B0502040204020203" pitchFamily="34" charset="0"/>
              </a:rPr>
              <a:t>Sentinel</a:t>
            </a:r>
          </a:p>
          <a:p>
            <a:r>
              <a:rPr lang="en-US" sz="1100" dirty="0">
                <a:solidFill>
                  <a:srgbClr val="000000"/>
                </a:solidFill>
                <a:latin typeface="Segoe UI" panose="020B0502040204020203" pitchFamily="34" charset="0"/>
                <a:cs typeface="Segoe UI" panose="020B0502040204020203" pitchFamily="34" charset="0"/>
              </a:rPr>
              <a:t>Status-checker</a:t>
            </a:r>
          </a:p>
          <a:p>
            <a:r>
              <a:rPr lang="en-US" sz="1100" dirty="0">
                <a:solidFill>
                  <a:srgbClr val="000000"/>
                </a:solidFill>
                <a:latin typeface="Segoe UI" panose="020B0502040204020203" pitchFamily="34" charset="0"/>
                <a:cs typeface="Segoe UI" panose="020B0502040204020203" pitchFamily="34" charset="0"/>
              </a:rPr>
              <a:t>Personnel Manager</a:t>
            </a:r>
          </a:p>
          <a:p>
            <a:r>
              <a:rPr lang="en-US" sz="1100" dirty="0">
                <a:solidFill>
                  <a:srgbClr val="000000"/>
                </a:solidFill>
                <a:latin typeface="Segoe UI" panose="020B0502040204020203" pitchFamily="34" charset="0"/>
                <a:cs typeface="Segoe UI" panose="020B0502040204020203" pitchFamily="34" charset="0"/>
              </a:rPr>
              <a:t>Local IT expert</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197039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4ED3827-11A9-49B3-8DA4-122A9CC184FF}"/>
              </a:ext>
            </a:extLst>
          </p:cNvPr>
          <p:cNvGrpSpPr/>
          <p:nvPr/>
        </p:nvGrpSpPr>
        <p:grpSpPr>
          <a:xfrm>
            <a:off x="5245113" y="2184355"/>
            <a:ext cx="914400" cy="1494093"/>
            <a:chOff x="1042875" y="494101"/>
            <a:chExt cx="914400" cy="1494093"/>
          </a:xfrm>
        </p:grpSpPr>
        <p:pic>
          <p:nvPicPr>
            <p:cNvPr id="26" name="Picture 6">
              <a:extLst>
                <a:ext uri="{FF2B5EF4-FFF2-40B4-BE49-F238E27FC236}">
                  <a16:creationId xmlns:a16="http://schemas.microsoft.com/office/drawing/2014/main" id="{C660D44E-CB66-4CE3-90F5-D674E4549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FF396766-06C9-4DFC-AC4D-3E727B2C127A}"/>
                </a:ext>
              </a:extLst>
            </p:cNvPr>
            <p:cNvSpPr/>
            <p:nvPr/>
          </p:nvSpPr>
          <p:spPr>
            <a:xfrm>
              <a:off x="1148248" y="1480363"/>
              <a:ext cx="760143"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Tony</a:t>
              </a:r>
            </a:p>
            <a:p>
              <a:pPr algn="ctr"/>
              <a:r>
                <a:rPr lang="en-US" sz="900" dirty="0">
                  <a:solidFill>
                    <a:schemeClr val="bg1"/>
                  </a:solidFill>
                  <a:latin typeface="Segoe UI Semilight" panose="020B0402040204020203" pitchFamily="34" charset="0"/>
                  <a:cs typeface="Segoe UI Semilight" panose="020B0402040204020203" pitchFamily="34" charset="0"/>
                </a:rPr>
                <a:t>Production </a:t>
              </a:r>
              <a:br>
                <a:rPr lang="en-US" sz="900" dirty="0">
                  <a:solidFill>
                    <a:schemeClr val="bg1"/>
                  </a:solidFill>
                  <a:latin typeface="Segoe UI Semilight" panose="020B0402040204020203" pitchFamily="34" charset="0"/>
                  <a:cs typeface="Segoe UI Semilight" panose="020B0402040204020203" pitchFamily="34" charset="0"/>
                </a:rPr>
              </a:br>
              <a:r>
                <a:rPr lang="en-US" sz="900" dirty="0">
                  <a:solidFill>
                    <a:schemeClr val="bg1"/>
                  </a:solidFill>
                  <a:latin typeface="Segoe UI Semilight" panose="020B0402040204020203" pitchFamily="34" charset="0"/>
                  <a:cs typeface="Segoe UI Semilight" panose="020B0402040204020203" pitchFamily="34" charset="0"/>
                </a:rPr>
                <a:t>Manager</a:t>
              </a:r>
            </a:p>
          </p:txBody>
        </p:sp>
      </p:grpSp>
      <p:grpSp>
        <p:nvGrpSpPr>
          <p:cNvPr id="22" name="Group 21">
            <a:extLst>
              <a:ext uri="{FF2B5EF4-FFF2-40B4-BE49-F238E27FC236}">
                <a16:creationId xmlns:a16="http://schemas.microsoft.com/office/drawing/2014/main" id="{BD53BEF2-214A-433F-927E-9C6CE466E0A2}"/>
              </a:ext>
            </a:extLst>
          </p:cNvPr>
          <p:cNvGrpSpPr/>
          <p:nvPr/>
        </p:nvGrpSpPr>
        <p:grpSpPr>
          <a:xfrm>
            <a:off x="5115044" y="299699"/>
            <a:ext cx="1207383" cy="1355594"/>
            <a:chOff x="924624" y="494101"/>
            <a:chExt cx="1207383" cy="1355594"/>
          </a:xfrm>
        </p:grpSpPr>
        <p:pic>
          <p:nvPicPr>
            <p:cNvPr id="23" name="Picture 6">
              <a:extLst>
                <a:ext uri="{FF2B5EF4-FFF2-40B4-BE49-F238E27FC236}">
                  <a16:creationId xmlns:a16="http://schemas.microsoft.com/office/drawing/2014/main" id="{AD503A2D-FC02-44B4-A71B-AEE9332B4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5AD8562-8353-477B-93A8-CDF43DFDD2D1}"/>
                </a:ext>
              </a:extLst>
            </p:cNvPr>
            <p:cNvSpPr/>
            <p:nvPr/>
          </p:nvSpPr>
          <p:spPr>
            <a:xfrm>
              <a:off x="924624" y="1480363"/>
              <a:ext cx="1207383"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Vince</a:t>
              </a:r>
            </a:p>
            <a:p>
              <a:pPr algn="ctr"/>
              <a:r>
                <a:rPr lang="en-US" sz="900" dirty="0">
                  <a:solidFill>
                    <a:schemeClr val="bg1"/>
                  </a:solidFill>
                  <a:latin typeface="Segoe UI Semilight" panose="020B0402040204020203" pitchFamily="34" charset="0"/>
                  <a:cs typeface="Segoe UI Semilight" panose="020B0402040204020203" pitchFamily="34" charset="0"/>
                </a:rPr>
                <a:t>Operations Manager</a:t>
              </a:r>
            </a:p>
          </p:txBody>
        </p:sp>
      </p:grpSp>
      <p:grpSp>
        <p:nvGrpSpPr>
          <p:cNvPr id="7" name="Group 6">
            <a:extLst>
              <a:ext uri="{FF2B5EF4-FFF2-40B4-BE49-F238E27FC236}">
                <a16:creationId xmlns:a16="http://schemas.microsoft.com/office/drawing/2014/main" id="{06F1EAE2-58D7-48B6-959E-A4F0B60B2AD7}"/>
              </a:ext>
            </a:extLst>
          </p:cNvPr>
          <p:cNvGrpSpPr/>
          <p:nvPr/>
        </p:nvGrpSpPr>
        <p:grpSpPr>
          <a:xfrm>
            <a:off x="409630" y="371561"/>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cxnSp>
        <p:nvCxnSpPr>
          <p:cNvPr id="14" name="Straight Connector 13">
            <a:extLst>
              <a:ext uri="{FF2B5EF4-FFF2-40B4-BE49-F238E27FC236}">
                <a16:creationId xmlns:a16="http://schemas.microsoft.com/office/drawing/2014/main" id="{130436A8-639D-4E35-BB3D-20180CA95473}"/>
              </a:ext>
            </a:extLst>
          </p:cNvPr>
          <p:cNvCxnSpPr>
            <a:cxnSpLocks/>
          </p:cNvCxnSpPr>
          <p:nvPr/>
        </p:nvCxnSpPr>
        <p:spPr>
          <a:xfrm>
            <a:off x="5726239" y="1727155"/>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FAA661-8B88-4C06-B216-8F8506CAA72F}"/>
              </a:ext>
            </a:extLst>
          </p:cNvPr>
          <p:cNvCxnSpPr>
            <a:cxnSpLocks/>
          </p:cNvCxnSpPr>
          <p:nvPr/>
        </p:nvCxnSpPr>
        <p:spPr>
          <a:xfrm>
            <a:off x="5735839" y="3611372"/>
            <a:ext cx="13146" cy="21008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CA60C6-771B-4D44-938A-A361A4F97C1A}"/>
              </a:ext>
            </a:extLst>
          </p:cNvPr>
          <p:cNvCxnSpPr>
            <a:cxnSpLocks/>
          </p:cNvCxnSpPr>
          <p:nvPr/>
        </p:nvCxnSpPr>
        <p:spPr>
          <a:xfrm>
            <a:off x="5748985"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1D9931C-5F24-4074-A48B-59690E556CCC}"/>
              </a:ext>
            </a:extLst>
          </p:cNvPr>
          <p:cNvGrpSpPr/>
          <p:nvPr/>
        </p:nvGrpSpPr>
        <p:grpSpPr>
          <a:xfrm>
            <a:off x="5264905" y="4068572"/>
            <a:ext cx="1024640" cy="1355594"/>
            <a:chOff x="1015995" y="494101"/>
            <a:chExt cx="1024640" cy="1355594"/>
          </a:xfrm>
        </p:grpSpPr>
        <p:pic>
          <p:nvPicPr>
            <p:cNvPr id="30" name="Picture 6">
              <a:extLst>
                <a:ext uri="{FF2B5EF4-FFF2-40B4-BE49-F238E27FC236}">
                  <a16:creationId xmlns:a16="http://schemas.microsoft.com/office/drawing/2014/main" id="{C71AA175-63EF-4917-AFD4-1B418C2156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7816BC19-2F7C-4888-8281-F2DF07BFBD55}"/>
                </a:ext>
              </a:extLst>
            </p:cNvPr>
            <p:cNvSpPr/>
            <p:nvPr/>
          </p:nvSpPr>
          <p:spPr>
            <a:xfrm>
              <a:off x="1015995" y="1480363"/>
              <a:ext cx="1024640"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Oscar</a:t>
              </a:r>
            </a:p>
            <a:p>
              <a:pPr algn="ctr"/>
              <a:r>
                <a:rPr lang="en-US" sz="900" dirty="0">
                  <a:solidFill>
                    <a:schemeClr val="bg1"/>
                  </a:solidFill>
                  <a:latin typeface="Segoe UI Semilight" panose="020B0402040204020203" pitchFamily="34" charset="0"/>
                  <a:cs typeface="Segoe UI Semilight" panose="020B0402040204020203" pitchFamily="34" charset="0"/>
                </a:rPr>
                <a:t>Process Engineer</a:t>
              </a:r>
            </a:p>
          </p:txBody>
        </p:sp>
      </p:grpSp>
      <p:grpSp>
        <p:nvGrpSpPr>
          <p:cNvPr id="32" name="Group 31">
            <a:extLst>
              <a:ext uri="{FF2B5EF4-FFF2-40B4-BE49-F238E27FC236}">
                <a16:creationId xmlns:a16="http://schemas.microsoft.com/office/drawing/2014/main" id="{CCAE0D08-9FD4-4484-9181-1E3ABFD16F4C}"/>
              </a:ext>
            </a:extLst>
          </p:cNvPr>
          <p:cNvGrpSpPr/>
          <p:nvPr/>
        </p:nvGrpSpPr>
        <p:grpSpPr>
          <a:xfrm>
            <a:off x="3908709" y="4050054"/>
            <a:ext cx="989374" cy="1355594"/>
            <a:chOff x="1033633" y="494101"/>
            <a:chExt cx="989374" cy="1355594"/>
          </a:xfrm>
        </p:grpSpPr>
        <p:pic>
          <p:nvPicPr>
            <p:cNvPr id="38" name="Picture 6">
              <a:extLst>
                <a:ext uri="{FF2B5EF4-FFF2-40B4-BE49-F238E27FC236}">
                  <a16:creationId xmlns:a16="http://schemas.microsoft.com/office/drawing/2014/main" id="{3AD67C8F-78C8-499C-BD33-9DE2B4AAE7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391E1F4B-974D-492C-A43A-4864C4ADA12E}"/>
                </a:ext>
              </a:extLst>
            </p:cNvPr>
            <p:cNvSpPr/>
            <p:nvPr/>
          </p:nvSpPr>
          <p:spPr>
            <a:xfrm>
              <a:off x="1033633" y="1480363"/>
              <a:ext cx="989374"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Lars</a:t>
              </a:r>
            </a:p>
            <a:p>
              <a:pPr algn="ctr"/>
              <a:r>
                <a:rPr lang="en-US" sz="900" dirty="0">
                  <a:solidFill>
                    <a:schemeClr val="bg1"/>
                  </a:solidFill>
                  <a:latin typeface="Segoe UI Semilight" panose="020B0402040204020203" pitchFamily="34" charset="0"/>
                  <a:cs typeface="Segoe UI Semilight" panose="020B0402040204020203" pitchFamily="34" charset="0"/>
                </a:rPr>
                <a:t>Shop Supervisor</a:t>
              </a:r>
            </a:p>
          </p:txBody>
        </p:sp>
      </p:grpSp>
      <p:cxnSp>
        <p:nvCxnSpPr>
          <p:cNvPr id="40" name="Straight Connector 39">
            <a:extLst>
              <a:ext uri="{FF2B5EF4-FFF2-40B4-BE49-F238E27FC236}">
                <a16:creationId xmlns:a16="http://schemas.microsoft.com/office/drawing/2014/main" id="{7720336B-70BD-40CE-B1E9-F3DEA3C4D4F4}"/>
              </a:ext>
            </a:extLst>
          </p:cNvPr>
          <p:cNvCxnSpPr>
            <a:cxnSpLocks/>
          </p:cNvCxnSpPr>
          <p:nvPr/>
        </p:nvCxnSpPr>
        <p:spPr>
          <a:xfrm>
            <a:off x="4386457"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2003EA-569B-4E39-9996-12BF20AA37EF}"/>
              </a:ext>
            </a:extLst>
          </p:cNvPr>
          <p:cNvCxnSpPr>
            <a:cxnSpLocks/>
          </p:cNvCxnSpPr>
          <p:nvPr/>
        </p:nvCxnSpPr>
        <p:spPr>
          <a:xfrm>
            <a:off x="4377385" y="3821454"/>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5BFEBD3-6606-4766-B78A-D32055BE07E8}"/>
              </a:ext>
            </a:extLst>
          </p:cNvPr>
          <p:cNvGrpSpPr/>
          <p:nvPr/>
        </p:nvGrpSpPr>
        <p:grpSpPr>
          <a:xfrm>
            <a:off x="6574444" y="4050054"/>
            <a:ext cx="1133645" cy="1355594"/>
            <a:chOff x="961491" y="494101"/>
            <a:chExt cx="1133645" cy="1355594"/>
          </a:xfrm>
        </p:grpSpPr>
        <p:pic>
          <p:nvPicPr>
            <p:cNvPr id="43" name="Picture 6">
              <a:extLst>
                <a:ext uri="{FF2B5EF4-FFF2-40B4-BE49-F238E27FC236}">
                  <a16:creationId xmlns:a16="http://schemas.microsoft.com/office/drawing/2014/main" id="{B45F695B-7A6C-4E28-B2EE-BC5A209D58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D8A89136-9626-47F1-A485-2B834AD71DAF}"/>
                </a:ext>
              </a:extLst>
            </p:cNvPr>
            <p:cNvSpPr/>
            <p:nvPr/>
          </p:nvSpPr>
          <p:spPr>
            <a:xfrm>
              <a:off x="961491" y="1480363"/>
              <a:ext cx="1133645"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Eduardo</a:t>
              </a:r>
            </a:p>
            <a:p>
              <a:pPr algn="ctr"/>
              <a:r>
                <a:rPr lang="en-US" sz="900" dirty="0">
                  <a:solidFill>
                    <a:schemeClr val="bg1"/>
                  </a:solidFill>
                  <a:latin typeface="Segoe UI Semilight" panose="020B0402040204020203" pitchFamily="34" charset="0"/>
                  <a:cs typeface="Segoe UI Semilight" panose="020B0402040204020203" pitchFamily="34" charset="0"/>
                </a:rPr>
                <a:t>Production Planner</a:t>
              </a:r>
            </a:p>
          </p:txBody>
        </p:sp>
      </p:grpSp>
      <p:cxnSp>
        <p:nvCxnSpPr>
          <p:cNvPr id="45" name="Straight Connector 44">
            <a:extLst>
              <a:ext uri="{FF2B5EF4-FFF2-40B4-BE49-F238E27FC236}">
                <a16:creationId xmlns:a16="http://schemas.microsoft.com/office/drawing/2014/main" id="{DBE954F4-6700-4EC7-A35D-32673DC80790}"/>
              </a:ext>
            </a:extLst>
          </p:cNvPr>
          <p:cNvCxnSpPr>
            <a:cxnSpLocks/>
          </p:cNvCxnSpPr>
          <p:nvPr/>
        </p:nvCxnSpPr>
        <p:spPr>
          <a:xfrm>
            <a:off x="5748985" y="3821454"/>
            <a:ext cx="139434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817AD5-CFCB-4417-8E31-8F1B2C237338}"/>
              </a:ext>
            </a:extLst>
          </p:cNvPr>
          <p:cNvCxnSpPr>
            <a:cxnSpLocks/>
          </p:cNvCxnSpPr>
          <p:nvPr/>
        </p:nvCxnSpPr>
        <p:spPr>
          <a:xfrm>
            <a:off x="7140715"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72439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405585" y="2459554"/>
            <a:ext cx="1103380"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Charlie</a:t>
            </a:r>
          </a:p>
          <a:p>
            <a:pPr algn="ctr"/>
            <a:r>
              <a:rPr lang="en-US" dirty="0">
                <a:solidFill>
                  <a:schemeClr val="bg1"/>
                </a:solidFill>
                <a:latin typeface="Segoe UI Semilight" panose="020B0402040204020203" pitchFamily="34" charset="0"/>
                <a:cs typeface="Segoe UI Semilight" panose="020B0402040204020203" pitchFamily="34" charset="0"/>
              </a:rPr>
              <a:t>President</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Charlie keeps the business viable by determining production and company direction. He is involved with all departments and depends on accurate information from his staff.</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338554"/>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"The buck stops here."</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200329"/>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46 years old.</a:t>
            </a:r>
          </a:p>
          <a:p>
            <a:endParaRPr lang="en-US" sz="1200"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Doctorate degree in Geology (The Charlie persona often has a background or technical expertise in his business' specialty. A degree in geology is an example.)</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535998"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CHARLIE</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2123658"/>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Staying in business and making a profit</a:t>
            </a:r>
          </a:p>
          <a:p>
            <a:r>
              <a:rPr lang="en-US" sz="1100" dirty="0">
                <a:solidFill>
                  <a:srgbClr val="000000"/>
                </a:solidFill>
                <a:latin typeface="Segoe UI" panose="020B0502040204020203" pitchFamily="34" charset="0"/>
                <a:cs typeface="Segoe UI" panose="020B0502040204020203" pitchFamily="34" charset="0"/>
              </a:rPr>
              <a:t>I am very focused on sales and marketing revenue growth.</a:t>
            </a:r>
          </a:p>
          <a:p>
            <a:r>
              <a:rPr lang="en-US" sz="1100" dirty="0">
                <a:solidFill>
                  <a:srgbClr val="000000"/>
                </a:solidFill>
                <a:latin typeface="Segoe UI" panose="020B0502040204020203" pitchFamily="34" charset="0"/>
                <a:cs typeface="Segoe UI" panose="020B0502040204020203" pitchFamily="34" charset="0"/>
              </a:rPr>
              <a:t>Keeping employees focused on making the business profitable and keeping morale high and turnover low. "It was a difficult transition [when we switched ERP systems] for the users to take the lead, and that they're not just an isolated person out there doing their own little job." (Rosemount Office Systems)</a:t>
            </a:r>
          </a:p>
          <a:p>
            <a:r>
              <a:rPr lang="en-US" sz="1100" dirty="0">
                <a:solidFill>
                  <a:srgbClr val="000000"/>
                </a:solidFill>
                <a:latin typeface="Segoe UI" panose="020B0502040204020203" pitchFamily="34" charset="0"/>
                <a:cs typeface="Segoe UI" panose="020B0502040204020203" pitchFamily="34" charset="0"/>
              </a:rPr>
              <a:t>Figure out how to crack that next big market.</a:t>
            </a:r>
          </a:p>
          <a:p>
            <a:r>
              <a:rPr lang="en-US" sz="1100" dirty="0">
                <a:solidFill>
                  <a:srgbClr val="000000"/>
                </a:solidFill>
                <a:latin typeface="Segoe UI" panose="020B0502040204020203" pitchFamily="34" charset="0"/>
                <a:cs typeface="Segoe UI" panose="020B0502040204020203" pitchFamily="34" charset="0"/>
              </a:rPr>
              <a:t>I am currently trying to focus on adjusting our sales direction to regain lost sales due to losing a big account.</a:t>
            </a:r>
          </a:p>
          <a:p>
            <a:r>
              <a:rPr lang="en-US" sz="1100" dirty="0">
                <a:solidFill>
                  <a:srgbClr val="000000"/>
                </a:solidFill>
                <a:latin typeface="Segoe UI" panose="020B0502040204020203" pitchFamily="34" charset="0"/>
                <a:cs typeface="Segoe UI" panose="020B0502040204020203" pitchFamily="34" charset="0"/>
              </a:rPr>
              <a:t>I want satisfied and loyal customers.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2800767"/>
          </a:xfrm>
          <a:prstGeom prst="rect">
            <a:avLst/>
          </a:prstGeom>
        </p:spPr>
        <p:txBody>
          <a:bodyPr wrap="square">
            <a:spAutoFit/>
          </a:bodyPr>
          <a:lstStyle/>
          <a:p>
            <a:r>
              <a:rPr lang="en-US" sz="1100" dirty="0">
                <a:solidFill>
                  <a:srgbClr val="000000"/>
                </a:solidFill>
                <a:latin typeface="Segoe UI" panose="020B0502040204020203" pitchFamily="34" charset="0"/>
              </a:rPr>
              <a:t>Obtaining insight from all the data that is “locked away” in their ERP system.</a:t>
            </a:r>
          </a:p>
          <a:p>
            <a:r>
              <a:rPr lang="en-US" sz="1100" dirty="0">
                <a:solidFill>
                  <a:srgbClr val="000000"/>
                </a:solidFill>
                <a:latin typeface="Segoe UI" panose="020B0502040204020203" pitchFamily="34" charset="0"/>
              </a:rPr>
              <a:t>Paying maintenance but not getting added value. "And I’m not really certain about the investment because money spent is water under the bridge and I think we got something for that. But looking to the future I don’t want to keep investing in the same program unless they are going to update it in a big way. Probably if I had the right program, I could save enough in labor to pay for it in a year or two. I’m ready to change. " </a:t>
            </a:r>
            <a:r>
              <a:rPr lang="en-US" sz="1100" dirty="0" err="1">
                <a:solidFill>
                  <a:srgbClr val="000000"/>
                </a:solidFill>
                <a:latin typeface="Segoe UI" panose="020B0502040204020203" pitchFamily="34" charset="0"/>
              </a:rPr>
              <a:t>Atlantel</a:t>
            </a:r>
            <a:endParaRPr lang="en-US" sz="1100" dirty="0">
              <a:solidFill>
                <a:srgbClr val="000000"/>
              </a:solidFill>
              <a:latin typeface="Segoe UI" panose="020B0502040204020203" pitchFamily="34" charset="0"/>
            </a:endParaRPr>
          </a:p>
          <a:p>
            <a:r>
              <a:rPr lang="en-US" sz="1100" dirty="0">
                <a:solidFill>
                  <a:srgbClr val="000000"/>
                </a:solidFill>
                <a:latin typeface="Segoe UI" panose="020B0502040204020203" pitchFamily="34" charset="0"/>
              </a:rPr>
              <a:t>On data migration -- "Well, it was interesting exercise. Are any of you parents? ...when you have a baby, after six years, you forget the pain. The pains are a phase. At the time, it was pretty painful. It was just so much work. It was so overwhelming. We knew what was at stake." (Design Materials)</a:t>
            </a:r>
            <a:endParaRPr lang="en-US" sz="1100" b="0" i="0" dirty="0">
              <a:solidFill>
                <a:srgbClr val="000000"/>
              </a:solidFill>
              <a:effectLst/>
              <a:latin typeface="Segoe UI" panose="020B0502040204020203" pitchFamily="34" charset="0"/>
            </a:endParaRP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455903"/>
            <a:ext cx="7790762" cy="1615827"/>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Ultimate business decision maker. My decisions make or break this company.</a:t>
            </a:r>
          </a:p>
          <a:p>
            <a:r>
              <a:rPr lang="en-US" sz="1100" dirty="0">
                <a:solidFill>
                  <a:srgbClr val="000000"/>
                </a:solidFill>
                <a:latin typeface="Segoe UI" panose="020B0502040204020203" pitchFamily="34" charset="0"/>
                <a:cs typeface="Segoe UI" panose="020B0502040204020203" pitchFamily="34" charset="0"/>
              </a:rPr>
              <a:t>Market opportunity finder</a:t>
            </a:r>
          </a:p>
          <a:p>
            <a:r>
              <a:rPr lang="en-US" sz="1100" dirty="0">
                <a:solidFill>
                  <a:srgbClr val="000000"/>
                </a:solidFill>
                <a:latin typeface="Segoe UI" panose="020B0502040204020203" pitchFamily="34" charset="0"/>
                <a:cs typeface="Segoe UI" panose="020B0502040204020203" pitchFamily="34" charset="0"/>
              </a:rPr>
              <a:t>Innovator</a:t>
            </a:r>
          </a:p>
          <a:p>
            <a:r>
              <a:rPr lang="en-US" sz="1100" dirty="0">
                <a:solidFill>
                  <a:srgbClr val="000000"/>
                </a:solidFill>
                <a:latin typeface="Segoe UI" panose="020B0502040204020203" pitchFamily="34" charset="0"/>
                <a:cs typeface="Segoe UI" panose="020B0502040204020203" pitchFamily="34" charset="0"/>
              </a:rPr>
              <a:t>Resource and funding locator</a:t>
            </a:r>
          </a:p>
          <a:p>
            <a:r>
              <a:rPr lang="en-US" sz="1100" dirty="0">
                <a:solidFill>
                  <a:srgbClr val="000000"/>
                </a:solidFill>
                <a:latin typeface="Segoe UI" panose="020B0502040204020203" pitchFamily="34" charset="0"/>
                <a:cs typeface="Segoe UI" panose="020B0502040204020203" pitchFamily="34" charset="0"/>
              </a:rPr>
              <a:t>Developing new strategies for making and saving money</a:t>
            </a:r>
          </a:p>
          <a:p>
            <a:r>
              <a:rPr lang="en-US" sz="1100" dirty="0">
                <a:solidFill>
                  <a:srgbClr val="000000"/>
                </a:solidFill>
                <a:latin typeface="Segoe UI" panose="020B0502040204020203" pitchFamily="34" charset="0"/>
                <a:cs typeface="Segoe UI" panose="020B0502040204020203" pitchFamily="34" charset="0"/>
              </a:rPr>
              <a:t>My deliverables often include PowerPoint presentations with charts and graphs that I or my staff generate.</a:t>
            </a:r>
          </a:p>
          <a:p>
            <a:r>
              <a:rPr lang="en-US" sz="1100" dirty="0">
                <a:solidFill>
                  <a:srgbClr val="000000"/>
                </a:solidFill>
                <a:latin typeface="Segoe UI" panose="020B0502040204020203" pitchFamily="34" charset="0"/>
                <a:cs typeface="Segoe UI" panose="020B0502040204020203" pitchFamily="34" charset="0"/>
              </a:rPr>
              <a:t>Project management, looking at financials, management, etc.</a:t>
            </a:r>
          </a:p>
          <a:p>
            <a:r>
              <a:rPr lang="en-US" sz="1100" dirty="0">
                <a:solidFill>
                  <a:srgbClr val="000000"/>
                </a:solidFill>
                <a:latin typeface="Segoe UI" panose="020B0502040204020203" pitchFamily="34" charset="0"/>
                <a:cs typeface="Segoe UI" panose="020B0502040204020203" pitchFamily="34" charset="0"/>
              </a:rPr>
              <a:t>Making purchase decisions about technology and equipment, with the help of my IT Manager, CFO, and Operations Manager. I have them do the legwork of figuring out the best options, but I ultimately decide what we buy.</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148126"/>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92860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053223" y="2459554"/>
            <a:ext cx="1808124"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Lars</a:t>
            </a:r>
          </a:p>
          <a:p>
            <a:pPr algn="ctr"/>
            <a:r>
              <a:rPr lang="en-US" dirty="0">
                <a:solidFill>
                  <a:schemeClr val="bg1"/>
                </a:solidFill>
                <a:latin typeface="Segoe UI Semilight" panose="020B0402040204020203" pitchFamily="34" charset="0"/>
                <a:cs typeface="Segoe UI Semilight" panose="020B0402040204020203" pitchFamily="34" charset="0"/>
              </a:rPr>
              <a:t>Shop Supervisor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Lars ensures that the machine operators are productive, trained, and motivated so that the day-to-day production jobs are run properly.</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make sure that the machine operators keep churning out the parts according to plan."</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384995"/>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38 years old</a:t>
            </a:r>
          </a:p>
          <a:p>
            <a:r>
              <a:rPr lang="en-US" sz="1200" dirty="0">
                <a:solidFill>
                  <a:schemeClr val="bg1"/>
                </a:solidFill>
                <a:latin typeface="Segoe UI" panose="020B0502040204020203" pitchFamily="34" charset="0"/>
                <a:cs typeface="Segoe UI" panose="020B0502040204020203" pitchFamily="34" charset="0"/>
              </a:rPr>
              <a:t>10 </a:t>
            </a:r>
            <a:r>
              <a:rPr lang="en-US" sz="1200" dirty="0" err="1">
                <a:solidFill>
                  <a:schemeClr val="bg1"/>
                </a:solidFill>
                <a:latin typeface="Segoe UI" panose="020B0502040204020203" pitchFamily="34" charset="0"/>
                <a:cs typeface="Segoe UI" panose="020B0502040204020203" pitchFamily="34" charset="0"/>
              </a:rPr>
              <a:t>years experience</a:t>
            </a:r>
            <a:endParaRPr lang="en-US" sz="1200" dirty="0">
              <a:solidFill>
                <a:schemeClr val="bg1"/>
              </a:solidFill>
              <a:latin typeface="Segoe UI" panose="020B0502040204020203" pitchFamily="34" charset="0"/>
              <a:cs typeface="Segoe UI" panose="020B0502040204020203" pitchFamily="34" charset="0"/>
            </a:endParaRPr>
          </a:p>
          <a:p>
            <a:r>
              <a:rPr lang="en-US" sz="1200" dirty="0">
                <a:solidFill>
                  <a:schemeClr val="bg1"/>
                </a:solidFill>
                <a:latin typeface="Segoe UI" panose="020B0502040204020203" pitchFamily="34" charset="0"/>
                <a:cs typeface="Segoe UI" panose="020B0502040204020203" pitchFamily="34" charset="0"/>
              </a:rPr>
              <a:t>High school education</a:t>
            </a:r>
          </a:p>
          <a:p>
            <a:r>
              <a:rPr lang="en-US" sz="1200" dirty="0">
                <a:solidFill>
                  <a:schemeClr val="bg1"/>
                </a:solidFill>
                <a:latin typeface="Segoe UI" panose="020B0502040204020203" pitchFamily="34" charset="0"/>
                <a:cs typeface="Segoe UI" panose="020B0502040204020203" pitchFamily="34" charset="0"/>
              </a:rPr>
              <a:t>Skilled worker with additional courses in people management, technical matters and may be some operations economics</a:t>
            </a:r>
          </a:p>
          <a:p>
            <a:r>
              <a:rPr lang="en-US" sz="1200" dirty="0">
                <a:solidFill>
                  <a:schemeClr val="bg1"/>
                </a:solidFill>
                <a:latin typeface="Segoe UI" panose="020B0502040204020203" pitchFamily="34" charset="0"/>
                <a:cs typeface="Segoe UI" panose="020B0502040204020203" pitchFamily="34" charset="0"/>
              </a:rPr>
              <a:t>Single father with two kids</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248868"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LARS</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1954381"/>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Ensure on-time delivery</a:t>
            </a:r>
          </a:p>
          <a:p>
            <a:r>
              <a:rPr lang="en-US" sz="1100" dirty="0">
                <a:solidFill>
                  <a:srgbClr val="000000"/>
                </a:solidFill>
                <a:latin typeface="Segoe UI" panose="020B0502040204020203" pitchFamily="34" charset="0"/>
                <a:cs typeface="Segoe UI" panose="020B0502040204020203" pitchFamily="34" charset="0"/>
              </a:rPr>
              <a:t>Respond flexibly to scheduling changes</a:t>
            </a:r>
          </a:p>
          <a:p>
            <a:r>
              <a:rPr lang="en-US" sz="1100" dirty="0">
                <a:solidFill>
                  <a:srgbClr val="000000"/>
                </a:solidFill>
                <a:latin typeface="Segoe UI" panose="020B0502040204020203" pitchFamily="34" charset="0"/>
                <a:cs typeface="Segoe UI" panose="020B0502040204020203" pitchFamily="34" charset="0"/>
              </a:rPr>
              <a:t>Create system for immediate response to stoppages</a:t>
            </a:r>
          </a:p>
          <a:p>
            <a:r>
              <a:rPr lang="en-US" sz="1100" dirty="0">
                <a:solidFill>
                  <a:srgbClr val="000000"/>
                </a:solidFill>
                <a:latin typeface="Segoe UI" panose="020B0502040204020203" pitchFamily="34" charset="0"/>
                <a:cs typeface="Segoe UI" panose="020B0502040204020203" pitchFamily="34" charset="0"/>
              </a:rPr>
              <a:t>Manage personnel to ensure smooth production flow</a:t>
            </a:r>
          </a:p>
          <a:p>
            <a:r>
              <a:rPr lang="en-US" sz="1100" dirty="0">
                <a:solidFill>
                  <a:srgbClr val="000000"/>
                </a:solidFill>
                <a:latin typeface="Segoe UI" panose="020B0502040204020203" pitchFamily="34" charset="0"/>
                <a:cs typeface="Segoe UI" panose="020B0502040204020203" pitchFamily="34" charset="0"/>
              </a:rPr>
              <a:t>Maintain existing machinery and purchase/request new machinery and tools</a:t>
            </a:r>
          </a:p>
          <a:p>
            <a:r>
              <a:rPr lang="en-US" sz="1100" dirty="0">
                <a:solidFill>
                  <a:srgbClr val="000000"/>
                </a:solidFill>
                <a:latin typeface="Segoe UI" panose="020B0502040204020203" pitchFamily="34" charset="0"/>
                <a:cs typeface="Segoe UI" panose="020B0502040204020203" pitchFamily="34" charset="0"/>
              </a:rPr>
              <a:t>Determine fit between machine and pieces for production</a:t>
            </a:r>
          </a:p>
          <a:p>
            <a:r>
              <a:rPr lang="en-US" sz="1100" dirty="0">
                <a:solidFill>
                  <a:srgbClr val="000000"/>
                </a:solidFill>
                <a:latin typeface="Segoe UI" panose="020B0502040204020203" pitchFamily="34" charset="0"/>
                <a:cs typeface="Segoe UI" panose="020B0502040204020203" pitchFamily="34" charset="0"/>
              </a:rPr>
              <a:t>Provide excellent customer service</a:t>
            </a:r>
          </a:p>
          <a:p>
            <a:r>
              <a:rPr lang="en-US" sz="1100" dirty="0">
                <a:solidFill>
                  <a:srgbClr val="000000"/>
                </a:solidFill>
                <a:latin typeface="Segoe UI" panose="020B0502040204020203" pitchFamily="34" charset="0"/>
                <a:cs typeface="Segoe UI" panose="020B0502040204020203" pitchFamily="34" charset="0"/>
              </a:rPr>
              <a:t>Ensure new operators are properly trained on their machines and with the ERP system</a:t>
            </a:r>
          </a:p>
          <a:p>
            <a:r>
              <a:rPr lang="en-US" sz="1100" dirty="0">
                <a:solidFill>
                  <a:srgbClr val="000000"/>
                </a:solidFill>
                <a:latin typeface="Segoe UI" panose="020B0502040204020203" pitchFamily="34" charset="0"/>
                <a:cs typeface="Segoe UI" panose="020B0502040204020203" pitchFamily="34" charset="0"/>
              </a:rPr>
              <a:t>Produce high quality product</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4110477"/>
            <a:ext cx="3674583" cy="769441"/>
          </a:xfrm>
          <a:prstGeom prst="rect">
            <a:avLst/>
          </a:prstGeom>
        </p:spPr>
        <p:txBody>
          <a:bodyPr wrap="square">
            <a:spAutoFit/>
          </a:bodyPr>
          <a:lstStyle/>
          <a:p>
            <a:r>
              <a:rPr lang="en-US" sz="1100" dirty="0">
                <a:solidFill>
                  <a:srgbClr val="000000"/>
                </a:solidFill>
                <a:latin typeface="Segoe UI" panose="020B0502040204020203" pitchFamily="34" charset="0"/>
              </a:rPr>
              <a:t>Machine breakdowns</a:t>
            </a:r>
          </a:p>
          <a:p>
            <a:r>
              <a:rPr lang="en-US" sz="1100" dirty="0">
                <a:solidFill>
                  <a:srgbClr val="000000"/>
                </a:solidFill>
                <a:latin typeface="Segoe UI" panose="020B0502040204020203" pitchFamily="34" charset="0"/>
              </a:rPr>
              <a:t>A rush order that just came in and I need to convince some operators to stay late</a:t>
            </a:r>
          </a:p>
          <a:p>
            <a:r>
              <a:rPr lang="en-US" sz="1100" dirty="0">
                <a:solidFill>
                  <a:srgbClr val="000000"/>
                </a:solidFill>
                <a:latin typeface="Segoe UI" panose="020B0502040204020203" pitchFamily="34" charset="0"/>
              </a:rPr>
              <a:t>Being understaffed</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938719"/>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Sentinel - checking for inventory levels of raw materials and components for inbound orders so the machines can run efficiently</a:t>
            </a:r>
          </a:p>
          <a:p>
            <a:r>
              <a:rPr lang="en-US" sz="1100" dirty="0">
                <a:solidFill>
                  <a:srgbClr val="000000"/>
                </a:solidFill>
                <a:latin typeface="Segoe UI" panose="020B0502040204020203" pitchFamily="34" charset="0"/>
                <a:cs typeface="Segoe UI" panose="020B0502040204020203" pitchFamily="34" charset="0"/>
              </a:rPr>
              <a:t>Supplier Handler - massages subcontractor/supplier relationships to get the necessary capacity and/or tools</a:t>
            </a:r>
          </a:p>
          <a:p>
            <a:r>
              <a:rPr lang="en-US" sz="1100" dirty="0">
                <a:solidFill>
                  <a:srgbClr val="000000"/>
                </a:solidFill>
                <a:latin typeface="Segoe UI" panose="020B0502040204020203" pitchFamily="34" charset="0"/>
                <a:cs typeface="Segoe UI" panose="020B0502040204020203" pitchFamily="34" charset="0"/>
              </a:rPr>
              <a:t>Strategist - finds new strategies for keeping the shop floor going</a:t>
            </a:r>
          </a:p>
          <a:p>
            <a:r>
              <a:rPr lang="en-US" sz="1100" dirty="0">
                <a:solidFill>
                  <a:srgbClr val="000000"/>
                </a:solidFill>
                <a:latin typeface="Segoe UI" panose="020B0502040204020203" pitchFamily="34" charset="0"/>
                <a:cs typeface="Segoe UI" panose="020B0502040204020203" pitchFamily="34" charset="0"/>
              </a:rPr>
              <a:t>Report-checker - monitors throughput reports, forecasts, and order status reports</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301203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025686" y="2459554"/>
            <a:ext cx="1863203"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Oscar</a:t>
            </a:r>
          </a:p>
          <a:p>
            <a:pPr algn="ctr"/>
            <a:r>
              <a:rPr lang="en-US" dirty="0">
                <a:solidFill>
                  <a:schemeClr val="bg1"/>
                </a:solidFill>
                <a:latin typeface="Segoe UI Semilight" panose="020B0402040204020203" pitchFamily="34" charset="0"/>
                <a:cs typeface="Segoe UI Semilight" panose="020B0402040204020203" pitchFamily="34" charset="0"/>
              </a:rPr>
              <a:t>Process Engineer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Oscar often receives specifications for new products from Emil. He defines the necessary processes to make the product. Occasionally, he and Emil make prototypes together.</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338554"/>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"How can we make this simpler?"</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384995"/>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Trained and worked as a plumber for 12 years</a:t>
            </a:r>
          </a:p>
          <a:p>
            <a:r>
              <a:rPr lang="en-US" sz="1200" dirty="0">
                <a:solidFill>
                  <a:schemeClr val="bg1"/>
                </a:solidFill>
                <a:latin typeface="Segoe UI" panose="020B0502040204020203" pitchFamily="34" charset="0"/>
                <a:cs typeface="Segoe UI" panose="020B0502040204020203" pitchFamily="34" charset="0"/>
              </a:rPr>
              <a:t>Later received an engineering degree</a:t>
            </a:r>
          </a:p>
          <a:p>
            <a:r>
              <a:rPr lang="en-US" sz="1200" dirty="0">
                <a:solidFill>
                  <a:schemeClr val="bg1"/>
                </a:solidFill>
                <a:latin typeface="Segoe UI" panose="020B0502040204020203" pitchFamily="34" charset="0"/>
                <a:cs typeface="Segoe UI" panose="020B0502040204020203" pitchFamily="34" charset="0"/>
              </a:rPr>
              <a:t>42 years old</a:t>
            </a:r>
          </a:p>
          <a:p>
            <a:r>
              <a:rPr lang="en-US" sz="1200" dirty="0">
                <a:solidFill>
                  <a:schemeClr val="bg1"/>
                </a:solidFill>
                <a:latin typeface="Segoe UI" panose="020B0502040204020203" pitchFamily="34" charset="0"/>
                <a:cs typeface="Segoe UI" panose="020B0502040204020203" pitchFamily="34" charset="0"/>
              </a:rPr>
              <a:t>10 </a:t>
            </a:r>
            <a:r>
              <a:rPr lang="en-US" sz="1200" dirty="0" err="1">
                <a:solidFill>
                  <a:schemeClr val="bg1"/>
                </a:solidFill>
                <a:latin typeface="Segoe UI" panose="020B0502040204020203" pitchFamily="34" charset="0"/>
                <a:cs typeface="Segoe UI" panose="020B0502040204020203" pitchFamily="34" charset="0"/>
              </a:rPr>
              <a:t>years experience</a:t>
            </a:r>
            <a:r>
              <a:rPr lang="en-US" sz="1200" dirty="0">
                <a:solidFill>
                  <a:schemeClr val="bg1"/>
                </a:solidFill>
                <a:latin typeface="Segoe UI" panose="020B0502040204020203" pitchFamily="34" charset="0"/>
                <a:cs typeface="Segoe UI" panose="020B0502040204020203" pitchFamily="34" charset="0"/>
              </a:rPr>
              <a:t> as process engineer</a:t>
            </a:r>
          </a:p>
          <a:p>
            <a:r>
              <a:rPr lang="en-US" sz="1200" dirty="0">
                <a:solidFill>
                  <a:schemeClr val="bg1"/>
                </a:solidFill>
                <a:latin typeface="Segoe UI" panose="020B0502040204020203" pitchFamily="34" charset="0"/>
                <a:cs typeface="Segoe UI" panose="020B0502040204020203" pitchFamily="34" charset="0"/>
              </a:rPr>
              <a:t>Specific focus in either mechanical, electrical, or software</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404552"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OSCAR</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1107996"/>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Maintain the integrity of the product throughout production</a:t>
            </a:r>
          </a:p>
          <a:p>
            <a:r>
              <a:rPr lang="en-US" sz="1100" dirty="0">
                <a:solidFill>
                  <a:srgbClr val="000000"/>
                </a:solidFill>
                <a:latin typeface="Segoe UI" panose="020B0502040204020203" pitchFamily="34" charset="0"/>
                <a:cs typeface="Segoe UI" panose="020B0502040204020203" pitchFamily="34" charset="0"/>
              </a:rPr>
              <a:t>Keep various departments "well-oiled" and working together</a:t>
            </a:r>
          </a:p>
          <a:p>
            <a:r>
              <a:rPr lang="en-US" sz="1100" dirty="0">
                <a:solidFill>
                  <a:srgbClr val="000000"/>
                </a:solidFill>
                <a:latin typeface="Segoe UI" panose="020B0502040204020203" pitchFamily="34" charset="0"/>
                <a:cs typeface="Segoe UI" panose="020B0502040204020203" pitchFamily="34" charset="0"/>
              </a:rPr>
              <a:t>Lay out efficient processes</a:t>
            </a:r>
          </a:p>
          <a:p>
            <a:r>
              <a:rPr lang="en-US" sz="1100" dirty="0">
                <a:solidFill>
                  <a:srgbClr val="000000"/>
                </a:solidFill>
                <a:latin typeface="Segoe UI" panose="020B0502040204020203" pitchFamily="34" charset="0"/>
                <a:cs typeface="Segoe UI" panose="020B0502040204020203" pitchFamily="34" charset="0"/>
              </a:rPr>
              <a:t>Ensure effective preventive maintenance</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4110477"/>
            <a:ext cx="3674583" cy="430887"/>
          </a:xfrm>
          <a:prstGeom prst="rect">
            <a:avLst/>
          </a:prstGeom>
        </p:spPr>
        <p:txBody>
          <a:bodyPr wrap="square">
            <a:spAutoFit/>
          </a:bodyPr>
          <a:lstStyle/>
          <a:p>
            <a:r>
              <a:rPr lang="en-US" sz="1100" dirty="0">
                <a:solidFill>
                  <a:srgbClr val="000000"/>
                </a:solidFill>
                <a:latin typeface="Segoe UI" panose="020B0502040204020203" pitchFamily="34" charset="0"/>
              </a:rPr>
              <a:t>Last minute changes coming from customers, production, or sales</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1107996"/>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Planner</a:t>
            </a:r>
          </a:p>
          <a:p>
            <a:r>
              <a:rPr lang="en-US" sz="1100" dirty="0">
                <a:solidFill>
                  <a:srgbClr val="000000"/>
                </a:solidFill>
                <a:latin typeface="Segoe UI" panose="020B0502040204020203" pitchFamily="34" charset="0"/>
                <a:cs typeface="Segoe UI" panose="020B0502040204020203" pitchFamily="34" charset="0"/>
              </a:rPr>
              <a:t>Sentinel</a:t>
            </a:r>
          </a:p>
          <a:p>
            <a:r>
              <a:rPr lang="en-US" sz="1100" dirty="0">
                <a:solidFill>
                  <a:srgbClr val="000000"/>
                </a:solidFill>
                <a:latin typeface="Segoe UI" panose="020B0502040204020203" pitchFamily="34" charset="0"/>
                <a:cs typeface="Segoe UI" panose="020B0502040204020203" pitchFamily="34" charset="0"/>
              </a:rPr>
              <a:t>Adapter</a:t>
            </a:r>
          </a:p>
          <a:p>
            <a:r>
              <a:rPr lang="en-US" sz="1100" dirty="0">
                <a:solidFill>
                  <a:srgbClr val="000000"/>
                </a:solidFill>
                <a:latin typeface="Segoe UI" panose="020B0502040204020203" pitchFamily="34" charset="0"/>
                <a:cs typeface="Segoe UI" panose="020B0502040204020203" pitchFamily="34" charset="0"/>
              </a:rPr>
              <a:t>Efficiency Expert</a:t>
            </a:r>
          </a:p>
          <a:p>
            <a:r>
              <a:rPr lang="en-US" sz="1100" dirty="0">
                <a:solidFill>
                  <a:srgbClr val="000000"/>
                </a:solidFill>
                <a:latin typeface="Segoe UI" panose="020B0502040204020203" pitchFamily="34" charset="0"/>
                <a:cs typeface="Segoe UI" panose="020B0502040204020203" pitchFamily="34" charset="0"/>
              </a:rPr>
              <a:t>Document Generator</a:t>
            </a:r>
          </a:p>
          <a:p>
            <a:r>
              <a:rPr lang="en-US" sz="1100" dirty="0">
                <a:solidFill>
                  <a:srgbClr val="000000"/>
                </a:solidFill>
                <a:latin typeface="Segoe UI" panose="020B0502040204020203" pitchFamily="34" charset="0"/>
                <a:cs typeface="Segoe UI" panose="020B0502040204020203" pitchFamily="34" charset="0"/>
              </a:rPr>
              <a:t>Cost-controller</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931033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919890" y="2459554"/>
            <a:ext cx="2074799"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Eduardo</a:t>
            </a:r>
          </a:p>
          <a:p>
            <a:pPr algn="ctr"/>
            <a:r>
              <a:rPr lang="en-US" dirty="0">
                <a:solidFill>
                  <a:schemeClr val="bg1"/>
                </a:solidFill>
                <a:latin typeface="Segoe UI Semilight" panose="020B0402040204020203" pitchFamily="34" charset="0"/>
                <a:cs typeface="Segoe UI Semilight" panose="020B0402040204020203" pitchFamily="34" charset="0"/>
              </a:rPr>
              <a:t>Production Planner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Eduardo manages scheduling and planning of production. He often needs to shuffle existing orders to make room for more urgent orders. He considers exceptions to be the rule.</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"Oh no, not another fire to put out!"</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830997"/>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40 years old</a:t>
            </a:r>
          </a:p>
          <a:p>
            <a:r>
              <a:rPr lang="en-US" sz="1200" dirty="0">
                <a:solidFill>
                  <a:schemeClr val="bg1"/>
                </a:solidFill>
                <a:latin typeface="Segoe UI" panose="020B0502040204020203" pitchFamily="34" charset="0"/>
                <a:cs typeface="Segoe UI" panose="020B0502040204020203" pitchFamily="34" charset="0"/>
              </a:rPr>
              <a:t>BS Degree in Production Engineering</a:t>
            </a:r>
          </a:p>
          <a:p>
            <a:r>
              <a:rPr lang="en-US" sz="1200" dirty="0">
                <a:solidFill>
                  <a:schemeClr val="bg1"/>
                </a:solidFill>
                <a:latin typeface="Segoe UI" panose="020B0502040204020203" pitchFamily="34" charset="0"/>
                <a:cs typeface="Segoe UI" panose="020B0502040204020203" pitchFamily="34" charset="0"/>
              </a:rPr>
              <a:t>Courses in APICS</a:t>
            </a:r>
          </a:p>
          <a:p>
            <a:r>
              <a:rPr lang="en-US" sz="1200" dirty="0">
                <a:solidFill>
                  <a:schemeClr val="bg1"/>
                </a:solidFill>
                <a:latin typeface="Segoe UI" panose="020B0502040204020203" pitchFamily="34" charset="0"/>
                <a:cs typeface="Segoe UI" panose="020B0502040204020203" pitchFamily="34" charset="0"/>
              </a:rPr>
              <a:t>13 </a:t>
            </a:r>
            <a:r>
              <a:rPr lang="en-US" sz="1200" dirty="0" err="1">
                <a:solidFill>
                  <a:schemeClr val="bg1"/>
                </a:solidFill>
                <a:latin typeface="Segoe UI" panose="020B0502040204020203" pitchFamily="34" charset="0"/>
                <a:cs typeface="Segoe UI" panose="020B0502040204020203" pitchFamily="34" charset="0"/>
              </a:rPr>
              <a:t>years experience</a:t>
            </a:r>
            <a:endParaRPr lang="en-US" sz="1200" dirty="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666867"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EDUARDO</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769441"/>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Have an overview of what's going on in production</a:t>
            </a:r>
          </a:p>
          <a:p>
            <a:r>
              <a:rPr lang="en-US" sz="1100" dirty="0">
                <a:solidFill>
                  <a:srgbClr val="000000"/>
                </a:solidFill>
                <a:latin typeface="Segoe UI" panose="020B0502040204020203" pitchFamily="34" charset="0"/>
                <a:cs typeface="Segoe UI" panose="020B0502040204020203" pitchFamily="34" charset="0"/>
              </a:rPr>
              <a:t>Make a plan that meets our customer's needs</a:t>
            </a:r>
          </a:p>
          <a:p>
            <a:r>
              <a:rPr lang="en-US" sz="1100" dirty="0">
                <a:solidFill>
                  <a:srgbClr val="000000"/>
                </a:solidFill>
                <a:latin typeface="Segoe UI" panose="020B0502040204020203" pitchFamily="34" charset="0"/>
                <a:cs typeface="Segoe UI" panose="020B0502040204020203" pitchFamily="34" charset="0"/>
              </a:rPr>
              <a:t>Keep sales people under control (depends on if the company has a sales focus or a production focus)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4110477"/>
            <a:ext cx="3674583" cy="5678478"/>
          </a:xfrm>
          <a:prstGeom prst="rect">
            <a:avLst/>
          </a:prstGeom>
        </p:spPr>
        <p:txBody>
          <a:bodyPr wrap="square">
            <a:spAutoFit/>
          </a:bodyPr>
          <a:lstStyle/>
          <a:p>
            <a:r>
              <a:rPr lang="en-US" sz="1100" dirty="0">
                <a:solidFill>
                  <a:srgbClr val="000000"/>
                </a:solidFill>
                <a:latin typeface="Segoe UI" panose="020B0502040204020203" pitchFamily="34" charset="0"/>
              </a:rPr>
              <a:t>MRP system doesn't have phantom BOMs</a:t>
            </a:r>
          </a:p>
          <a:p>
            <a:r>
              <a:rPr lang="en-US" sz="1100" dirty="0">
                <a:solidFill>
                  <a:srgbClr val="000000"/>
                </a:solidFill>
                <a:latin typeface="Segoe UI" panose="020B0502040204020203" pitchFamily="34" charset="0"/>
              </a:rPr>
              <a:t>He can be annoyed with sales department for making promises they </a:t>
            </a:r>
            <a:r>
              <a:rPr lang="en-US" sz="1100" dirty="0" err="1">
                <a:solidFill>
                  <a:srgbClr val="000000"/>
                </a:solidFill>
                <a:latin typeface="Segoe UI" panose="020B0502040204020203" pitchFamily="34" charset="0"/>
              </a:rPr>
              <a:t>can�t</a:t>
            </a:r>
            <a:r>
              <a:rPr lang="en-US" sz="1100" dirty="0">
                <a:solidFill>
                  <a:srgbClr val="000000"/>
                </a:solidFill>
                <a:latin typeface="Segoe UI" panose="020B0502040204020203" pitchFamily="34" charset="0"/>
              </a:rPr>
              <a:t> deliver on</a:t>
            </a:r>
          </a:p>
          <a:p>
            <a:r>
              <a:rPr lang="en-US" sz="1100" dirty="0">
                <a:solidFill>
                  <a:srgbClr val="000000"/>
                </a:solidFill>
                <a:latin typeface="Segoe UI" panose="020B0502040204020203" pitchFamily="34" charset="0"/>
              </a:rPr>
              <a:t>Engineering change orders (ECOs) interfere with existing plans</a:t>
            </a:r>
          </a:p>
          <a:p>
            <a:r>
              <a:rPr lang="en-US" sz="1100" dirty="0">
                <a:solidFill>
                  <a:srgbClr val="000000"/>
                </a:solidFill>
                <a:latin typeface="Segoe UI" panose="020B0502040204020203" pitchFamily="34" charset="0"/>
              </a:rPr>
              <a:t>The system �chokes� when they generate a lot of MOs (manufacturing orders) from MPS.</a:t>
            </a:r>
          </a:p>
          <a:p>
            <a:r>
              <a:rPr lang="en-US" sz="1100" dirty="0">
                <a:solidFill>
                  <a:srgbClr val="000000"/>
                </a:solidFill>
                <a:latin typeface="Segoe UI" panose="020B0502040204020203" pitchFamily="34" charset="0"/>
              </a:rPr>
              <a:t>It is difficult to get a good overview of the production orders and the status of each.</a:t>
            </a:r>
          </a:p>
          <a:p>
            <a:r>
              <a:rPr lang="en-US" sz="1100" dirty="0">
                <a:solidFill>
                  <a:srgbClr val="000000"/>
                </a:solidFill>
                <a:latin typeface="Segoe UI" panose="020B0502040204020203" pitchFamily="34" charset="0"/>
              </a:rPr>
              <a:t>Need scanners for receiving so they can create a "receipt" when picking an item</a:t>
            </a:r>
          </a:p>
          <a:p>
            <a:r>
              <a:rPr lang="en-US" sz="1100" dirty="0">
                <a:solidFill>
                  <a:srgbClr val="000000"/>
                </a:solidFill>
                <a:latin typeface="Segoe UI" panose="020B0502040204020203" pitchFamily="34" charset="0"/>
              </a:rPr>
              <a:t>They need to be able to do an analysis on the number of defective parts per their annual usage.</a:t>
            </a:r>
          </a:p>
          <a:p>
            <a:r>
              <a:rPr lang="en-US" sz="1100" dirty="0">
                <a:solidFill>
                  <a:srgbClr val="000000"/>
                </a:solidFill>
                <a:latin typeface="Segoe UI" panose="020B0502040204020203" pitchFamily="34" charset="0"/>
              </a:rPr>
              <a:t>No integration to CAD.</a:t>
            </a:r>
          </a:p>
          <a:p>
            <a:r>
              <a:rPr lang="en-US" sz="1100" dirty="0">
                <a:solidFill>
                  <a:srgbClr val="000000"/>
                </a:solidFill>
                <a:latin typeface="Segoe UI" panose="020B0502040204020203" pitchFamily="34" charset="0"/>
              </a:rPr>
              <a:t>Order is worked up and then customer called back with estimate.</a:t>
            </a:r>
          </a:p>
          <a:p>
            <a:r>
              <a:rPr lang="en-US" sz="1100" dirty="0">
                <a:solidFill>
                  <a:srgbClr val="000000"/>
                </a:solidFill>
                <a:latin typeface="Segoe UI" panose="020B0502040204020203" pitchFamily="34" charset="0"/>
              </a:rPr>
              <a:t>Limited accounting set ups don't work when multiple products requiring multiple machine configurations have to be run</a:t>
            </a:r>
          </a:p>
          <a:p>
            <a:r>
              <a:rPr lang="en-US" sz="1100" dirty="0">
                <a:solidFill>
                  <a:srgbClr val="000000"/>
                </a:solidFill>
                <a:latin typeface="Segoe UI" panose="020B0502040204020203" pitchFamily="34" charset="0"/>
              </a:rPr>
              <a:t>Since employee turn-over can be high, needs a system showing workflow - something that's easy to learn, easy icons, and Help for training</a:t>
            </a:r>
          </a:p>
          <a:p>
            <a:r>
              <a:rPr lang="en-US" sz="1100" dirty="0">
                <a:solidFill>
                  <a:srgbClr val="000000"/>
                </a:solidFill>
                <a:latin typeface="Segoe UI" panose="020B0502040204020203" pitchFamily="34" charset="0"/>
              </a:rPr>
              <a:t>Once the work order has been released it's in the system. You can make changes but need to do the paperwork out on the floor and, even if you send the new one electronically, you have to be certain they're looking at the latest update.</a:t>
            </a:r>
          </a:p>
          <a:p>
            <a:r>
              <a:rPr lang="en-US" sz="1100" dirty="0">
                <a:solidFill>
                  <a:srgbClr val="000000"/>
                </a:solidFill>
                <a:latin typeface="Segoe UI" panose="020B0502040204020203" pitchFamily="34" charset="0"/>
              </a:rPr>
              <a:t>Being the company hero means that he can never go on a 3-week vacation</a:t>
            </a:r>
          </a:p>
          <a:p>
            <a:r>
              <a:rPr lang="en-US" sz="1100" dirty="0">
                <a:solidFill>
                  <a:srgbClr val="000000"/>
                </a:solidFill>
                <a:latin typeface="Segoe UI" panose="020B0502040204020203" pitchFamily="34" charset="0"/>
              </a:rPr>
              <a:t>Finding historical information for an order which is similar to a current order</a:t>
            </a:r>
          </a:p>
          <a:p>
            <a:r>
              <a:rPr lang="en-US" sz="1100" dirty="0">
                <a:solidFill>
                  <a:srgbClr val="000000"/>
                </a:solidFill>
                <a:latin typeface="Segoe UI" panose="020B0502040204020203" pitchFamily="34" charset="0"/>
              </a:rPr>
              <a:t>Bad data in the system causes too many false signals that takes him away from his work</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938719"/>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Planner</a:t>
            </a:r>
          </a:p>
          <a:p>
            <a:r>
              <a:rPr lang="en-US" sz="1100" dirty="0">
                <a:solidFill>
                  <a:srgbClr val="000000"/>
                </a:solidFill>
                <a:latin typeface="Segoe UI" panose="020B0502040204020203" pitchFamily="34" charset="0"/>
                <a:cs typeface="Segoe UI" panose="020B0502040204020203" pitchFamily="34" charset="0"/>
              </a:rPr>
              <a:t>Firefighter</a:t>
            </a:r>
          </a:p>
          <a:p>
            <a:r>
              <a:rPr lang="en-US" sz="1100" dirty="0">
                <a:solidFill>
                  <a:srgbClr val="000000"/>
                </a:solidFill>
                <a:latin typeface="Segoe UI" panose="020B0502040204020203" pitchFamily="34" charset="0"/>
                <a:cs typeface="Segoe UI" panose="020B0502040204020203" pitchFamily="34" charset="0"/>
              </a:rPr>
              <a:t>Price quoter</a:t>
            </a:r>
          </a:p>
          <a:p>
            <a:r>
              <a:rPr lang="en-US" sz="1100" dirty="0">
                <a:solidFill>
                  <a:srgbClr val="000000"/>
                </a:solidFill>
                <a:latin typeface="Segoe UI" panose="020B0502040204020203" pitchFamily="34" charset="0"/>
                <a:cs typeface="Segoe UI" panose="020B0502040204020203" pitchFamily="34" charset="0"/>
              </a:rPr>
              <a:t>Status checker</a:t>
            </a:r>
          </a:p>
          <a:p>
            <a:r>
              <a:rPr lang="en-US" sz="1100" dirty="0">
                <a:solidFill>
                  <a:srgbClr val="000000"/>
                </a:solidFill>
                <a:latin typeface="Segoe UI" panose="020B0502040204020203" pitchFamily="34" charset="0"/>
                <a:cs typeface="Segoe UI" panose="020B0502040204020203" pitchFamily="34" charset="0"/>
              </a:rPr>
              <a:t>Coordinator</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865929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745934" y="2459554"/>
            <a:ext cx="2422716"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Pierre</a:t>
            </a:r>
          </a:p>
          <a:p>
            <a:pPr algn="ctr"/>
            <a:r>
              <a:rPr lang="en-US" dirty="0">
                <a:solidFill>
                  <a:schemeClr val="bg1"/>
                </a:solidFill>
                <a:latin typeface="Segoe UI Semilight" panose="020B0402040204020203" pitchFamily="34" charset="0"/>
                <a:cs typeface="Segoe UI Semilight" panose="020B0402040204020203" pitchFamily="34" charset="0"/>
              </a:rPr>
              <a:t>Value Stream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600164"/>
          </a:xfrm>
          <a:prstGeom prst="rect">
            <a:avLst/>
          </a:prstGeom>
        </p:spPr>
        <p:txBody>
          <a:bodyPr wrap="square">
            <a:spAutoFit/>
          </a:bodyPr>
          <a:lstStyle/>
          <a:p>
            <a:r>
              <a:rPr lang="en-US" sz="1100" dirty="0">
                <a:latin typeface="Segoe UI" panose="020B0502040204020203" pitchFamily="34" charset="0"/>
              </a:rPr>
              <a:t>Pierre works at a lean manufacturing company and is responsible for the workings of a value stream and its cells. He is not only interested in what is going on in the cells of the value stream, but he is also focused on the external customer that is pulling from the value stream and on the external supplier whose raw materials are needed to feed the cells.</a:t>
            </a:r>
            <a:endParaRPr lang="en-US" sz="1100" dirty="0"/>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93330"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PIERRE</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938719"/>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Planner</a:t>
            </a:r>
          </a:p>
          <a:p>
            <a:r>
              <a:rPr lang="en-US" sz="1100" dirty="0">
                <a:solidFill>
                  <a:srgbClr val="000000"/>
                </a:solidFill>
                <a:latin typeface="Segoe UI" panose="020B0502040204020203" pitchFamily="34" charset="0"/>
                <a:cs typeface="Segoe UI" panose="020B0502040204020203" pitchFamily="34" charset="0"/>
              </a:rPr>
              <a:t>Firefighter</a:t>
            </a:r>
          </a:p>
          <a:p>
            <a:r>
              <a:rPr lang="en-US" sz="1100" dirty="0">
                <a:solidFill>
                  <a:srgbClr val="000000"/>
                </a:solidFill>
                <a:latin typeface="Segoe UI" panose="020B0502040204020203" pitchFamily="34" charset="0"/>
                <a:cs typeface="Segoe UI" panose="020B0502040204020203" pitchFamily="34" charset="0"/>
              </a:rPr>
              <a:t>Price quoter</a:t>
            </a:r>
          </a:p>
          <a:p>
            <a:r>
              <a:rPr lang="en-US" sz="1100" dirty="0">
                <a:solidFill>
                  <a:srgbClr val="000000"/>
                </a:solidFill>
                <a:latin typeface="Segoe UI" panose="020B0502040204020203" pitchFamily="34" charset="0"/>
                <a:cs typeface="Segoe UI" panose="020B0502040204020203" pitchFamily="34" charset="0"/>
              </a:rPr>
              <a:t>Status checker</a:t>
            </a:r>
          </a:p>
          <a:p>
            <a:r>
              <a:rPr lang="en-US" sz="1100" dirty="0">
                <a:solidFill>
                  <a:srgbClr val="000000"/>
                </a:solidFill>
                <a:latin typeface="Segoe UI" panose="020B0502040204020203" pitchFamily="34" charset="0"/>
                <a:cs typeface="Segoe UI" panose="020B0502040204020203" pitchFamily="34" charset="0"/>
              </a:rPr>
              <a:t>Coordinator</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4187089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D03F610-C492-4147-9AE5-6FC3FAE72CD8}"/>
              </a:ext>
            </a:extLst>
          </p:cNvPr>
          <p:cNvGrpSpPr/>
          <p:nvPr/>
        </p:nvGrpSpPr>
        <p:grpSpPr>
          <a:xfrm>
            <a:off x="5249092" y="2184356"/>
            <a:ext cx="989374" cy="1355594"/>
            <a:chOff x="1033633" y="494101"/>
            <a:chExt cx="989374" cy="1355594"/>
          </a:xfrm>
        </p:grpSpPr>
        <p:pic>
          <p:nvPicPr>
            <p:cNvPr id="49" name="Picture 6">
              <a:extLst>
                <a:ext uri="{FF2B5EF4-FFF2-40B4-BE49-F238E27FC236}">
                  <a16:creationId xmlns:a16="http://schemas.microsoft.com/office/drawing/2014/main" id="{E79AF93A-8E5F-4FDD-BFAC-60475DD1D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90880AAB-3EB6-4662-974B-0BAE4EDB9203}"/>
                </a:ext>
              </a:extLst>
            </p:cNvPr>
            <p:cNvSpPr/>
            <p:nvPr/>
          </p:nvSpPr>
          <p:spPr>
            <a:xfrm>
              <a:off x="1033633" y="1480363"/>
              <a:ext cx="989374"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Lars</a:t>
              </a:r>
            </a:p>
            <a:p>
              <a:pPr algn="ctr"/>
              <a:r>
                <a:rPr lang="en-US" sz="900" dirty="0">
                  <a:solidFill>
                    <a:schemeClr val="bg1"/>
                  </a:solidFill>
                  <a:latin typeface="Segoe UI Semilight" panose="020B0402040204020203" pitchFamily="34" charset="0"/>
                  <a:cs typeface="Segoe UI Semilight" panose="020B0402040204020203" pitchFamily="34" charset="0"/>
                </a:rPr>
                <a:t>Shop Supervisor</a:t>
              </a:r>
            </a:p>
          </p:txBody>
        </p:sp>
      </p:grpSp>
      <p:grpSp>
        <p:nvGrpSpPr>
          <p:cNvPr id="45" name="Group 44">
            <a:extLst>
              <a:ext uri="{FF2B5EF4-FFF2-40B4-BE49-F238E27FC236}">
                <a16:creationId xmlns:a16="http://schemas.microsoft.com/office/drawing/2014/main" id="{708D4CB4-5FA2-452F-81AC-62AE07A8385B}"/>
              </a:ext>
            </a:extLst>
          </p:cNvPr>
          <p:cNvGrpSpPr/>
          <p:nvPr/>
        </p:nvGrpSpPr>
        <p:grpSpPr>
          <a:xfrm>
            <a:off x="5240739" y="387241"/>
            <a:ext cx="914400" cy="1494093"/>
            <a:chOff x="1042875" y="494101"/>
            <a:chExt cx="914400" cy="1494093"/>
          </a:xfrm>
        </p:grpSpPr>
        <p:pic>
          <p:nvPicPr>
            <p:cNvPr id="46" name="Picture 6">
              <a:extLst>
                <a:ext uri="{FF2B5EF4-FFF2-40B4-BE49-F238E27FC236}">
                  <a16:creationId xmlns:a16="http://schemas.microsoft.com/office/drawing/2014/main" id="{82925566-A554-4714-9A87-243676005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D3605CF4-82D5-47C2-9DB7-480DAC34F6D4}"/>
                </a:ext>
              </a:extLst>
            </p:cNvPr>
            <p:cNvSpPr/>
            <p:nvPr/>
          </p:nvSpPr>
          <p:spPr>
            <a:xfrm>
              <a:off x="1148248" y="1480363"/>
              <a:ext cx="760143"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Tony</a:t>
              </a:r>
            </a:p>
            <a:p>
              <a:pPr algn="ctr"/>
              <a:r>
                <a:rPr lang="en-US" sz="900" dirty="0">
                  <a:solidFill>
                    <a:schemeClr val="bg1"/>
                  </a:solidFill>
                  <a:latin typeface="Segoe UI Semilight" panose="020B0402040204020203" pitchFamily="34" charset="0"/>
                  <a:cs typeface="Segoe UI Semilight" panose="020B0402040204020203" pitchFamily="34" charset="0"/>
                </a:rPr>
                <a:t>Production </a:t>
              </a:r>
              <a:br>
                <a:rPr lang="en-US" sz="900" dirty="0">
                  <a:solidFill>
                    <a:schemeClr val="bg1"/>
                  </a:solidFill>
                  <a:latin typeface="Segoe UI Semilight" panose="020B0402040204020203" pitchFamily="34" charset="0"/>
                  <a:cs typeface="Segoe UI Semilight" panose="020B0402040204020203" pitchFamily="34" charset="0"/>
                </a:rPr>
              </a:br>
              <a:r>
                <a:rPr lang="en-US" sz="900" dirty="0">
                  <a:solidFill>
                    <a:schemeClr val="bg1"/>
                  </a:solidFill>
                  <a:latin typeface="Segoe UI Semilight" panose="020B0402040204020203" pitchFamily="34" charset="0"/>
                  <a:cs typeface="Segoe UI Semilight" panose="020B0402040204020203" pitchFamily="34" charset="0"/>
                </a:rPr>
                <a:t>Manager</a:t>
              </a:r>
            </a:p>
          </p:txBody>
        </p:sp>
      </p:grpSp>
      <p:grpSp>
        <p:nvGrpSpPr>
          <p:cNvPr id="35" name="Group 34">
            <a:extLst>
              <a:ext uri="{FF2B5EF4-FFF2-40B4-BE49-F238E27FC236}">
                <a16:creationId xmlns:a16="http://schemas.microsoft.com/office/drawing/2014/main" id="{5A979CDE-3CB9-4118-8C9F-D9F927445D59}"/>
              </a:ext>
            </a:extLst>
          </p:cNvPr>
          <p:cNvGrpSpPr/>
          <p:nvPr/>
        </p:nvGrpSpPr>
        <p:grpSpPr>
          <a:xfrm>
            <a:off x="1623879" y="387242"/>
            <a:ext cx="1207383" cy="1355594"/>
            <a:chOff x="924624" y="494101"/>
            <a:chExt cx="1207383" cy="1355594"/>
          </a:xfrm>
        </p:grpSpPr>
        <p:pic>
          <p:nvPicPr>
            <p:cNvPr id="36" name="Picture 6">
              <a:extLst>
                <a:ext uri="{FF2B5EF4-FFF2-40B4-BE49-F238E27FC236}">
                  <a16:creationId xmlns:a16="http://schemas.microsoft.com/office/drawing/2014/main" id="{7658071C-B67C-457F-BBA1-7BF2B7F2F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D5956742-8E86-4EEF-BDAC-9EDCCAF7995D}"/>
                </a:ext>
              </a:extLst>
            </p:cNvPr>
            <p:cNvSpPr/>
            <p:nvPr/>
          </p:nvSpPr>
          <p:spPr>
            <a:xfrm>
              <a:off x="924624" y="1480363"/>
              <a:ext cx="1207383"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Vince</a:t>
              </a:r>
            </a:p>
            <a:p>
              <a:pPr algn="ctr"/>
              <a:r>
                <a:rPr lang="en-US" sz="900" dirty="0">
                  <a:solidFill>
                    <a:schemeClr val="bg1"/>
                  </a:solidFill>
                  <a:latin typeface="Segoe UI Semilight" panose="020B0402040204020203" pitchFamily="34" charset="0"/>
                  <a:cs typeface="Segoe UI Semilight" panose="020B0402040204020203" pitchFamily="34" charset="0"/>
                </a:rPr>
                <a:t>Operations Manager</a:t>
              </a:r>
            </a:p>
          </p:txBody>
        </p:sp>
      </p:grpSp>
      <p:grpSp>
        <p:nvGrpSpPr>
          <p:cNvPr id="7" name="Group 6">
            <a:extLst>
              <a:ext uri="{FF2B5EF4-FFF2-40B4-BE49-F238E27FC236}">
                <a16:creationId xmlns:a16="http://schemas.microsoft.com/office/drawing/2014/main" id="{06F1EAE2-58D7-48B6-959E-A4F0B60B2AD7}"/>
              </a:ext>
            </a:extLst>
          </p:cNvPr>
          <p:cNvGrpSpPr/>
          <p:nvPr/>
        </p:nvGrpSpPr>
        <p:grpSpPr>
          <a:xfrm>
            <a:off x="409630" y="371561"/>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cxnSp>
        <p:nvCxnSpPr>
          <p:cNvPr id="14" name="Straight Connector 13">
            <a:extLst>
              <a:ext uri="{FF2B5EF4-FFF2-40B4-BE49-F238E27FC236}">
                <a16:creationId xmlns:a16="http://schemas.microsoft.com/office/drawing/2014/main" id="{130436A8-639D-4E35-BB3D-20180CA95473}"/>
              </a:ext>
            </a:extLst>
          </p:cNvPr>
          <p:cNvCxnSpPr>
            <a:cxnSpLocks/>
            <a:stCxn id="47" idx="2"/>
          </p:cNvCxnSpPr>
          <p:nvPr/>
        </p:nvCxnSpPr>
        <p:spPr>
          <a:xfrm>
            <a:off x="5726184" y="1881334"/>
            <a:ext cx="55" cy="303021"/>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AB8E86-DC8D-4A66-AE0C-B5B8F99D8516}"/>
              </a:ext>
            </a:extLst>
          </p:cNvPr>
          <p:cNvCxnSpPr>
            <a:cxnSpLocks/>
          </p:cNvCxnSpPr>
          <p:nvPr/>
        </p:nvCxnSpPr>
        <p:spPr>
          <a:xfrm>
            <a:off x="5735839" y="36113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50928D44-3955-4584-9ABA-56013BE7EF17}"/>
              </a:ext>
            </a:extLst>
          </p:cNvPr>
          <p:cNvGrpSpPr/>
          <p:nvPr/>
        </p:nvGrpSpPr>
        <p:grpSpPr>
          <a:xfrm>
            <a:off x="5209296" y="4068572"/>
            <a:ext cx="1090363" cy="1355594"/>
            <a:chOff x="983132" y="494101"/>
            <a:chExt cx="1090363" cy="1355594"/>
          </a:xfrm>
        </p:grpSpPr>
        <p:pic>
          <p:nvPicPr>
            <p:cNvPr id="52" name="Picture 6">
              <a:extLst>
                <a:ext uri="{FF2B5EF4-FFF2-40B4-BE49-F238E27FC236}">
                  <a16:creationId xmlns:a16="http://schemas.microsoft.com/office/drawing/2014/main" id="{51DB7A2F-C06A-4722-9F9D-2CF24B26FA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F339E9BF-4A63-4E4A-8B48-E980BCD7356C}"/>
                </a:ext>
              </a:extLst>
            </p:cNvPr>
            <p:cNvSpPr/>
            <p:nvPr/>
          </p:nvSpPr>
          <p:spPr>
            <a:xfrm>
              <a:off x="983132" y="1480363"/>
              <a:ext cx="1090363"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Shannon</a:t>
              </a:r>
            </a:p>
            <a:p>
              <a:pPr algn="ctr"/>
              <a:r>
                <a:rPr lang="en-US" sz="900" dirty="0">
                  <a:solidFill>
                    <a:schemeClr val="bg1"/>
                  </a:solidFill>
                  <a:latin typeface="Segoe UI Semilight" panose="020B0402040204020203" pitchFamily="34" charset="0"/>
                  <a:cs typeface="Segoe UI Semilight" panose="020B0402040204020203" pitchFamily="34" charset="0"/>
                </a:rPr>
                <a:t>Machine Operator</a:t>
              </a:r>
            </a:p>
          </p:txBody>
        </p:sp>
      </p:grpSp>
      <p:cxnSp>
        <p:nvCxnSpPr>
          <p:cNvPr id="54" name="Straight Connector 53">
            <a:extLst>
              <a:ext uri="{FF2B5EF4-FFF2-40B4-BE49-F238E27FC236}">
                <a16:creationId xmlns:a16="http://schemas.microsoft.com/office/drawing/2014/main" id="{115E2FE5-745C-4E3E-AC94-AEFB429141C4}"/>
              </a:ext>
            </a:extLst>
          </p:cNvPr>
          <p:cNvCxnSpPr/>
          <p:nvPr/>
        </p:nvCxnSpPr>
        <p:spPr>
          <a:xfrm>
            <a:off x="5735839" y="3611372"/>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23289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960159" y="2459554"/>
            <a:ext cx="1994265"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Shannon</a:t>
            </a:r>
          </a:p>
          <a:p>
            <a:pPr algn="ctr"/>
            <a:r>
              <a:rPr lang="en-US" dirty="0">
                <a:solidFill>
                  <a:schemeClr val="bg1"/>
                </a:solidFill>
                <a:latin typeface="Segoe UI Semilight" panose="020B0402040204020203" pitchFamily="34" charset="0"/>
                <a:cs typeface="Segoe UI Semilight" panose="020B0402040204020203" pitchFamily="34" charset="0"/>
              </a:rPr>
              <a:t>Machine Operator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Shannon is trained to work specific machines, tools, or assemblies. When getting information about her work or giving feedback about her assigned jobs, she either uses paper or a manufacturing execution system.</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work on the shop floor and this machine is how I make my living."</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015663"/>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42-years old;</a:t>
            </a:r>
          </a:p>
          <a:p>
            <a:r>
              <a:rPr lang="en-US" sz="1200" dirty="0">
                <a:solidFill>
                  <a:schemeClr val="bg1"/>
                </a:solidFill>
                <a:latin typeface="Segoe UI" panose="020B0502040204020203" pitchFamily="34" charset="0"/>
                <a:cs typeface="Segoe UI" panose="020B0502040204020203" pitchFamily="34" charset="0"/>
              </a:rPr>
              <a:t>2 years of community college trade classes</a:t>
            </a:r>
          </a:p>
          <a:p>
            <a:r>
              <a:rPr lang="en-US" sz="1200" dirty="0">
                <a:solidFill>
                  <a:schemeClr val="bg1"/>
                </a:solidFill>
                <a:latin typeface="Segoe UI" panose="020B0502040204020203" pitchFamily="34" charset="0"/>
                <a:cs typeface="Segoe UI" panose="020B0502040204020203" pitchFamily="34" charset="0"/>
              </a:rPr>
              <a:t>Apprenticed for 4 years</a:t>
            </a:r>
          </a:p>
          <a:p>
            <a:r>
              <a:rPr lang="en-US" sz="1200" dirty="0">
                <a:solidFill>
                  <a:schemeClr val="bg1"/>
                </a:solidFill>
                <a:latin typeface="Segoe UI" panose="020B0502040204020203" pitchFamily="34" charset="0"/>
                <a:cs typeface="Segoe UI" panose="020B0502040204020203" pitchFamily="34" charset="0"/>
              </a:rPr>
              <a:t>Been a machine operator with the company for 11 years</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725152"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SHANNON</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1615827"/>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Earn money for myself</a:t>
            </a:r>
          </a:p>
          <a:p>
            <a:r>
              <a:rPr lang="en-US" sz="1100" dirty="0">
                <a:solidFill>
                  <a:srgbClr val="000000"/>
                </a:solidFill>
                <a:latin typeface="Segoe UI" panose="020B0502040204020203" pitchFamily="34" charset="0"/>
                <a:cs typeface="Segoe UI" panose="020B0502040204020203" pitchFamily="34" charset="0"/>
              </a:rPr>
              <a:t>Meet my production goals to get a bonus</a:t>
            </a:r>
          </a:p>
          <a:p>
            <a:r>
              <a:rPr lang="en-US" sz="1100" dirty="0">
                <a:solidFill>
                  <a:srgbClr val="000000"/>
                </a:solidFill>
                <a:latin typeface="Segoe UI" panose="020B0502040204020203" pitchFamily="34" charset="0"/>
                <a:cs typeface="Segoe UI" panose="020B0502040204020203" pitchFamily="34" charset="0"/>
              </a:rPr>
              <a:t>Precision work</a:t>
            </a:r>
          </a:p>
          <a:p>
            <a:r>
              <a:rPr lang="en-US" sz="1100" dirty="0">
                <a:solidFill>
                  <a:srgbClr val="000000"/>
                </a:solidFill>
                <a:latin typeface="Segoe UI" panose="020B0502040204020203" pitchFamily="34" charset="0"/>
                <a:cs typeface="Segoe UI" panose="020B0502040204020203" pitchFamily="34" charset="0"/>
              </a:rPr>
              <a:t>Produce products that make it through inspection</a:t>
            </a:r>
          </a:p>
          <a:p>
            <a:r>
              <a:rPr lang="en-US" sz="1100" dirty="0">
                <a:solidFill>
                  <a:srgbClr val="000000"/>
                </a:solidFill>
                <a:latin typeface="Segoe UI" panose="020B0502040204020203" pitchFamily="34" charset="0"/>
                <a:cs typeface="Segoe UI" panose="020B0502040204020203" pitchFamily="34" charset="0"/>
              </a:rPr>
              <a:t>Competitively push as much product through as possible</a:t>
            </a:r>
          </a:p>
          <a:p>
            <a:r>
              <a:rPr lang="en-US" sz="1100" dirty="0">
                <a:solidFill>
                  <a:srgbClr val="000000"/>
                </a:solidFill>
                <a:latin typeface="Segoe UI" panose="020B0502040204020203" pitchFamily="34" charset="0"/>
                <a:cs typeface="Segoe UI" panose="020B0502040204020203" pitchFamily="34" charset="0"/>
              </a:rPr>
              <a:t>Minimize breakage and breakdowns</a:t>
            </a:r>
          </a:p>
          <a:p>
            <a:r>
              <a:rPr lang="en-US" sz="1100" dirty="0">
                <a:solidFill>
                  <a:srgbClr val="000000"/>
                </a:solidFill>
                <a:latin typeface="Segoe UI" panose="020B0502040204020203" pitchFamily="34" charset="0"/>
                <a:cs typeface="Segoe UI" panose="020B0502040204020203" pitchFamily="34" charset="0"/>
              </a:rPr>
              <a:t>Maximize quality control and efficiency</a:t>
            </a:r>
          </a:p>
          <a:p>
            <a:r>
              <a:rPr lang="en-US" sz="1100" dirty="0">
                <a:solidFill>
                  <a:srgbClr val="000000"/>
                </a:solidFill>
                <a:latin typeface="Segoe UI" panose="020B0502040204020203" pitchFamily="34" charset="0"/>
                <a:cs typeface="Segoe UI" panose="020B0502040204020203" pitchFamily="34" charset="0"/>
              </a:rPr>
              <a:t>Produce a quality product with the others in my production cell</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4110477"/>
            <a:ext cx="3674583" cy="2970044"/>
          </a:xfrm>
          <a:prstGeom prst="rect">
            <a:avLst/>
          </a:prstGeom>
        </p:spPr>
        <p:txBody>
          <a:bodyPr wrap="square">
            <a:spAutoFit/>
          </a:bodyPr>
          <a:lstStyle/>
          <a:p>
            <a:r>
              <a:rPr lang="en-US" sz="1100" dirty="0">
                <a:solidFill>
                  <a:srgbClr val="000000"/>
                </a:solidFill>
                <a:latin typeface="Segoe UI" panose="020B0502040204020203" pitchFamily="34" charset="0"/>
              </a:rPr>
              <a:t>Keeping up with technological changes</a:t>
            </a:r>
          </a:p>
          <a:p>
            <a:r>
              <a:rPr lang="en-US" sz="1100" dirty="0">
                <a:solidFill>
                  <a:srgbClr val="000000"/>
                </a:solidFill>
                <a:latin typeface="Segoe UI" panose="020B0502040204020203" pitchFamily="34" charset="0"/>
              </a:rPr>
              <a:t>Using delivery dates as metrics</a:t>
            </a:r>
          </a:p>
          <a:p>
            <a:r>
              <a:rPr lang="en-US" sz="1100" dirty="0">
                <a:solidFill>
                  <a:srgbClr val="000000"/>
                </a:solidFill>
                <a:latin typeface="Segoe UI" panose="020B0502040204020203" pitchFamily="34" charset="0"/>
              </a:rPr>
              <a:t>Not using software to its fullest potential</a:t>
            </a:r>
          </a:p>
          <a:p>
            <a:r>
              <a:rPr lang="en-US" sz="1100" dirty="0">
                <a:solidFill>
                  <a:srgbClr val="000000"/>
                </a:solidFill>
                <a:latin typeface="Segoe UI" panose="020B0502040204020203" pitchFamily="34" charset="0"/>
              </a:rPr>
              <a:t>Better work flow down the line</a:t>
            </a:r>
          </a:p>
          <a:p>
            <a:r>
              <a:rPr lang="en-US" sz="1100" dirty="0">
                <a:solidFill>
                  <a:srgbClr val="000000"/>
                </a:solidFill>
                <a:latin typeface="Segoe UI" panose="020B0502040204020203" pitchFamily="34" charset="0"/>
              </a:rPr>
              <a:t>Broken machinery</a:t>
            </a:r>
          </a:p>
          <a:p>
            <a:r>
              <a:rPr lang="en-US" sz="1100" dirty="0">
                <a:solidFill>
                  <a:srgbClr val="000000"/>
                </a:solidFill>
                <a:latin typeface="Segoe UI" panose="020B0502040204020203" pitchFamily="34" charset="0"/>
              </a:rPr>
              <a:t>Not getting the bonus that I expected</a:t>
            </a:r>
          </a:p>
          <a:p>
            <a:r>
              <a:rPr lang="en-US" sz="1100" dirty="0">
                <a:solidFill>
                  <a:srgbClr val="000000"/>
                </a:solidFill>
                <a:latin typeface="Segoe UI" panose="020B0502040204020203" pitchFamily="34" charset="0"/>
              </a:rPr>
              <a:t>Temporarily switching from one production job to another when inventory runs out</a:t>
            </a:r>
          </a:p>
          <a:p>
            <a:r>
              <a:rPr lang="en-US" sz="1100" dirty="0">
                <a:solidFill>
                  <a:srgbClr val="000000"/>
                </a:solidFill>
                <a:latin typeface="Segoe UI" panose="020B0502040204020203" pitchFamily="34" charset="0"/>
              </a:rPr>
              <a:t>Hard to handle customers’ request for changed delivery time or quantity (poor overview)</a:t>
            </a:r>
          </a:p>
          <a:p>
            <a:r>
              <a:rPr lang="en-US" sz="1100" dirty="0">
                <a:solidFill>
                  <a:srgbClr val="000000"/>
                </a:solidFill>
                <a:latin typeface="Segoe UI" panose="020B0502040204020203" pitchFamily="34" charset="0"/>
              </a:rPr>
              <a:t>Shipping is driven by the least amount of inventory for any given assembly piece</a:t>
            </a:r>
          </a:p>
          <a:p>
            <a:r>
              <a:rPr lang="en-US" sz="1100" dirty="0">
                <a:solidFill>
                  <a:srgbClr val="000000"/>
                </a:solidFill>
                <a:latin typeface="Segoe UI" panose="020B0502040204020203" pitchFamily="34" charset="0"/>
              </a:rPr>
              <a:t>Promised product piece for assembly doesn't fit machine specifications</a:t>
            </a:r>
          </a:p>
          <a:p>
            <a:r>
              <a:rPr lang="en-US" sz="1100" dirty="0">
                <a:solidFill>
                  <a:srgbClr val="000000"/>
                </a:solidFill>
                <a:latin typeface="Segoe UI" panose="020B0502040204020203" pitchFamily="34" charset="0"/>
              </a:rPr>
              <a:t>Working on the same job all day long</a:t>
            </a:r>
          </a:p>
          <a:p>
            <a:r>
              <a:rPr lang="en-US" sz="1100" dirty="0">
                <a:solidFill>
                  <a:srgbClr val="000000"/>
                </a:solidFill>
                <a:latin typeface="Segoe UI" panose="020B0502040204020203" pitchFamily="34" charset="0"/>
              </a:rPr>
              <a:t>Last minute changes to an order when I've already started to set up the machine</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1107996"/>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Skilled Producer</a:t>
            </a:r>
          </a:p>
          <a:p>
            <a:r>
              <a:rPr lang="en-US" sz="1100" dirty="0">
                <a:solidFill>
                  <a:srgbClr val="000000"/>
                </a:solidFill>
                <a:latin typeface="Segoe UI" panose="020B0502040204020203" pitchFamily="34" charset="0"/>
                <a:cs typeface="Segoe UI" panose="020B0502040204020203" pitchFamily="34" charset="0"/>
              </a:rPr>
              <a:t>Equipment manager</a:t>
            </a:r>
          </a:p>
          <a:p>
            <a:r>
              <a:rPr lang="en-US" sz="1100" dirty="0">
                <a:solidFill>
                  <a:srgbClr val="000000"/>
                </a:solidFill>
                <a:latin typeface="Segoe UI" panose="020B0502040204020203" pitchFamily="34" charset="0"/>
                <a:cs typeface="Segoe UI" panose="020B0502040204020203" pitchFamily="34" charset="0"/>
              </a:rPr>
              <a:t>Sentinel</a:t>
            </a:r>
          </a:p>
          <a:p>
            <a:r>
              <a:rPr lang="en-US" sz="1100" dirty="0">
                <a:solidFill>
                  <a:srgbClr val="000000"/>
                </a:solidFill>
                <a:latin typeface="Segoe UI" panose="020B0502040204020203" pitchFamily="34" charset="0"/>
                <a:cs typeface="Segoe UI" panose="020B0502040204020203" pitchFamily="34" charset="0"/>
              </a:rPr>
              <a:t>Resolution Seeker</a:t>
            </a:r>
          </a:p>
          <a:p>
            <a:r>
              <a:rPr lang="en-US" sz="1100" dirty="0">
                <a:solidFill>
                  <a:srgbClr val="000000"/>
                </a:solidFill>
                <a:latin typeface="Segoe UI" panose="020B0502040204020203" pitchFamily="34" charset="0"/>
                <a:cs typeface="Segoe UI" panose="020B0502040204020203" pitchFamily="34" charset="0"/>
              </a:rPr>
              <a:t>Quality Controller</a:t>
            </a:r>
          </a:p>
          <a:p>
            <a:r>
              <a:rPr lang="en-US" sz="1100" dirty="0">
                <a:solidFill>
                  <a:srgbClr val="000000"/>
                </a:solidFill>
                <a:latin typeface="Segoe UI" panose="020B0502040204020203" pitchFamily="34" charset="0"/>
                <a:cs typeface="Segoe UI" panose="020B0502040204020203" pitchFamily="34" charset="0"/>
              </a:rPr>
              <a:t>Mitigator</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614981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45AC475-3C5B-4001-838B-9359788651D2}"/>
              </a:ext>
            </a:extLst>
          </p:cNvPr>
          <p:cNvGrpSpPr/>
          <p:nvPr/>
        </p:nvGrpSpPr>
        <p:grpSpPr>
          <a:xfrm>
            <a:off x="5173042" y="2184354"/>
            <a:ext cx="1106393" cy="1355594"/>
            <a:chOff x="975121" y="494101"/>
            <a:chExt cx="1106393" cy="1355594"/>
          </a:xfrm>
        </p:grpSpPr>
        <p:pic>
          <p:nvPicPr>
            <p:cNvPr id="34" name="Picture 6">
              <a:extLst>
                <a:ext uri="{FF2B5EF4-FFF2-40B4-BE49-F238E27FC236}">
                  <a16:creationId xmlns:a16="http://schemas.microsoft.com/office/drawing/2014/main" id="{D9BEC58F-FBA4-4ACB-B823-011B92B2F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307CCE42-8C9A-49DD-AD80-CD1D0E8BCB4B}"/>
                </a:ext>
              </a:extLst>
            </p:cNvPr>
            <p:cNvSpPr/>
            <p:nvPr/>
          </p:nvSpPr>
          <p:spPr>
            <a:xfrm>
              <a:off x="975121" y="1480363"/>
              <a:ext cx="1106393"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Karl</a:t>
              </a:r>
            </a:p>
            <a:p>
              <a:pPr algn="ctr"/>
              <a:r>
                <a:rPr lang="en-US" sz="900" dirty="0">
                  <a:solidFill>
                    <a:schemeClr val="bg1"/>
                  </a:solidFill>
                  <a:latin typeface="Segoe UI Semilight" panose="020B0402040204020203" pitchFamily="34" charset="0"/>
                  <a:cs typeface="Segoe UI Semilight" panose="020B0402040204020203" pitchFamily="34" charset="0"/>
                </a:rPr>
                <a:t>Materials Manager</a:t>
              </a:r>
            </a:p>
          </p:txBody>
        </p:sp>
      </p:grpSp>
      <p:grpSp>
        <p:nvGrpSpPr>
          <p:cNvPr id="22" name="Group 21">
            <a:extLst>
              <a:ext uri="{FF2B5EF4-FFF2-40B4-BE49-F238E27FC236}">
                <a16:creationId xmlns:a16="http://schemas.microsoft.com/office/drawing/2014/main" id="{BD53BEF2-214A-433F-927E-9C6CE466E0A2}"/>
              </a:ext>
            </a:extLst>
          </p:cNvPr>
          <p:cNvGrpSpPr/>
          <p:nvPr/>
        </p:nvGrpSpPr>
        <p:grpSpPr>
          <a:xfrm>
            <a:off x="5115044" y="299699"/>
            <a:ext cx="1207383" cy="1355594"/>
            <a:chOff x="924624" y="494101"/>
            <a:chExt cx="1207383" cy="1355594"/>
          </a:xfrm>
        </p:grpSpPr>
        <p:pic>
          <p:nvPicPr>
            <p:cNvPr id="23" name="Picture 6">
              <a:extLst>
                <a:ext uri="{FF2B5EF4-FFF2-40B4-BE49-F238E27FC236}">
                  <a16:creationId xmlns:a16="http://schemas.microsoft.com/office/drawing/2014/main" id="{AD503A2D-FC02-44B4-A71B-AEE9332B4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5AD8562-8353-477B-93A8-CDF43DFDD2D1}"/>
                </a:ext>
              </a:extLst>
            </p:cNvPr>
            <p:cNvSpPr/>
            <p:nvPr/>
          </p:nvSpPr>
          <p:spPr>
            <a:xfrm>
              <a:off x="924624" y="1480363"/>
              <a:ext cx="1207383"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Vince</a:t>
              </a:r>
            </a:p>
            <a:p>
              <a:pPr algn="ctr"/>
              <a:r>
                <a:rPr lang="en-US" sz="900" dirty="0">
                  <a:solidFill>
                    <a:schemeClr val="bg1"/>
                  </a:solidFill>
                  <a:latin typeface="Segoe UI Semilight" panose="020B0402040204020203" pitchFamily="34" charset="0"/>
                  <a:cs typeface="Segoe UI Semilight" panose="020B0402040204020203" pitchFamily="34" charset="0"/>
                </a:rPr>
                <a:t>Operations Manager</a:t>
              </a:r>
            </a:p>
          </p:txBody>
        </p:sp>
      </p:grpSp>
      <p:grpSp>
        <p:nvGrpSpPr>
          <p:cNvPr id="7" name="Group 6">
            <a:extLst>
              <a:ext uri="{FF2B5EF4-FFF2-40B4-BE49-F238E27FC236}">
                <a16:creationId xmlns:a16="http://schemas.microsoft.com/office/drawing/2014/main" id="{06F1EAE2-58D7-48B6-959E-A4F0B60B2AD7}"/>
              </a:ext>
            </a:extLst>
          </p:cNvPr>
          <p:cNvGrpSpPr/>
          <p:nvPr/>
        </p:nvGrpSpPr>
        <p:grpSpPr>
          <a:xfrm>
            <a:off x="409630" y="371561"/>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cxnSp>
        <p:nvCxnSpPr>
          <p:cNvPr id="14" name="Straight Connector 13">
            <a:extLst>
              <a:ext uri="{FF2B5EF4-FFF2-40B4-BE49-F238E27FC236}">
                <a16:creationId xmlns:a16="http://schemas.microsoft.com/office/drawing/2014/main" id="{130436A8-639D-4E35-BB3D-20180CA95473}"/>
              </a:ext>
            </a:extLst>
          </p:cNvPr>
          <p:cNvCxnSpPr>
            <a:cxnSpLocks/>
          </p:cNvCxnSpPr>
          <p:nvPr/>
        </p:nvCxnSpPr>
        <p:spPr>
          <a:xfrm>
            <a:off x="5726239" y="1727155"/>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FAA661-8B88-4C06-B216-8F8506CAA72F}"/>
              </a:ext>
            </a:extLst>
          </p:cNvPr>
          <p:cNvCxnSpPr>
            <a:cxnSpLocks/>
          </p:cNvCxnSpPr>
          <p:nvPr/>
        </p:nvCxnSpPr>
        <p:spPr>
          <a:xfrm>
            <a:off x="5735839" y="3611372"/>
            <a:ext cx="13146" cy="21008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CA60C6-771B-4D44-938A-A361A4F97C1A}"/>
              </a:ext>
            </a:extLst>
          </p:cNvPr>
          <p:cNvCxnSpPr>
            <a:cxnSpLocks/>
          </p:cNvCxnSpPr>
          <p:nvPr/>
        </p:nvCxnSpPr>
        <p:spPr>
          <a:xfrm>
            <a:off x="5748985"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1D9931C-5F24-4074-A48B-59690E556CCC}"/>
              </a:ext>
            </a:extLst>
          </p:cNvPr>
          <p:cNvGrpSpPr/>
          <p:nvPr/>
        </p:nvGrpSpPr>
        <p:grpSpPr>
          <a:xfrm>
            <a:off x="5175940" y="4068572"/>
            <a:ext cx="1202573" cy="1355594"/>
            <a:chOff x="927030" y="494101"/>
            <a:chExt cx="1202573" cy="1355594"/>
          </a:xfrm>
        </p:grpSpPr>
        <p:pic>
          <p:nvPicPr>
            <p:cNvPr id="30" name="Picture 6">
              <a:extLst>
                <a:ext uri="{FF2B5EF4-FFF2-40B4-BE49-F238E27FC236}">
                  <a16:creationId xmlns:a16="http://schemas.microsoft.com/office/drawing/2014/main" id="{C71AA175-63EF-4917-AFD4-1B418C2156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7816BC19-2F7C-4888-8281-F2DF07BFBD55}"/>
                </a:ext>
              </a:extLst>
            </p:cNvPr>
            <p:cNvSpPr/>
            <p:nvPr/>
          </p:nvSpPr>
          <p:spPr>
            <a:xfrm>
              <a:off x="927030" y="1480363"/>
              <a:ext cx="1202573"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Inga</a:t>
              </a:r>
            </a:p>
            <a:p>
              <a:pPr algn="ctr"/>
              <a:r>
                <a:rPr lang="en-US" sz="900" dirty="0">
                  <a:solidFill>
                    <a:schemeClr val="bg1"/>
                  </a:solidFill>
                  <a:latin typeface="Segoe UI Semilight" panose="020B0402040204020203" pitchFamily="34" charset="0"/>
                  <a:cs typeface="Segoe UI Semilight" panose="020B0402040204020203" pitchFamily="34" charset="0"/>
                </a:rPr>
                <a:t>Purchasing Manager</a:t>
              </a:r>
            </a:p>
          </p:txBody>
        </p:sp>
      </p:grpSp>
      <p:grpSp>
        <p:nvGrpSpPr>
          <p:cNvPr id="32" name="Group 31">
            <a:extLst>
              <a:ext uri="{FF2B5EF4-FFF2-40B4-BE49-F238E27FC236}">
                <a16:creationId xmlns:a16="http://schemas.microsoft.com/office/drawing/2014/main" id="{CCAE0D08-9FD4-4484-9181-1E3ABFD16F4C}"/>
              </a:ext>
            </a:extLst>
          </p:cNvPr>
          <p:cNvGrpSpPr/>
          <p:nvPr/>
        </p:nvGrpSpPr>
        <p:grpSpPr>
          <a:xfrm>
            <a:off x="3793296" y="4050054"/>
            <a:ext cx="1220206" cy="1355594"/>
            <a:chOff x="918220" y="494101"/>
            <a:chExt cx="1220206" cy="1355594"/>
          </a:xfrm>
        </p:grpSpPr>
        <p:pic>
          <p:nvPicPr>
            <p:cNvPr id="38" name="Picture 6">
              <a:extLst>
                <a:ext uri="{FF2B5EF4-FFF2-40B4-BE49-F238E27FC236}">
                  <a16:creationId xmlns:a16="http://schemas.microsoft.com/office/drawing/2014/main" id="{3AD67C8F-78C8-499C-BD33-9DE2B4AAE7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391E1F4B-974D-492C-A43A-4864C4ADA12E}"/>
                </a:ext>
              </a:extLst>
            </p:cNvPr>
            <p:cNvSpPr/>
            <p:nvPr/>
          </p:nvSpPr>
          <p:spPr>
            <a:xfrm>
              <a:off x="918220" y="1480363"/>
              <a:ext cx="1220206"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Ellen</a:t>
              </a:r>
            </a:p>
            <a:p>
              <a:pPr algn="ctr"/>
              <a:r>
                <a:rPr lang="en-US" sz="900" dirty="0">
                  <a:solidFill>
                    <a:schemeClr val="bg1"/>
                  </a:solidFill>
                  <a:latin typeface="Segoe UI Semilight" panose="020B0402040204020203" pitchFamily="34" charset="0"/>
                  <a:cs typeface="Segoe UI Semilight" panose="020B0402040204020203" pitchFamily="34" charset="0"/>
                </a:rPr>
                <a:t>Warehouse Manager</a:t>
              </a:r>
            </a:p>
          </p:txBody>
        </p:sp>
      </p:grpSp>
      <p:cxnSp>
        <p:nvCxnSpPr>
          <p:cNvPr id="40" name="Straight Connector 39">
            <a:extLst>
              <a:ext uri="{FF2B5EF4-FFF2-40B4-BE49-F238E27FC236}">
                <a16:creationId xmlns:a16="http://schemas.microsoft.com/office/drawing/2014/main" id="{7720336B-70BD-40CE-B1E9-F3DEA3C4D4F4}"/>
              </a:ext>
            </a:extLst>
          </p:cNvPr>
          <p:cNvCxnSpPr>
            <a:cxnSpLocks/>
          </p:cNvCxnSpPr>
          <p:nvPr/>
        </p:nvCxnSpPr>
        <p:spPr>
          <a:xfrm>
            <a:off x="4386457"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2003EA-569B-4E39-9996-12BF20AA37EF}"/>
              </a:ext>
            </a:extLst>
          </p:cNvPr>
          <p:cNvCxnSpPr>
            <a:cxnSpLocks/>
          </p:cNvCxnSpPr>
          <p:nvPr/>
        </p:nvCxnSpPr>
        <p:spPr>
          <a:xfrm>
            <a:off x="4377385" y="3821454"/>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5BFEBD3-6606-4766-B78A-D32055BE07E8}"/>
              </a:ext>
            </a:extLst>
          </p:cNvPr>
          <p:cNvGrpSpPr/>
          <p:nvPr/>
        </p:nvGrpSpPr>
        <p:grpSpPr>
          <a:xfrm>
            <a:off x="6655828" y="4050054"/>
            <a:ext cx="939251" cy="1494093"/>
            <a:chOff x="1042875" y="494101"/>
            <a:chExt cx="939251" cy="1494093"/>
          </a:xfrm>
        </p:grpSpPr>
        <p:pic>
          <p:nvPicPr>
            <p:cNvPr id="43" name="Picture 6">
              <a:extLst>
                <a:ext uri="{FF2B5EF4-FFF2-40B4-BE49-F238E27FC236}">
                  <a16:creationId xmlns:a16="http://schemas.microsoft.com/office/drawing/2014/main" id="{B45F695B-7A6C-4E28-B2EE-BC5A209D58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D8A89136-9626-47F1-A485-2B834AD71DAF}"/>
                </a:ext>
              </a:extLst>
            </p:cNvPr>
            <p:cNvSpPr/>
            <p:nvPr/>
          </p:nvSpPr>
          <p:spPr>
            <a:xfrm>
              <a:off x="1074505" y="1480363"/>
              <a:ext cx="907621"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Ted</a:t>
              </a:r>
            </a:p>
            <a:p>
              <a:pPr algn="ctr"/>
              <a:r>
                <a:rPr lang="en-US" sz="900" dirty="0">
                  <a:solidFill>
                    <a:schemeClr val="bg1"/>
                  </a:solidFill>
                  <a:latin typeface="Segoe UI Semilight" panose="020B0402040204020203" pitchFamily="34" charset="0"/>
                  <a:cs typeface="Segoe UI Semilight" panose="020B0402040204020203" pitchFamily="34" charset="0"/>
                </a:rPr>
                <a:t>Transportation</a:t>
              </a:r>
              <a:br>
                <a:rPr lang="en-US" sz="900" dirty="0">
                  <a:solidFill>
                    <a:schemeClr val="bg1"/>
                  </a:solidFill>
                  <a:latin typeface="Segoe UI Semilight" panose="020B0402040204020203" pitchFamily="34" charset="0"/>
                  <a:cs typeface="Segoe UI Semilight" panose="020B0402040204020203" pitchFamily="34" charset="0"/>
                </a:rPr>
              </a:br>
              <a:r>
                <a:rPr lang="en-US" sz="900" dirty="0">
                  <a:solidFill>
                    <a:schemeClr val="bg1"/>
                  </a:solidFill>
                  <a:latin typeface="Segoe UI Semilight" panose="020B0402040204020203" pitchFamily="34" charset="0"/>
                  <a:cs typeface="Segoe UI Semilight" panose="020B0402040204020203" pitchFamily="34" charset="0"/>
                </a:rPr>
                <a:t>Coordinator</a:t>
              </a:r>
            </a:p>
          </p:txBody>
        </p:sp>
      </p:grpSp>
      <p:cxnSp>
        <p:nvCxnSpPr>
          <p:cNvPr id="45" name="Straight Connector 44">
            <a:extLst>
              <a:ext uri="{FF2B5EF4-FFF2-40B4-BE49-F238E27FC236}">
                <a16:creationId xmlns:a16="http://schemas.microsoft.com/office/drawing/2014/main" id="{DBE954F4-6700-4EC7-A35D-32673DC80790}"/>
              </a:ext>
            </a:extLst>
          </p:cNvPr>
          <p:cNvCxnSpPr>
            <a:cxnSpLocks/>
          </p:cNvCxnSpPr>
          <p:nvPr/>
        </p:nvCxnSpPr>
        <p:spPr>
          <a:xfrm>
            <a:off x="5748985" y="3821454"/>
            <a:ext cx="139434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817AD5-CFCB-4417-8E31-8F1B2C237338}"/>
              </a:ext>
            </a:extLst>
          </p:cNvPr>
          <p:cNvCxnSpPr>
            <a:cxnSpLocks/>
          </p:cNvCxnSpPr>
          <p:nvPr/>
        </p:nvCxnSpPr>
        <p:spPr>
          <a:xfrm>
            <a:off x="7140715"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896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33622" y="2459554"/>
            <a:ext cx="2247346"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Ellen</a:t>
            </a:r>
          </a:p>
          <a:p>
            <a:pPr algn="ctr"/>
            <a:r>
              <a:rPr lang="en-US" dirty="0">
                <a:solidFill>
                  <a:schemeClr val="bg1"/>
                </a:solidFill>
                <a:latin typeface="Segoe UI Semilight" panose="020B0402040204020203" pitchFamily="34" charset="0"/>
                <a:cs typeface="Segoe UI Semilight" panose="020B0402040204020203" pitchFamily="34" charset="0"/>
              </a:rPr>
              <a:t>Warehouse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Ellen ensures that inventory levels are accurate and that periodic physical inventory counts occur. She optimizes warehouse operations and focuses on employee turnover rate reduction.</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don't like to go home when there's a messy warehouse."</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830997"/>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56 years old</a:t>
            </a:r>
          </a:p>
          <a:p>
            <a:r>
              <a:rPr lang="en-US" sz="1200" dirty="0" err="1">
                <a:solidFill>
                  <a:schemeClr val="bg1"/>
                </a:solidFill>
                <a:latin typeface="Segoe UI" panose="020B0502040204020203" pitchFamily="34" charset="0"/>
                <a:cs typeface="Segoe UI" panose="020B0502040204020203" pitchFamily="34" charset="0"/>
              </a:rPr>
              <a:t>Bachelors</a:t>
            </a:r>
            <a:r>
              <a:rPr lang="en-US" sz="1200" dirty="0">
                <a:solidFill>
                  <a:schemeClr val="bg1"/>
                </a:solidFill>
                <a:latin typeface="Segoe UI" panose="020B0502040204020203" pitchFamily="34" charset="0"/>
                <a:cs typeface="Segoe UI" panose="020B0502040204020203" pitchFamily="34" charset="0"/>
              </a:rPr>
              <a:t> Degree in Business Administration</a:t>
            </a:r>
          </a:p>
          <a:p>
            <a:r>
              <a:rPr lang="en-US" sz="1200" dirty="0">
                <a:solidFill>
                  <a:schemeClr val="bg1"/>
                </a:solidFill>
                <a:latin typeface="Segoe UI" panose="020B0502040204020203" pitchFamily="34" charset="0"/>
                <a:cs typeface="Segoe UI" panose="020B0502040204020203" pitchFamily="34" charset="0"/>
              </a:rPr>
              <a:t>Married with two full-grown daughters and four grandkids</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2600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ELLEN</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1277273"/>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Maintain a good clean physical inventory report so that sales promises only what they can deliver</a:t>
            </a:r>
          </a:p>
          <a:p>
            <a:r>
              <a:rPr lang="en-US" sz="1100" dirty="0">
                <a:solidFill>
                  <a:srgbClr val="000000"/>
                </a:solidFill>
                <a:latin typeface="Segoe UI" panose="020B0502040204020203" pitchFamily="34" charset="0"/>
                <a:cs typeface="Segoe UI" panose="020B0502040204020203" pitchFamily="34" charset="0"/>
              </a:rPr>
              <a:t>Get the right product out on time and make the company look good</a:t>
            </a:r>
          </a:p>
          <a:p>
            <a:r>
              <a:rPr lang="en-US" sz="1100" dirty="0">
                <a:solidFill>
                  <a:srgbClr val="000000"/>
                </a:solidFill>
                <a:latin typeface="Segoe UI" panose="020B0502040204020203" pitchFamily="34" charset="0"/>
                <a:cs typeface="Segoe UI" panose="020B0502040204020203" pitchFamily="34" charset="0"/>
              </a:rPr>
              <a:t>Reduce employee turnover rates of warehouse staff</a:t>
            </a:r>
          </a:p>
          <a:p>
            <a:r>
              <a:rPr lang="en-US" sz="1100" dirty="0">
                <a:solidFill>
                  <a:srgbClr val="000000"/>
                </a:solidFill>
                <a:latin typeface="Segoe UI" panose="020B0502040204020203" pitchFamily="34" charset="0"/>
                <a:cs typeface="Segoe UI" panose="020B0502040204020203" pitchFamily="34" charset="0"/>
              </a:rPr>
              <a:t>Optimize the warehouse layout and operations so things move smoothly</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4110477"/>
            <a:ext cx="3674583" cy="2292935"/>
          </a:xfrm>
          <a:prstGeom prst="rect">
            <a:avLst/>
          </a:prstGeom>
        </p:spPr>
        <p:txBody>
          <a:bodyPr wrap="square">
            <a:spAutoFit/>
          </a:bodyPr>
          <a:lstStyle/>
          <a:p>
            <a:r>
              <a:rPr lang="en-US" sz="1100" dirty="0">
                <a:solidFill>
                  <a:srgbClr val="000000"/>
                </a:solidFill>
                <a:latin typeface="Segoe UI" panose="020B0502040204020203" pitchFamily="34" charset="0"/>
              </a:rPr>
              <a:t>The high employee turnover rates of her staff</a:t>
            </a:r>
          </a:p>
          <a:p>
            <a:r>
              <a:rPr lang="en-US" sz="1100" dirty="0">
                <a:solidFill>
                  <a:srgbClr val="000000"/>
                </a:solidFill>
                <a:latin typeface="Segoe UI" panose="020B0502040204020203" pitchFamily="34" charset="0"/>
              </a:rPr>
              <a:t>Working weekends or evenings to do inventory counts</a:t>
            </a:r>
          </a:p>
          <a:p>
            <a:r>
              <a:rPr lang="en-US" sz="1100" dirty="0">
                <a:solidFill>
                  <a:srgbClr val="000000"/>
                </a:solidFill>
                <a:latin typeface="Segoe UI" panose="020B0502040204020203" pitchFamily="34" charset="0"/>
              </a:rPr>
              <a:t>Doing stock takes with small items as they "are a real beast to control”.</a:t>
            </a:r>
          </a:p>
          <a:p>
            <a:r>
              <a:rPr lang="en-US" sz="1100" dirty="0">
                <a:solidFill>
                  <a:srgbClr val="000000"/>
                </a:solidFill>
                <a:latin typeface="Segoe UI" panose="020B0502040204020203" pitchFamily="34" charset="0"/>
              </a:rPr>
              <a:t>When the system quantities don't match up with the actual quantities</a:t>
            </a:r>
          </a:p>
          <a:p>
            <a:r>
              <a:rPr lang="en-US" sz="1100" dirty="0">
                <a:solidFill>
                  <a:srgbClr val="000000"/>
                </a:solidFill>
                <a:latin typeface="Segoe UI" panose="020B0502040204020203" pitchFamily="34" charset="0"/>
              </a:rPr>
              <a:t>Big problems with misplaced demo items and spare parts because engineers/salespeople take the parts and don’t put them back in the right bin</a:t>
            </a:r>
          </a:p>
          <a:p>
            <a:r>
              <a:rPr lang="en-US" sz="1100" dirty="0">
                <a:solidFill>
                  <a:srgbClr val="000000"/>
                </a:solidFill>
                <a:latin typeface="Segoe UI" panose="020B0502040204020203" pitchFamily="34" charset="0"/>
              </a:rPr>
              <a:t>They run into problems when entering stock count results on a spreadsheet and they do an import</a:t>
            </a:r>
          </a:p>
          <a:p>
            <a:r>
              <a:rPr lang="en-US" sz="1100" dirty="0">
                <a:solidFill>
                  <a:srgbClr val="000000"/>
                </a:solidFill>
                <a:latin typeface="Segoe UI" panose="020B0502040204020203" pitchFamily="34" charset="0"/>
              </a:rPr>
              <a:t>Too many forms to go through to complete a task</a:t>
            </a:r>
          </a:p>
          <a:p>
            <a:r>
              <a:rPr lang="en-US" sz="1100" dirty="0">
                <a:solidFill>
                  <a:srgbClr val="000000"/>
                </a:solidFill>
                <a:latin typeface="Segoe UI" panose="020B0502040204020203" pitchFamily="34" charset="0"/>
              </a:rPr>
              <a:t>Not knowing where an item is</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1615827"/>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Inventory Manager</a:t>
            </a:r>
          </a:p>
          <a:p>
            <a:r>
              <a:rPr lang="en-US" sz="1100" dirty="0">
                <a:solidFill>
                  <a:srgbClr val="000000"/>
                </a:solidFill>
                <a:latin typeface="Segoe UI" panose="020B0502040204020203" pitchFamily="34" charset="0"/>
                <a:cs typeface="Segoe UI" panose="020B0502040204020203" pitchFamily="34" charset="0"/>
              </a:rPr>
              <a:t>Customer Service Provider</a:t>
            </a:r>
          </a:p>
          <a:p>
            <a:r>
              <a:rPr lang="en-US" sz="1100" dirty="0">
                <a:solidFill>
                  <a:srgbClr val="000000"/>
                </a:solidFill>
                <a:latin typeface="Segoe UI" panose="020B0502040204020203" pitchFamily="34" charset="0"/>
                <a:cs typeface="Segoe UI" panose="020B0502040204020203" pitchFamily="34" charset="0"/>
              </a:rPr>
              <a:t>Inventory Counter</a:t>
            </a:r>
          </a:p>
          <a:p>
            <a:r>
              <a:rPr lang="en-US" sz="1100" dirty="0">
                <a:solidFill>
                  <a:srgbClr val="000000"/>
                </a:solidFill>
                <a:latin typeface="Segoe UI" panose="020B0502040204020203" pitchFamily="34" charset="0"/>
                <a:cs typeface="Segoe UI" panose="020B0502040204020203" pitchFamily="34" charset="0"/>
              </a:rPr>
              <a:t>Report Generator</a:t>
            </a:r>
          </a:p>
          <a:p>
            <a:r>
              <a:rPr lang="en-US" sz="1100" dirty="0">
                <a:solidFill>
                  <a:srgbClr val="000000"/>
                </a:solidFill>
                <a:latin typeface="Segoe UI" panose="020B0502040204020203" pitchFamily="34" charset="0"/>
                <a:cs typeface="Segoe UI" panose="020B0502040204020203" pitchFamily="34" charset="0"/>
              </a:rPr>
              <a:t>Tracer</a:t>
            </a:r>
          </a:p>
          <a:p>
            <a:r>
              <a:rPr lang="en-US" sz="1100" dirty="0">
                <a:solidFill>
                  <a:srgbClr val="000000"/>
                </a:solidFill>
                <a:latin typeface="Segoe UI" panose="020B0502040204020203" pitchFamily="34" charset="0"/>
                <a:cs typeface="Segoe UI" panose="020B0502040204020203" pitchFamily="34" charset="0"/>
              </a:rPr>
              <a:t>Tracker</a:t>
            </a:r>
          </a:p>
          <a:p>
            <a:r>
              <a:rPr lang="en-US" sz="1100" dirty="0">
                <a:solidFill>
                  <a:srgbClr val="000000"/>
                </a:solidFill>
                <a:latin typeface="Segoe UI" panose="020B0502040204020203" pitchFamily="34" charset="0"/>
                <a:cs typeface="Segoe UI" panose="020B0502040204020203" pitchFamily="34" charset="0"/>
              </a:rPr>
              <a:t>Economizer</a:t>
            </a:r>
          </a:p>
          <a:p>
            <a:r>
              <a:rPr lang="en-US" sz="1100" dirty="0">
                <a:solidFill>
                  <a:srgbClr val="000000"/>
                </a:solidFill>
                <a:latin typeface="Segoe UI" panose="020B0502040204020203" pitchFamily="34" charset="0"/>
                <a:cs typeface="Segoe UI" panose="020B0502040204020203" pitchFamily="34" charset="0"/>
              </a:rPr>
              <a:t>Quality Controller</a:t>
            </a:r>
          </a:p>
          <a:p>
            <a:r>
              <a:rPr lang="en-US" sz="1100" dirty="0">
                <a:solidFill>
                  <a:srgbClr val="000000"/>
                </a:solidFill>
                <a:latin typeface="Segoe UI" panose="020B0502040204020203" pitchFamily="34" charset="0"/>
                <a:cs typeface="Segoe UI" panose="020B0502040204020203" pitchFamily="34" charset="0"/>
              </a:rPr>
              <a:t>Optimizer</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3650041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49365" y="2459554"/>
            <a:ext cx="2215864"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Inga</a:t>
            </a:r>
          </a:p>
          <a:p>
            <a:pPr algn="ctr"/>
            <a:r>
              <a:rPr lang="en-US" dirty="0">
                <a:solidFill>
                  <a:schemeClr val="bg1"/>
                </a:solidFill>
                <a:latin typeface="Segoe UI Semilight" panose="020B0402040204020203" pitchFamily="34" charset="0"/>
                <a:cs typeface="Segoe UI Semilight" panose="020B0402040204020203" pitchFamily="34" charset="0"/>
              </a:rPr>
              <a:t>Purchasing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Inga sources the right quality product from the right supplier at the right price. She understands supplier performance and the supply chain-related departments. She delegates day-to-day purchasing activities to Alicia.</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"Using this supplier would be a strategically better decision."</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200329"/>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52 years old</a:t>
            </a:r>
          </a:p>
          <a:p>
            <a:r>
              <a:rPr lang="en-US" sz="1200" dirty="0">
                <a:solidFill>
                  <a:schemeClr val="bg1"/>
                </a:solidFill>
                <a:latin typeface="Segoe UI" panose="020B0502040204020203" pitchFamily="34" charset="0"/>
                <a:cs typeface="Segoe UI" panose="020B0502040204020203" pitchFamily="34" charset="0"/>
              </a:rPr>
              <a:t>25 years of purchasing experience at different companies</a:t>
            </a:r>
          </a:p>
          <a:p>
            <a:r>
              <a:rPr lang="en-US" sz="1200" dirty="0">
                <a:solidFill>
                  <a:schemeClr val="bg1"/>
                </a:solidFill>
                <a:latin typeface="Segoe UI" panose="020B0502040204020203" pitchFamily="34" charset="0"/>
                <a:cs typeface="Segoe UI" panose="020B0502040204020203" pitchFamily="34" charset="0"/>
              </a:rPr>
              <a:t>Two full-grown children</a:t>
            </a:r>
          </a:p>
          <a:p>
            <a:r>
              <a:rPr lang="en-US" sz="1200" dirty="0">
                <a:solidFill>
                  <a:schemeClr val="bg1"/>
                </a:solidFill>
                <a:latin typeface="Segoe UI" panose="020B0502040204020203" pitchFamily="34" charset="0"/>
                <a:cs typeface="Segoe UI" panose="020B0502040204020203" pitchFamily="34" charset="0"/>
              </a:rPr>
              <a:t>College degree and maybe some industry certification</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26188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INGA</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1107996"/>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Have the right product at the right time in the right quality at the right price</a:t>
            </a:r>
          </a:p>
          <a:p>
            <a:r>
              <a:rPr lang="en-US" sz="1100" dirty="0">
                <a:solidFill>
                  <a:srgbClr val="000000"/>
                </a:solidFill>
                <a:latin typeface="Segoe UI" panose="020B0502040204020203" pitchFamily="34" charset="0"/>
                <a:cs typeface="Segoe UI" panose="020B0502040204020203" pitchFamily="34" charset="0"/>
              </a:rPr>
              <a:t>Reduce costs for purchased items</a:t>
            </a:r>
          </a:p>
          <a:p>
            <a:r>
              <a:rPr lang="en-US" sz="1100" dirty="0">
                <a:solidFill>
                  <a:srgbClr val="000000"/>
                </a:solidFill>
                <a:latin typeface="Segoe UI" panose="020B0502040204020203" pitchFamily="34" charset="0"/>
                <a:cs typeface="Segoe UI" panose="020B0502040204020203" pitchFamily="34" charset="0"/>
              </a:rPr>
              <a:t>Ensure company goals of order fulfillment are achieved</a:t>
            </a:r>
          </a:p>
          <a:p>
            <a:r>
              <a:rPr lang="en-US" sz="1100" dirty="0">
                <a:solidFill>
                  <a:srgbClr val="000000"/>
                </a:solidFill>
                <a:latin typeface="Segoe UI" panose="020B0502040204020203" pitchFamily="34" charset="0"/>
                <a:cs typeface="Segoe UI" panose="020B0502040204020203" pitchFamily="34" charset="0"/>
              </a:rPr>
              <a:t>Secure suppliers that we can have a long-term relationship with</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4110477"/>
            <a:ext cx="3674583" cy="1446550"/>
          </a:xfrm>
          <a:prstGeom prst="rect">
            <a:avLst/>
          </a:prstGeom>
        </p:spPr>
        <p:txBody>
          <a:bodyPr wrap="square">
            <a:spAutoFit/>
          </a:bodyPr>
          <a:lstStyle/>
          <a:p>
            <a:r>
              <a:rPr lang="en-US" sz="1100" dirty="0">
                <a:solidFill>
                  <a:srgbClr val="000000"/>
                </a:solidFill>
                <a:latin typeface="Segoe UI" panose="020B0502040204020203" pitchFamily="34" charset="0"/>
              </a:rPr>
              <a:t>Machinery breakdown</a:t>
            </a:r>
          </a:p>
          <a:p>
            <a:r>
              <a:rPr lang="en-US" sz="1100" dirty="0">
                <a:solidFill>
                  <a:srgbClr val="000000"/>
                </a:solidFill>
                <a:latin typeface="Segoe UI" panose="020B0502040204020203" pitchFamily="34" charset="0"/>
              </a:rPr>
              <a:t>Someone forgets to tell me to order something</a:t>
            </a:r>
          </a:p>
          <a:p>
            <a:r>
              <a:rPr lang="en-US" sz="1100" dirty="0">
                <a:solidFill>
                  <a:srgbClr val="000000"/>
                </a:solidFill>
                <a:latin typeface="Segoe UI" panose="020B0502040204020203" pitchFamily="34" charset="0"/>
              </a:rPr>
              <a:t>When one of our internal or external customers increases their order quantities to way beyond their forecasted levels</a:t>
            </a:r>
          </a:p>
          <a:p>
            <a:r>
              <a:rPr lang="en-US" sz="1100" dirty="0">
                <a:solidFill>
                  <a:srgbClr val="000000"/>
                </a:solidFill>
                <a:latin typeface="Segoe UI" panose="020B0502040204020203" pitchFamily="34" charset="0"/>
              </a:rPr>
              <a:t>Not being able to get to the data that I want out of the ERP system or can't manipulate data in the system</a:t>
            </a:r>
          </a:p>
          <a:p>
            <a:r>
              <a:rPr lang="en-US" sz="1100" dirty="0">
                <a:solidFill>
                  <a:srgbClr val="000000"/>
                </a:solidFill>
                <a:latin typeface="Segoe UI" panose="020B0502040204020203" pitchFamily="34" charset="0"/>
              </a:rPr>
              <a:t>Any change in demand or plans</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1954381"/>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Negotiator</a:t>
            </a:r>
          </a:p>
          <a:p>
            <a:r>
              <a:rPr lang="en-US" sz="1100" dirty="0">
                <a:solidFill>
                  <a:srgbClr val="000000"/>
                </a:solidFill>
                <a:latin typeface="Segoe UI" panose="020B0502040204020203" pitchFamily="34" charset="0"/>
                <a:cs typeface="Segoe UI" panose="020B0502040204020203" pitchFamily="34" charset="0"/>
              </a:rPr>
              <a:t>Purchaser</a:t>
            </a:r>
          </a:p>
          <a:p>
            <a:r>
              <a:rPr lang="en-US" sz="1100" dirty="0">
                <a:solidFill>
                  <a:srgbClr val="000000"/>
                </a:solidFill>
                <a:latin typeface="Segoe UI" panose="020B0502040204020203" pitchFamily="34" charset="0"/>
                <a:cs typeface="Segoe UI" panose="020B0502040204020203" pitchFamily="34" charset="0"/>
              </a:rPr>
              <a:t>Evaluator</a:t>
            </a:r>
          </a:p>
          <a:p>
            <a:r>
              <a:rPr lang="en-US" sz="1100" dirty="0">
                <a:solidFill>
                  <a:srgbClr val="000000"/>
                </a:solidFill>
                <a:latin typeface="Segoe UI" panose="020B0502040204020203" pitchFamily="34" charset="0"/>
                <a:cs typeface="Segoe UI" panose="020B0502040204020203" pitchFamily="34" charset="0"/>
              </a:rPr>
              <a:t>Compiler</a:t>
            </a:r>
          </a:p>
          <a:p>
            <a:r>
              <a:rPr lang="en-US" sz="1100" dirty="0">
                <a:solidFill>
                  <a:srgbClr val="000000"/>
                </a:solidFill>
                <a:latin typeface="Segoe UI" panose="020B0502040204020203" pitchFamily="34" charset="0"/>
                <a:cs typeface="Segoe UI" panose="020B0502040204020203" pitchFamily="34" charset="0"/>
              </a:rPr>
              <a:t>Manager</a:t>
            </a:r>
          </a:p>
          <a:p>
            <a:r>
              <a:rPr lang="en-US" sz="1100" dirty="0">
                <a:solidFill>
                  <a:srgbClr val="000000"/>
                </a:solidFill>
                <a:latin typeface="Segoe UI" panose="020B0502040204020203" pitchFamily="34" charset="0"/>
                <a:cs typeface="Segoe UI" panose="020B0502040204020203" pitchFamily="34" charset="0"/>
              </a:rPr>
              <a:t>Inventory controller</a:t>
            </a:r>
          </a:p>
          <a:p>
            <a:r>
              <a:rPr lang="en-US" sz="1100" dirty="0">
                <a:solidFill>
                  <a:srgbClr val="000000"/>
                </a:solidFill>
                <a:latin typeface="Segoe UI" panose="020B0502040204020203" pitchFamily="34" charset="0"/>
                <a:cs typeface="Segoe UI" panose="020B0502040204020203" pitchFamily="34" charset="0"/>
              </a:rPr>
              <a:t>Revenue generator</a:t>
            </a:r>
          </a:p>
          <a:p>
            <a:r>
              <a:rPr lang="en-US" sz="1100" dirty="0">
                <a:solidFill>
                  <a:srgbClr val="000000"/>
                </a:solidFill>
                <a:latin typeface="Segoe UI" panose="020B0502040204020203" pitchFamily="34" charset="0"/>
                <a:cs typeface="Segoe UI" panose="020B0502040204020203" pitchFamily="34" charset="0"/>
              </a:rPr>
              <a:t>Bidding Manager</a:t>
            </a:r>
          </a:p>
          <a:p>
            <a:r>
              <a:rPr lang="en-US" sz="1100" dirty="0">
                <a:solidFill>
                  <a:srgbClr val="000000"/>
                </a:solidFill>
                <a:latin typeface="Segoe UI" panose="020B0502040204020203" pitchFamily="34" charset="0"/>
                <a:cs typeface="Segoe UI" panose="020B0502040204020203" pitchFamily="34" charset="0"/>
              </a:rPr>
              <a:t>Contracts Manager</a:t>
            </a:r>
          </a:p>
          <a:p>
            <a:r>
              <a:rPr lang="en-US" sz="1100" dirty="0">
                <a:solidFill>
                  <a:srgbClr val="000000"/>
                </a:solidFill>
                <a:latin typeface="Segoe UI" panose="020B0502040204020203" pitchFamily="34" charset="0"/>
                <a:cs typeface="Segoe UI" panose="020B0502040204020203" pitchFamily="34" charset="0"/>
              </a:rPr>
              <a:t>Vendor Manager</a:t>
            </a:r>
          </a:p>
          <a:p>
            <a:r>
              <a:rPr lang="en-US" sz="1100" dirty="0">
                <a:solidFill>
                  <a:srgbClr val="000000"/>
                </a:solidFill>
                <a:latin typeface="Segoe UI" panose="020B0502040204020203" pitchFamily="34" charset="0"/>
                <a:cs typeface="Segoe UI" panose="020B0502040204020203" pitchFamily="34" charset="0"/>
              </a:rPr>
              <a:t>Order Processing Manager</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915365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516329" y="2459554"/>
            <a:ext cx="2881943"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Ted</a:t>
            </a:r>
          </a:p>
          <a:p>
            <a:pPr algn="ctr"/>
            <a:r>
              <a:rPr lang="en-US" dirty="0">
                <a:solidFill>
                  <a:schemeClr val="bg1"/>
                </a:solidFill>
                <a:latin typeface="Segoe UI Semilight" panose="020B0402040204020203" pitchFamily="34" charset="0"/>
                <a:cs typeface="Segoe UI Semilight" panose="020B0402040204020203" pitchFamily="34" charset="0"/>
              </a:rPr>
              <a:t>Transportation Coordinator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Ted tracks shipments and provides advice about customs regulations and shipping documentation. Ted is knowledgeable about shipping, the freight forwarding industry, and international trade issues. He has key relationships across these areas.</a:t>
            </a:r>
            <a:endParaRPr lang="en-US" sz="1100" dirty="0"/>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830997"/>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35 years old</a:t>
            </a:r>
          </a:p>
          <a:p>
            <a:r>
              <a:rPr lang="en-US" sz="1200" dirty="0">
                <a:solidFill>
                  <a:schemeClr val="bg1"/>
                </a:solidFill>
                <a:latin typeface="Segoe UI" panose="020B0502040204020203" pitchFamily="34" charset="0"/>
                <a:cs typeface="Segoe UI" panose="020B0502040204020203" pitchFamily="34" charset="0"/>
              </a:rPr>
              <a:t>8 years as a transport coordinator</a:t>
            </a:r>
          </a:p>
          <a:p>
            <a:r>
              <a:rPr lang="en-US" sz="1200" dirty="0">
                <a:solidFill>
                  <a:schemeClr val="bg1"/>
                </a:solidFill>
                <a:latin typeface="Segoe UI" panose="020B0502040204020203" pitchFamily="34" charset="0"/>
                <a:cs typeface="Segoe UI" panose="020B0502040204020203" pitchFamily="34" charset="0"/>
              </a:rPr>
              <a:t>Married with three kids (13, 8, 2 years old)</a:t>
            </a:r>
          </a:p>
          <a:p>
            <a:r>
              <a:rPr lang="en-US" sz="1200" dirty="0">
                <a:solidFill>
                  <a:schemeClr val="bg1"/>
                </a:solidFill>
                <a:latin typeface="Segoe UI" panose="020B0502040204020203" pitchFamily="34" charset="0"/>
                <a:cs typeface="Segoe UI" panose="020B0502040204020203" pitchFamily="34" charset="0"/>
              </a:rPr>
              <a:t>Did an internship with a materials company</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146468"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TED</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1446550"/>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Routing the drivers and load the trucks so that there is little if any back tracking for the drivers.</a:t>
            </a:r>
          </a:p>
          <a:p>
            <a:r>
              <a:rPr lang="en-US" sz="1100" dirty="0">
                <a:solidFill>
                  <a:srgbClr val="000000"/>
                </a:solidFill>
                <a:latin typeface="Segoe UI" panose="020B0502040204020203" pitchFamily="34" charset="0"/>
                <a:cs typeface="Segoe UI" panose="020B0502040204020203" pitchFamily="34" charset="0"/>
              </a:rPr>
              <a:t>Getting better at my job. The longer I am at this job, the better I become.</a:t>
            </a:r>
          </a:p>
          <a:p>
            <a:r>
              <a:rPr lang="en-US" sz="1100" dirty="0">
                <a:solidFill>
                  <a:srgbClr val="000000"/>
                </a:solidFill>
                <a:latin typeface="Segoe UI" panose="020B0502040204020203" pitchFamily="34" charset="0"/>
                <a:cs typeface="Segoe UI" panose="020B0502040204020203" pitchFamily="34" charset="0"/>
              </a:rPr>
              <a:t>Learning how to use the ERP system</a:t>
            </a:r>
          </a:p>
          <a:p>
            <a:r>
              <a:rPr lang="en-US" sz="1100" dirty="0">
                <a:solidFill>
                  <a:srgbClr val="000000"/>
                </a:solidFill>
                <a:latin typeface="Segoe UI" panose="020B0502040204020203" pitchFamily="34" charset="0"/>
                <a:cs typeface="Segoe UI" panose="020B0502040204020203" pitchFamily="34" charset="0"/>
              </a:rPr>
              <a:t>Minimize transportation costs world-wide</a:t>
            </a:r>
          </a:p>
          <a:p>
            <a:r>
              <a:rPr lang="en-US" sz="1100" dirty="0">
                <a:solidFill>
                  <a:srgbClr val="000000"/>
                </a:solidFill>
                <a:latin typeface="Segoe UI" panose="020B0502040204020203" pitchFamily="34" charset="0"/>
                <a:cs typeface="Segoe UI" panose="020B0502040204020203" pitchFamily="34" charset="0"/>
              </a:rPr>
              <a:t>Choose the best mode of transportation and the best carriers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4110477"/>
            <a:ext cx="3674583" cy="5509200"/>
          </a:xfrm>
          <a:prstGeom prst="rect">
            <a:avLst/>
          </a:prstGeom>
        </p:spPr>
        <p:txBody>
          <a:bodyPr wrap="square">
            <a:spAutoFit/>
          </a:bodyPr>
          <a:lstStyle/>
          <a:p>
            <a:r>
              <a:rPr lang="en-US" sz="1100" dirty="0">
                <a:solidFill>
                  <a:srgbClr val="000000"/>
                </a:solidFill>
                <a:latin typeface="Segoe UI" panose="020B0502040204020203" pitchFamily="34" charset="0"/>
              </a:rPr>
              <a:t>Everything I deal with is on paper, often multiple copies that are then spread out across people and departments both internally and externally.</a:t>
            </a:r>
          </a:p>
          <a:p>
            <a:r>
              <a:rPr lang="en-US" sz="1100" dirty="0">
                <a:solidFill>
                  <a:srgbClr val="000000"/>
                </a:solidFill>
                <a:latin typeface="Segoe UI" panose="020B0502040204020203" pitchFamily="34" charset="0"/>
              </a:rPr>
              <a:t>I have to know the answers for three different groups, one, sales staff “did you ship that package”, two, customer service “where is the package", three, my drivers “where does this package go.”</a:t>
            </a:r>
          </a:p>
          <a:p>
            <a:r>
              <a:rPr lang="en-US" sz="1100" dirty="0">
                <a:solidFill>
                  <a:srgbClr val="000000"/>
                </a:solidFill>
                <a:latin typeface="Segoe UI" panose="020B0502040204020203" pitchFamily="34" charset="0"/>
              </a:rPr>
              <a:t>I feel bad when I am not able to help someone out. I like to be helpful.</a:t>
            </a:r>
          </a:p>
          <a:p>
            <a:r>
              <a:rPr lang="en-US" sz="1100" dirty="0">
                <a:solidFill>
                  <a:srgbClr val="000000"/>
                </a:solidFill>
                <a:latin typeface="Segoe UI" panose="020B0502040204020203" pitchFamily="34" charset="0"/>
              </a:rPr>
              <a:t>The trucks are packed in the order I set up the deliveries so if things are out of order it can really delay the process.</a:t>
            </a:r>
          </a:p>
          <a:p>
            <a:r>
              <a:rPr lang="en-US" sz="1100" dirty="0">
                <a:solidFill>
                  <a:srgbClr val="000000"/>
                </a:solidFill>
                <a:latin typeface="Segoe UI" panose="020B0502040204020203" pitchFamily="34" charset="0"/>
              </a:rPr>
              <a:t>The most stressful part of my job is answering the various questions that arise throughout the day. I pride myself in being able to help people, when I don’t have the answer I go out of my way to find it.</a:t>
            </a:r>
          </a:p>
          <a:p>
            <a:r>
              <a:rPr lang="en-US" sz="1100" dirty="0">
                <a:solidFill>
                  <a:srgbClr val="000000"/>
                </a:solidFill>
                <a:latin typeface="Segoe UI" panose="020B0502040204020203" pitchFamily="34" charset="0"/>
              </a:rPr>
              <a:t>The most hectic part of my day is the morning because that is when I am trying to get all my drivers out while I am also dealing with incoming deliveries.</a:t>
            </a:r>
          </a:p>
          <a:p>
            <a:r>
              <a:rPr lang="en-US" sz="1100" dirty="0">
                <a:solidFill>
                  <a:srgbClr val="000000"/>
                </a:solidFill>
                <a:latin typeface="Segoe UI" panose="020B0502040204020203" pitchFamily="34" charset="0"/>
              </a:rPr>
              <a:t>The hardest part of my job is routing the drivers to each of the sites for their deliveries. I don’t like to let my drivers down; first, because I want to do a good job, second, my drivers get very upset when it happens.</a:t>
            </a:r>
          </a:p>
          <a:p>
            <a:r>
              <a:rPr lang="en-US" sz="1100" dirty="0">
                <a:solidFill>
                  <a:srgbClr val="000000"/>
                </a:solidFill>
                <a:latin typeface="Segoe UI" panose="020B0502040204020203" pitchFamily="34" charset="0"/>
              </a:rPr>
              <a:t>Routing takes up a big chunk of time, I usually work on it in the afternoon, because things have settled down at that point.</a:t>
            </a:r>
          </a:p>
          <a:p>
            <a:r>
              <a:rPr lang="en-US" sz="1100" dirty="0">
                <a:solidFill>
                  <a:srgbClr val="000000"/>
                </a:solidFill>
                <a:latin typeface="Segoe UI" panose="020B0502040204020203" pitchFamily="34" charset="0"/>
              </a:rPr>
              <a:t>A big problem is when the drivers forget to tell me that they didn’t collect an item (PO) that I had planned for a given run</a:t>
            </a:r>
          </a:p>
          <a:p>
            <a:r>
              <a:rPr lang="en-US" sz="1100" dirty="0">
                <a:solidFill>
                  <a:srgbClr val="000000"/>
                </a:solidFill>
                <a:latin typeface="Segoe UI" panose="020B0502040204020203" pitchFamily="34" charset="0"/>
              </a:rPr>
              <a:t>It’s a problem receiving and shipping items to and from countries outside the EU because of tariff expenses, so we send large shipments to Norway</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1107996"/>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Paperwork processor</a:t>
            </a:r>
          </a:p>
          <a:p>
            <a:r>
              <a:rPr lang="en-US" sz="1100" dirty="0">
                <a:solidFill>
                  <a:srgbClr val="000000"/>
                </a:solidFill>
                <a:latin typeface="Segoe UI" panose="020B0502040204020203" pitchFamily="34" charset="0"/>
                <a:cs typeface="Segoe UI" panose="020B0502040204020203" pitchFamily="34" charset="0"/>
              </a:rPr>
              <a:t>Truck router</a:t>
            </a:r>
          </a:p>
          <a:p>
            <a:r>
              <a:rPr lang="en-US" sz="1100" dirty="0">
                <a:solidFill>
                  <a:srgbClr val="000000"/>
                </a:solidFill>
                <a:latin typeface="Segoe UI" panose="020B0502040204020203" pitchFamily="34" charset="0"/>
                <a:cs typeface="Segoe UI" panose="020B0502040204020203" pitchFamily="34" charset="0"/>
              </a:rPr>
              <a:t>Troubleshooter</a:t>
            </a:r>
          </a:p>
          <a:p>
            <a:r>
              <a:rPr lang="en-US" sz="1100" dirty="0">
                <a:solidFill>
                  <a:srgbClr val="000000"/>
                </a:solidFill>
                <a:latin typeface="Segoe UI" panose="020B0502040204020203" pitchFamily="34" charset="0"/>
                <a:cs typeface="Segoe UI" panose="020B0502040204020203" pitchFamily="34" charset="0"/>
              </a:rPr>
              <a:t>Driver manager</a:t>
            </a:r>
          </a:p>
          <a:p>
            <a:r>
              <a:rPr lang="en-US" sz="1100" dirty="0">
                <a:solidFill>
                  <a:srgbClr val="000000"/>
                </a:solidFill>
                <a:latin typeface="Segoe UI" panose="020B0502040204020203" pitchFamily="34" charset="0"/>
                <a:cs typeface="Segoe UI" panose="020B0502040204020203" pitchFamily="34" charset="0"/>
              </a:rPr>
              <a:t>Order shipping liaison</a:t>
            </a:r>
          </a:p>
          <a:p>
            <a:r>
              <a:rPr lang="en-US" sz="1100" dirty="0">
                <a:solidFill>
                  <a:srgbClr val="000000"/>
                </a:solidFill>
                <a:latin typeface="Segoe UI" panose="020B0502040204020203" pitchFamily="34" charset="0"/>
                <a:cs typeface="Segoe UI" panose="020B0502040204020203" pitchFamily="34" charset="0"/>
              </a:rPr>
              <a:t>Customer support</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303910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382E916-AEE2-4EF5-B7ED-BEF7C791D44B}"/>
              </a:ext>
            </a:extLst>
          </p:cNvPr>
          <p:cNvGrpSpPr/>
          <p:nvPr/>
        </p:nvGrpSpPr>
        <p:grpSpPr>
          <a:xfrm>
            <a:off x="5933608" y="2184355"/>
            <a:ext cx="914400" cy="1355594"/>
            <a:chOff x="1042875" y="494101"/>
            <a:chExt cx="914400" cy="1355594"/>
          </a:xfrm>
        </p:grpSpPr>
        <p:pic>
          <p:nvPicPr>
            <p:cNvPr id="4" name="Picture 6">
              <a:extLst>
                <a:ext uri="{FF2B5EF4-FFF2-40B4-BE49-F238E27FC236}">
                  <a16:creationId xmlns:a16="http://schemas.microsoft.com/office/drawing/2014/main" id="{612F7426-5587-4FE2-A487-AB42F6E73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48383B-7873-4C2E-A0EC-1927CC886A9C}"/>
                </a:ext>
              </a:extLst>
            </p:cNvPr>
            <p:cNvSpPr/>
            <p:nvPr/>
          </p:nvSpPr>
          <p:spPr>
            <a:xfrm>
              <a:off x="1099348" y="1480363"/>
              <a:ext cx="857927"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Sara Thomas</a:t>
              </a:r>
            </a:p>
            <a:p>
              <a:pPr algn="ctr"/>
              <a:r>
                <a:rPr lang="en-US" sz="900" dirty="0">
                  <a:solidFill>
                    <a:schemeClr val="bg1"/>
                  </a:solidFill>
                  <a:latin typeface="Segoe UI Semilight" panose="020B0402040204020203" pitchFamily="34" charset="0"/>
                  <a:cs typeface="Segoe UI Semilight" panose="020B0402040204020203" pitchFamily="34" charset="0"/>
                </a:rPr>
                <a:t>CFO</a:t>
              </a:r>
            </a:p>
          </p:txBody>
        </p:sp>
      </p:grpSp>
      <p:grpSp>
        <p:nvGrpSpPr>
          <p:cNvPr id="7" name="Group 6">
            <a:extLst>
              <a:ext uri="{FF2B5EF4-FFF2-40B4-BE49-F238E27FC236}">
                <a16:creationId xmlns:a16="http://schemas.microsoft.com/office/drawing/2014/main" id="{06F1EAE2-58D7-48B6-959E-A4F0B60B2AD7}"/>
              </a:ext>
            </a:extLst>
          </p:cNvPr>
          <p:cNvGrpSpPr/>
          <p:nvPr/>
        </p:nvGrpSpPr>
        <p:grpSpPr>
          <a:xfrm>
            <a:off x="5240802" y="300138"/>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cxnSp>
        <p:nvCxnSpPr>
          <p:cNvPr id="14" name="Straight Connector 13">
            <a:extLst>
              <a:ext uri="{FF2B5EF4-FFF2-40B4-BE49-F238E27FC236}">
                <a16:creationId xmlns:a16="http://schemas.microsoft.com/office/drawing/2014/main" id="{130436A8-639D-4E35-BB3D-20180CA95473}"/>
              </a:ext>
            </a:extLst>
          </p:cNvPr>
          <p:cNvCxnSpPr>
            <a:cxnSpLocks/>
          </p:cNvCxnSpPr>
          <p:nvPr/>
        </p:nvCxnSpPr>
        <p:spPr>
          <a:xfrm>
            <a:off x="5726239" y="1727155"/>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BB6673C-FEFA-4529-AFF7-017DB2EDC830}"/>
              </a:ext>
            </a:extLst>
          </p:cNvPr>
          <p:cNvGrpSpPr/>
          <p:nvPr/>
        </p:nvGrpSpPr>
        <p:grpSpPr>
          <a:xfrm>
            <a:off x="4476380" y="2184355"/>
            <a:ext cx="1180131" cy="1355594"/>
            <a:chOff x="938250" y="494101"/>
            <a:chExt cx="1180131" cy="1355594"/>
          </a:xfrm>
        </p:grpSpPr>
        <p:pic>
          <p:nvPicPr>
            <p:cNvPr id="17" name="Picture 6">
              <a:extLst>
                <a:ext uri="{FF2B5EF4-FFF2-40B4-BE49-F238E27FC236}">
                  <a16:creationId xmlns:a16="http://schemas.microsoft.com/office/drawing/2014/main" id="{4995CA56-DD4D-4114-9692-579722B0B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0A46EE93-F806-4D55-AA12-BC4E29D9CF75}"/>
                </a:ext>
              </a:extLst>
            </p:cNvPr>
            <p:cNvSpPr/>
            <p:nvPr/>
          </p:nvSpPr>
          <p:spPr>
            <a:xfrm>
              <a:off x="938250" y="1480363"/>
              <a:ext cx="1180131"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Julia</a:t>
              </a:r>
            </a:p>
            <a:p>
              <a:pPr algn="ctr"/>
              <a:r>
                <a:rPr lang="en-US" sz="900" dirty="0">
                  <a:solidFill>
                    <a:schemeClr val="bg1"/>
                  </a:solidFill>
                  <a:latin typeface="Segoe UI Semilight" panose="020B0402040204020203" pitchFamily="34" charset="0"/>
                  <a:cs typeface="Segoe UI Semilight" panose="020B0402040204020203" pitchFamily="34" charset="0"/>
                </a:rPr>
                <a:t>Marketing Executive</a:t>
              </a:r>
            </a:p>
          </p:txBody>
        </p:sp>
      </p:grpSp>
      <p:cxnSp>
        <p:nvCxnSpPr>
          <p:cNvPr id="19" name="Straight Connector 18">
            <a:extLst>
              <a:ext uri="{FF2B5EF4-FFF2-40B4-BE49-F238E27FC236}">
                <a16:creationId xmlns:a16="http://schemas.microsoft.com/office/drawing/2014/main" id="{BF37745D-7558-41AD-AA0D-132348604BB7}"/>
              </a:ext>
            </a:extLst>
          </p:cNvPr>
          <p:cNvCxnSpPr>
            <a:cxnSpLocks/>
          </p:cNvCxnSpPr>
          <p:nvPr/>
        </p:nvCxnSpPr>
        <p:spPr>
          <a:xfrm>
            <a:off x="5049511" y="1955755"/>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A44C37-5921-4159-8DB5-20737F7AF7E3}"/>
              </a:ext>
            </a:extLst>
          </p:cNvPr>
          <p:cNvCxnSpPr>
            <a:cxnSpLocks/>
          </p:cNvCxnSpPr>
          <p:nvPr/>
        </p:nvCxnSpPr>
        <p:spPr>
          <a:xfrm>
            <a:off x="5040439" y="1955755"/>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01F7DD4-79D0-4B30-BAC1-8005D99AE13C}"/>
              </a:ext>
            </a:extLst>
          </p:cNvPr>
          <p:cNvGrpSpPr/>
          <p:nvPr/>
        </p:nvGrpSpPr>
        <p:grpSpPr>
          <a:xfrm>
            <a:off x="3129689" y="2184355"/>
            <a:ext cx="1207383" cy="1355594"/>
            <a:chOff x="924624" y="494101"/>
            <a:chExt cx="1207383" cy="1355594"/>
          </a:xfrm>
        </p:grpSpPr>
        <p:pic>
          <p:nvPicPr>
            <p:cNvPr id="24" name="Picture 6">
              <a:extLst>
                <a:ext uri="{FF2B5EF4-FFF2-40B4-BE49-F238E27FC236}">
                  <a16:creationId xmlns:a16="http://schemas.microsoft.com/office/drawing/2014/main" id="{4EE3E367-F3E2-4CEB-A2EF-41A3E341BB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E5553A5-4F2C-4552-BCDE-B2CAC4B2EFD9}"/>
                </a:ext>
              </a:extLst>
            </p:cNvPr>
            <p:cNvSpPr/>
            <p:nvPr/>
          </p:nvSpPr>
          <p:spPr>
            <a:xfrm>
              <a:off x="924624" y="1480363"/>
              <a:ext cx="1207383"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Vince</a:t>
              </a:r>
            </a:p>
            <a:p>
              <a:pPr algn="ctr"/>
              <a:r>
                <a:rPr lang="en-US" sz="900" dirty="0">
                  <a:solidFill>
                    <a:schemeClr val="bg1"/>
                  </a:solidFill>
                  <a:latin typeface="Segoe UI Semilight" panose="020B0402040204020203" pitchFamily="34" charset="0"/>
                  <a:cs typeface="Segoe UI Semilight" panose="020B0402040204020203" pitchFamily="34" charset="0"/>
                </a:rPr>
                <a:t>Operations Manager</a:t>
              </a:r>
            </a:p>
          </p:txBody>
        </p:sp>
      </p:grpSp>
      <p:cxnSp>
        <p:nvCxnSpPr>
          <p:cNvPr id="26" name="Straight Connector 25">
            <a:extLst>
              <a:ext uri="{FF2B5EF4-FFF2-40B4-BE49-F238E27FC236}">
                <a16:creationId xmlns:a16="http://schemas.microsoft.com/office/drawing/2014/main" id="{D55B6536-137A-4056-860E-47D63D929B32}"/>
              </a:ext>
            </a:extLst>
          </p:cNvPr>
          <p:cNvCxnSpPr>
            <a:cxnSpLocks/>
          </p:cNvCxnSpPr>
          <p:nvPr/>
        </p:nvCxnSpPr>
        <p:spPr>
          <a:xfrm>
            <a:off x="3704669" y="1955755"/>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F3071E8-6498-42F9-A624-4DF7CDCCFF7C}"/>
              </a:ext>
            </a:extLst>
          </p:cNvPr>
          <p:cNvCxnSpPr>
            <a:cxnSpLocks/>
          </p:cNvCxnSpPr>
          <p:nvPr/>
        </p:nvCxnSpPr>
        <p:spPr>
          <a:xfrm>
            <a:off x="3695597" y="1955755"/>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74DDEA9-5640-4F9E-BA55-D25BE15D84D0}"/>
              </a:ext>
            </a:extLst>
          </p:cNvPr>
          <p:cNvGrpSpPr/>
          <p:nvPr/>
        </p:nvGrpSpPr>
        <p:grpSpPr>
          <a:xfrm>
            <a:off x="1995201" y="2184355"/>
            <a:ext cx="992579" cy="1494093"/>
            <a:chOff x="1032030" y="494101"/>
            <a:chExt cx="992579" cy="1494093"/>
          </a:xfrm>
        </p:grpSpPr>
        <p:pic>
          <p:nvPicPr>
            <p:cNvPr id="29" name="Picture 6">
              <a:extLst>
                <a:ext uri="{FF2B5EF4-FFF2-40B4-BE49-F238E27FC236}">
                  <a16:creationId xmlns:a16="http://schemas.microsoft.com/office/drawing/2014/main" id="{AC102142-BDE6-4EA5-92A5-396A5F8FEF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40BB5EB7-6873-4E3C-8226-20354C065598}"/>
                </a:ext>
              </a:extLst>
            </p:cNvPr>
            <p:cNvSpPr/>
            <p:nvPr/>
          </p:nvSpPr>
          <p:spPr>
            <a:xfrm>
              <a:off x="1032030" y="1480363"/>
              <a:ext cx="992579"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June</a:t>
              </a:r>
            </a:p>
            <a:p>
              <a:pPr algn="ctr"/>
              <a:r>
                <a:rPr lang="en-US" sz="900" dirty="0">
                  <a:solidFill>
                    <a:schemeClr val="bg1"/>
                  </a:solidFill>
                  <a:latin typeface="Segoe UI Semilight" panose="020B0402040204020203" pitchFamily="34" charset="0"/>
                  <a:cs typeface="Segoe UI Semilight" panose="020B0402040204020203" pitchFamily="34" charset="0"/>
                </a:rPr>
                <a:t>Product Division</a:t>
              </a:r>
            </a:p>
            <a:p>
              <a:pPr algn="ctr"/>
              <a:r>
                <a:rPr lang="en-US" sz="900" dirty="0">
                  <a:solidFill>
                    <a:schemeClr val="bg1"/>
                  </a:solidFill>
                  <a:latin typeface="Segoe UI Semilight" panose="020B0402040204020203" pitchFamily="34" charset="0"/>
                  <a:cs typeface="Segoe UI Semilight" panose="020B0402040204020203" pitchFamily="34" charset="0"/>
                </a:rPr>
                <a:t>Manager</a:t>
              </a:r>
            </a:p>
          </p:txBody>
        </p:sp>
      </p:grpSp>
      <p:cxnSp>
        <p:nvCxnSpPr>
          <p:cNvPr id="31" name="Straight Connector 30">
            <a:extLst>
              <a:ext uri="{FF2B5EF4-FFF2-40B4-BE49-F238E27FC236}">
                <a16:creationId xmlns:a16="http://schemas.microsoft.com/office/drawing/2014/main" id="{03D272FF-7D6D-40D7-88DC-FFAA98CE973A}"/>
              </a:ext>
            </a:extLst>
          </p:cNvPr>
          <p:cNvCxnSpPr>
            <a:cxnSpLocks/>
          </p:cNvCxnSpPr>
          <p:nvPr/>
        </p:nvCxnSpPr>
        <p:spPr>
          <a:xfrm>
            <a:off x="2452961" y="1955755"/>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0964A5-DD2A-4B87-9E21-B2A1EE149D90}"/>
              </a:ext>
            </a:extLst>
          </p:cNvPr>
          <p:cNvCxnSpPr>
            <a:cxnSpLocks/>
          </p:cNvCxnSpPr>
          <p:nvPr/>
        </p:nvCxnSpPr>
        <p:spPr>
          <a:xfrm>
            <a:off x="2443889" y="1955755"/>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7973BA12-3FAC-4FB8-9B34-545FAA43D3B8}"/>
              </a:ext>
            </a:extLst>
          </p:cNvPr>
          <p:cNvGrpSpPr/>
          <p:nvPr/>
        </p:nvGrpSpPr>
        <p:grpSpPr>
          <a:xfrm>
            <a:off x="7274905" y="2184355"/>
            <a:ext cx="914400" cy="1355594"/>
            <a:chOff x="1042875" y="494101"/>
            <a:chExt cx="914400" cy="1355594"/>
          </a:xfrm>
        </p:grpSpPr>
        <p:pic>
          <p:nvPicPr>
            <p:cNvPr id="34" name="Picture 6">
              <a:extLst>
                <a:ext uri="{FF2B5EF4-FFF2-40B4-BE49-F238E27FC236}">
                  <a16:creationId xmlns:a16="http://schemas.microsoft.com/office/drawing/2014/main" id="{ED8F8CBC-223D-41F6-8197-FC8059A41A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F4ECD779-227E-4FBB-A494-294B1EB9DEAC}"/>
                </a:ext>
              </a:extLst>
            </p:cNvPr>
            <p:cNvSpPr/>
            <p:nvPr/>
          </p:nvSpPr>
          <p:spPr>
            <a:xfrm>
              <a:off x="1124997" y="1480363"/>
              <a:ext cx="806631"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Claire</a:t>
              </a:r>
            </a:p>
            <a:p>
              <a:pPr algn="ctr"/>
              <a:r>
                <a:rPr lang="en-US" sz="900" dirty="0">
                  <a:solidFill>
                    <a:schemeClr val="bg1"/>
                  </a:solidFill>
                  <a:latin typeface="Segoe UI Semilight" panose="020B0402040204020203" pitchFamily="34" charset="0"/>
                  <a:cs typeface="Segoe UI Semilight" panose="020B0402040204020203" pitchFamily="34" charset="0"/>
                </a:rPr>
                <a:t>HR Manager</a:t>
              </a:r>
            </a:p>
          </p:txBody>
        </p:sp>
      </p:grpSp>
      <p:cxnSp>
        <p:nvCxnSpPr>
          <p:cNvPr id="36" name="Straight Connector 35">
            <a:extLst>
              <a:ext uri="{FF2B5EF4-FFF2-40B4-BE49-F238E27FC236}">
                <a16:creationId xmlns:a16="http://schemas.microsoft.com/office/drawing/2014/main" id="{A4BE8F2A-6B82-4930-9DF7-B94045FBA603}"/>
              </a:ext>
            </a:extLst>
          </p:cNvPr>
          <p:cNvCxnSpPr>
            <a:cxnSpLocks/>
          </p:cNvCxnSpPr>
          <p:nvPr/>
        </p:nvCxnSpPr>
        <p:spPr>
          <a:xfrm>
            <a:off x="6390808" y="1955755"/>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40405A-5234-4FC6-9B1C-5D443420C940}"/>
              </a:ext>
            </a:extLst>
          </p:cNvPr>
          <p:cNvCxnSpPr>
            <a:cxnSpLocks/>
          </p:cNvCxnSpPr>
          <p:nvPr/>
        </p:nvCxnSpPr>
        <p:spPr>
          <a:xfrm>
            <a:off x="7759792" y="1955755"/>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F43680A-C35D-4E55-8F32-2BF72839C1AC}"/>
              </a:ext>
            </a:extLst>
          </p:cNvPr>
          <p:cNvGrpSpPr/>
          <p:nvPr/>
        </p:nvGrpSpPr>
        <p:grpSpPr>
          <a:xfrm>
            <a:off x="8650346" y="2184355"/>
            <a:ext cx="914400" cy="1355594"/>
            <a:chOff x="1042875" y="494101"/>
            <a:chExt cx="914400" cy="1355594"/>
          </a:xfrm>
        </p:grpSpPr>
        <p:pic>
          <p:nvPicPr>
            <p:cNvPr id="39" name="Picture 6">
              <a:extLst>
                <a:ext uri="{FF2B5EF4-FFF2-40B4-BE49-F238E27FC236}">
                  <a16:creationId xmlns:a16="http://schemas.microsoft.com/office/drawing/2014/main" id="{7B341FF0-73AE-44DB-A0D8-3807CC7AE7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121BD21E-2F5E-49D4-AE2E-84068B6BA1BD}"/>
                </a:ext>
              </a:extLst>
            </p:cNvPr>
            <p:cNvSpPr/>
            <p:nvPr/>
          </p:nvSpPr>
          <p:spPr>
            <a:xfrm>
              <a:off x="1154653" y="1480363"/>
              <a:ext cx="747320"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Tim</a:t>
              </a:r>
            </a:p>
            <a:p>
              <a:pPr algn="ctr"/>
              <a:r>
                <a:rPr lang="en-US" sz="900" dirty="0">
                  <a:solidFill>
                    <a:schemeClr val="bg1"/>
                  </a:solidFill>
                  <a:latin typeface="Segoe UI Semilight" panose="020B0402040204020203" pitchFamily="34" charset="0"/>
                  <a:cs typeface="Segoe UI Semilight" panose="020B0402040204020203" pitchFamily="34" charset="0"/>
                </a:rPr>
                <a:t>IT Manager</a:t>
              </a:r>
            </a:p>
          </p:txBody>
        </p:sp>
      </p:grpSp>
      <p:cxnSp>
        <p:nvCxnSpPr>
          <p:cNvPr id="41" name="Straight Connector 40">
            <a:extLst>
              <a:ext uri="{FF2B5EF4-FFF2-40B4-BE49-F238E27FC236}">
                <a16:creationId xmlns:a16="http://schemas.microsoft.com/office/drawing/2014/main" id="{258A30F7-57BB-4D1A-8A2D-72060BE6F864}"/>
              </a:ext>
            </a:extLst>
          </p:cNvPr>
          <p:cNvCxnSpPr>
            <a:cxnSpLocks/>
          </p:cNvCxnSpPr>
          <p:nvPr/>
        </p:nvCxnSpPr>
        <p:spPr>
          <a:xfrm>
            <a:off x="7759792" y="1955755"/>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014D6D-FC86-4346-8346-1CA5492169C4}"/>
              </a:ext>
            </a:extLst>
          </p:cNvPr>
          <p:cNvCxnSpPr>
            <a:cxnSpLocks/>
          </p:cNvCxnSpPr>
          <p:nvPr/>
        </p:nvCxnSpPr>
        <p:spPr>
          <a:xfrm>
            <a:off x="9128776" y="1955755"/>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8E140DB-9416-458D-86DD-ABDD4447CF6E}"/>
              </a:ext>
            </a:extLst>
          </p:cNvPr>
          <p:cNvCxnSpPr>
            <a:cxnSpLocks/>
            <a:endCxn id="4" idx="0"/>
          </p:cNvCxnSpPr>
          <p:nvPr/>
        </p:nvCxnSpPr>
        <p:spPr>
          <a:xfrm>
            <a:off x="6388192" y="1964946"/>
            <a:ext cx="2616" cy="219409"/>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60147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1F219E7-6644-42AF-909C-A6E4B9A2A5F6}"/>
              </a:ext>
            </a:extLst>
          </p:cNvPr>
          <p:cNvGrpSpPr/>
          <p:nvPr/>
        </p:nvGrpSpPr>
        <p:grpSpPr>
          <a:xfrm>
            <a:off x="5133676" y="2184355"/>
            <a:ext cx="1220206" cy="1355594"/>
            <a:chOff x="918220" y="494101"/>
            <a:chExt cx="1220206" cy="1355594"/>
          </a:xfrm>
        </p:grpSpPr>
        <p:pic>
          <p:nvPicPr>
            <p:cNvPr id="25" name="Picture 6">
              <a:extLst>
                <a:ext uri="{FF2B5EF4-FFF2-40B4-BE49-F238E27FC236}">
                  <a16:creationId xmlns:a16="http://schemas.microsoft.com/office/drawing/2014/main" id="{26694DB7-1CA2-43DC-A439-20D34991C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126ED01-E95E-402F-9470-33D3566C4443}"/>
                </a:ext>
              </a:extLst>
            </p:cNvPr>
            <p:cNvSpPr/>
            <p:nvPr/>
          </p:nvSpPr>
          <p:spPr>
            <a:xfrm>
              <a:off x="918220" y="1480363"/>
              <a:ext cx="1220206"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Ellen</a:t>
              </a:r>
            </a:p>
            <a:p>
              <a:pPr algn="ctr"/>
              <a:r>
                <a:rPr lang="en-US" sz="900" dirty="0">
                  <a:solidFill>
                    <a:schemeClr val="bg1"/>
                  </a:solidFill>
                  <a:latin typeface="Segoe UI Semilight" panose="020B0402040204020203" pitchFamily="34" charset="0"/>
                  <a:cs typeface="Segoe UI Semilight" panose="020B0402040204020203" pitchFamily="34" charset="0"/>
                </a:rPr>
                <a:t>Warehouse Manager</a:t>
              </a:r>
            </a:p>
          </p:txBody>
        </p:sp>
      </p:grpSp>
      <p:grpSp>
        <p:nvGrpSpPr>
          <p:cNvPr id="20" name="Group 19">
            <a:extLst>
              <a:ext uri="{FF2B5EF4-FFF2-40B4-BE49-F238E27FC236}">
                <a16:creationId xmlns:a16="http://schemas.microsoft.com/office/drawing/2014/main" id="{A6EAC745-08F5-4C3C-BABD-4E8F18202467}"/>
              </a:ext>
            </a:extLst>
          </p:cNvPr>
          <p:cNvGrpSpPr/>
          <p:nvPr/>
        </p:nvGrpSpPr>
        <p:grpSpPr>
          <a:xfrm>
            <a:off x="5172986" y="393483"/>
            <a:ext cx="1106393" cy="1355594"/>
            <a:chOff x="975121" y="494101"/>
            <a:chExt cx="1106393" cy="1355594"/>
          </a:xfrm>
        </p:grpSpPr>
        <p:pic>
          <p:nvPicPr>
            <p:cNvPr id="21" name="Picture 6">
              <a:extLst>
                <a:ext uri="{FF2B5EF4-FFF2-40B4-BE49-F238E27FC236}">
                  <a16:creationId xmlns:a16="http://schemas.microsoft.com/office/drawing/2014/main" id="{BB286926-1BF0-4B50-9F5A-571DF877E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99DBB15A-CBD2-4CA9-95E2-BD2226DB0380}"/>
                </a:ext>
              </a:extLst>
            </p:cNvPr>
            <p:cNvSpPr/>
            <p:nvPr/>
          </p:nvSpPr>
          <p:spPr>
            <a:xfrm>
              <a:off x="975121" y="1480363"/>
              <a:ext cx="1106393"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Karl</a:t>
              </a:r>
            </a:p>
            <a:p>
              <a:pPr algn="ctr"/>
              <a:r>
                <a:rPr lang="en-US" sz="900" dirty="0">
                  <a:solidFill>
                    <a:schemeClr val="bg1"/>
                  </a:solidFill>
                  <a:latin typeface="Segoe UI Semilight" panose="020B0402040204020203" pitchFamily="34" charset="0"/>
                  <a:cs typeface="Segoe UI Semilight" panose="020B0402040204020203" pitchFamily="34" charset="0"/>
                </a:rPr>
                <a:t>Materials Manager</a:t>
              </a:r>
            </a:p>
          </p:txBody>
        </p:sp>
      </p:grpSp>
      <p:grpSp>
        <p:nvGrpSpPr>
          <p:cNvPr id="35" name="Group 34">
            <a:extLst>
              <a:ext uri="{FF2B5EF4-FFF2-40B4-BE49-F238E27FC236}">
                <a16:creationId xmlns:a16="http://schemas.microsoft.com/office/drawing/2014/main" id="{5A979CDE-3CB9-4118-8C9F-D9F927445D59}"/>
              </a:ext>
            </a:extLst>
          </p:cNvPr>
          <p:cNvGrpSpPr/>
          <p:nvPr/>
        </p:nvGrpSpPr>
        <p:grpSpPr>
          <a:xfrm>
            <a:off x="1623879" y="387242"/>
            <a:ext cx="1207383" cy="1355594"/>
            <a:chOff x="924624" y="494101"/>
            <a:chExt cx="1207383" cy="1355594"/>
          </a:xfrm>
        </p:grpSpPr>
        <p:pic>
          <p:nvPicPr>
            <p:cNvPr id="36" name="Picture 6">
              <a:extLst>
                <a:ext uri="{FF2B5EF4-FFF2-40B4-BE49-F238E27FC236}">
                  <a16:creationId xmlns:a16="http://schemas.microsoft.com/office/drawing/2014/main" id="{7658071C-B67C-457F-BBA1-7BF2B7F2F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D5956742-8E86-4EEF-BDAC-9EDCCAF7995D}"/>
                </a:ext>
              </a:extLst>
            </p:cNvPr>
            <p:cNvSpPr/>
            <p:nvPr/>
          </p:nvSpPr>
          <p:spPr>
            <a:xfrm>
              <a:off x="924624" y="1480363"/>
              <a:ext cx="1207383"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Vince</a:t>
              </a:r>
            </a:p>
            <a:p>
              <a:pPr algn="ctr"/>
              <a:r>
                <a:rPr lang="en-US" sz="900" dirty="0">
                  <a:solidFill>
                    <a:schemeClr val="bg1"/>
                  </a:solidFill>
                  <a:latin typeface="Segoe UI Semilight" panose="020B0402040204020203" pitchFamily="34" charset="0"/>
                  <a:cs typeface="Segoe UI Semilight" panose="020B0402040204020203" pitchFamily="34" charset="0"/>
                </a:rPr>
                <a:t>Operations Manager</a:t>
              </a:r>
            </a:p>
          </p:txBody>
        </p:sp>
      </p:grpSp>
      <p:grpSp>
        <p:nvGrpSpPr>
          <p:cNvPr id="7" name="Group 6">
            <a:extLst>
              <a:ext uri="{FF2B5EF4-FFF2-40B4-BE49-F238E27FC236}">
                <a16:creationId xmlns:a16="http://schemas.microsoft.com/office/drawing/2014/main" id="{06F1EAE2-58D7-48B6-959E-A4F0B60B2AD7}"/>
              </a:ext>
            </a:extLst>
          </p:cNvPr>
          <p:cNvGrpSpPr/>
          <p:nvPr/>
        </p:nvGrpSpPr>
        <p:grpSpPr>
          <a:xfrm>
            <a:off x="409630" y="371561"/>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cxnSp>
        <p:nvCxnSpPr>
          <p:cNvPr id="14" name="Straight Connector 13">
            <a:extLst>
              <a:ext uri="{FF2B5EF4-FFF2-40B4-BE49-F238E27FC236}">
                <a16:creationId xmlns:a16="http://schemas.microsoft.com/office/drawing/2014/main" id="{130436A8-639D-4E35-BB3D-20180CA95473}"/>
              </a:ext>
            </a:extLst>
          </p:cNvPr>
          <p:cNvCxnSpPr>
            <a:cxnSpLocks/>
            <a:stCxn id="47" idx="2"/>
          </p:cNvCxnSpPr>
          <p:nvPr/>
        </p:nvCxnSpPr>
        <p:spPr>
          <a:xfrm>
            <a:off x="5726184" y="1881334"/>
            <a:ext cx="55" cy="303021"/>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11DD38-63D3-4162-8833-28D82918AE21}"/>
              </a:ext>
            </a:extLst>
          </p:cNvPr>
          <p:cNvCxnSpPr>
            <a:cxnSpLocks/>
          </p:cNvCxnSpPr>
          <p:nvPr/>
        </p:nvCxnSpPr>
        <p:spPr>
          <a:xfrm>
            <a:off x="5735839" y="3611372"/>
            <a:ext cx="13146" cy="21008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6D332CF-8590-4C4A-A44F-FC1FE2491156}"/>
              </a:ext>
            </a:extLst>
          </p:cNvPr>
          <p:cNvGrpSpPr/>
          <p:nvPr/>
        </p:nvGrpSpPr>
        <p:grpSpPr>
          <a:xfrm>
            <a:off x="4504680" y="4077865"/>
            <a:ext cx="1140057" cy="1355594"/>
            <a:chOff x="958291" y="494101"/>
            <a:chExt cx="1140057" cy="1355594"/>
          </a:xfrm>
        </p:grpSpPr>
        <p:pic>
          <p:nvPicPr>
            <p:cNvPr id="29" name="Picture 6">
              <a:extLst>
                <a:ext uri="{FF2B5EF4-FFF2-40B4-BE49-F238E27FC236}">
                  <a16:creationId xmlns:a16="http://schemas.microsoft.com/office/drawing/2014/main" id="{8539FC61-1D5E-45C5-996E-3B013FC3D8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DAB7C3D1-5B7A-4297-86D2-9318FD65BC02}"/>
                </a:ext>
              </a:extLst>
            </p:cNvPr>
            <p:cNvSpPr/>
            <p:nvPr/>
          </p:nvSpPr>
          <p:spPr>
            <a:xfrm>
              <a:off x="958291" y="1480363"/>
              <a:ext cx="1140057"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John</a:t>
              </a:r>
            </a:p>
            <a:p>
              <a:pPr algn="ctr"/>
              <a:r>
                <a:rPr lang="en-US" sz="900" dirty="0">
                  <a:solidFill>
                    <a:schemeClr val="bg1"/>
                  </a:solidFill>
                  <a:latin typeface="Segoe UI Semilight" panose="020B0402040204020203" pitchFamily="34" charset="0"/>
                  <a:cs typeface="Segoe UI Semilight" panose="020B0402040204020203" pitchFamily="34" charset="0"/>
                </a:rPr>
                <a:t>Warehouse Worker</a:t>
              </a:r>
            </a:p>
          </p:txBody>
        </p:sp>
      </p:grpSp>
      <p:grpSp>
        <p:nvGrpSpPr>
          <p:cNvPr id="31" name="Group 30">
            <a:extLst>
              <a:ext uri="{FF2B5EF4-FFF2-40B4-BE49-F238E27FC236}">
                <a16:creationId xmlns:a16="http://schemas.microsoft.com/office/drawing/2014/main" id="{0591F512-AE94-4534-8E68-9C5A74F1AB89}"/>
              </a:ext>
            </a:extLst>
          </p:cNvPr>
          <p:cNvGrpSpPr/>
          <p:nvPr/>
        </p:nvGrpSpPr>
        <p:grpSpPr>
          <a:xfrm>
            <a:off x="5964003" y="4050054"/>
            <a:ext cx="914400" cy="1494093"/>
            <a:chOff x="1042875" y="494101"/>
            <a:chExt cx="914400" cy="1494093"/>
          </a:xfrm>
        </p:grpSpPr>
        <p:pic>
          <p:nvPicPr>
            <p:cNvPr id="32" name="Picture 6">
              <a:extLst>
                <a:ext uri="{FF2B5EF4-FFF2-40B4-BE49-F238E27FC236}">
                  <a16:creationId xmlns:a16="http://schemas.microsoft.com/office/drawing/2014/main" id="{4B900BA5-0DCE-46B4-B6E1-DFDE4D2395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47CFC512-A3EA-4947-912F-D07C6F373124}"/>
                </a:ext>
              </a:extLst>
            </p:cNvPr>
            <p:cNvSpPr/>
            <p:nvPr/>
          </p:nvSpPr>
          <p:spPr>
            <a:xfrm>
              <a:off x="1108166" y="1480363"/>
              <a:ext cx="840295"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Sammy</a:t>
              </a:r>
            </a:p>
            <a:p>
              <a:pPr algn="ctr"/>
              <a:r>
                <a:rPr lang="en-US" sz="900" dirty="0">
                  <a:solidFill>
                    <a:schemeClr val="bg1"/>
                  </a:solidFill>
                  <a:latin typeface="Segoe UI Semilight" panose="020B0402040204020203" pitchFamily="34" charset="0"/>
                  <a:cs typeface="Segoe UI Semilight" panose="020B0402040204020203" pitchFamily="34" charset="0"/>
                </a:rPr>
                <a:t>Shipping and</a:t>
              </a:r>
            </a:p>
            <a:p>
              <a:pPr algn="ctr"/>
              <a:r>
                <a:rPr lang="en-US" sz="900" dirty="0">
                  <a:solidFill>
                    <a:schemeClr val="bg1"/>
                  </a:solidFill>
                  <a:latin typeface="Segoe UI Semilight" panose="020B0402040204020203" pitchFamily="34" charset="0"/>
                  <a:cs typeface="Segoe UI Semilight" panose="020B0402040204020203" pitchFamily="34" charset="0"/>
                </a:rPr>
                <a:t>Receiving</a:t>
              </a:r>
            </a:p>
          </p:txBody>
        </p:sp>
      </p:grpSp>
      <p:cxnSp>
        <p:nvCxnSpPr>
          <p:cNvPr id="34" name="Straight Connector 33">
            <a:extLst>
              <a:ext uri="{FF2B5EF4-FFF2-40B4-BE49-F238E27FC236}">
                <a16:creationId xmlns:a16="http://schemas.microsoft.com/office/drawing/2014/main" id="{A018506C-D6B9-47D9-9F01-596FE7F47401}"/>
              </a:ext>
            </a:extLst>
          </p:cNvPr>
          <p:cNvCxnSpPr>
            <a:cxnSpLocks/>
          </p:cNvCxnSpPr>
          <p:nvPr/>
        </p:nvCxnSpPr>
        <p:spPr>
          <a:xfrm>
            <a:off x="5046464" y="3821454"/>
            <a:ext cx="1405042"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A55730-F57C-4695-A1DC-2DC8126F5C48}"/>
              </a:ext>
            </a:extLst>
          </p:cNvPr>
          <p:cNvCxnSpPr>
            <a:cxnSpLocks/>
          </p:cNvCxnSpPr>
          <p:nvPr/>
        </p:nvCxnSpPr>
        <p:spPr>
          <a:xfrm>
            <a:off x="6441311"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08BEE3E-E55D-45F6-97E5-5EE782BABC06}"/>
              </a:ext>
            </a:extLst>
          </p:cNvPr>
          <p:cNvCxnSpPr>
            <a:cxnSpLocks/>
            <a:endCxn id="29" idx="0"/>
          </p:cNvCxnSpPr>
          <p:nvPr/>
        </p:nvCxnSpPr>
        <p:spPr>
          <a:xfrm>
            <a:off x="5046464" y="3821454"/>
            <a:ext cx="0" cy="256411"/>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85222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918043" y="2459554"/>
            <a:ext cx="2078518"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John</a:t>
            </a:r>
          </a:p>
          <a:p>
            <a:pPr algn="ctr"/>
            <a:r>
              <a:rPr lang="en-US" dirty="0">
                <a:solidFill>
                  <a:schemeClr val="bg1"/>
                </a:solidFill>
                <a:latin typeface="Segoe UI Semilight" panose="020B0402040204020203" pitchFamily="34" charset="0"/>
                <a:cs typeface="Segoe UI Semilight" panose="020B0402040204020203" pitchFamily="34" charset="0"/>
              </a:rPr>
              <a:t>Warehouse Worker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261610"/>
          </a:xfrm>
          <a:prstGeom prst="rect">
            <a:avLst/>
          </a:prstGeom>
        </p:spPr>
        <p:txBody>
          <a:bodyPr wrap="square">
            <a:spAutoFit/>
          </a:bodyPr>
          <a:lstStyle/>
          <a:p>
            <a:r>
              <a:rPr lang="en-US" sz="1100" dirty="0">
                <a:latin typeface="Segoe UI" panose="020B0502040204020203" pitchFamily="34" charset="0"/>
              </a:rPr>
              <a:t>John puts received items away and picks items that need to be shipped. John waits for direction from Sammy or Ellen.</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get printouts from Sammy to figure out what to put away and pick."</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015663"/>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37 years old</a:t>
            </a:r>
          </a:p>
          <a:p>
            <a:r>
              <a:rPr lang="en-US" sz="1200" dirty="0">
                <a:solidFill>
                  <a:schemeClr val="bg1"/>
                </a:solidFill>
                <a:latin typeface="Segoe UI" panose="020B0502040204020203" pitchFamily="34" charset="0"/>
                <a:cs typeface="Segoe UI" panose="020B0502040204020203" pitchFamily="34" charset="0"/>
              </a:rPr>
              <a:t>High School Equivalency Certificate</a:t>
            </a:r>
          </a:p>
          <a:p>
            <a:r>
              <a:rPr lang="en-US" sz="1200" dirty="0">
                <a:solidFill>
                  <a:schemeClr val="bg1"/>
                </a:solidFill>
                <a:latin typeface="Segoe UI" panose="020B0502040204020203" pitchFamily="34" charset="0"/>
                <a:cs typeface="Segoe UI" panose="020B0502040204020203" pitchFamily="34" charset="0"/>
              </a:rPr>
              <a:t>6 months on the job</a:t>
            </a:r>
          </a:p>
          <a:p>
            <a:r>
              <a:rPr lang="en-US" sz="1200" dirty="0">
                <a:solidFill>
                  <a:schemeClr val="bg1"/>
                </a:solidFill>
                <a:latin typeface="Segoe UI" panose="020B0502040204020203" pitchFamily="34" charset="0"/>
                <a:cs typeface="Segoe UI" panose="020B0502040204020203" pitchFamily="34" charset="0"/>
              </a:rPr>
              <a:t>In and out of different unskilled jobs since high school</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0195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JOHN</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1785104"/>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Keeping inventory accurate</a:t>
            </a:r>
          </a:p>
          <a:p>
            <a:r>
              <a:rPr lang="en-US" sz="1100" dirty="0">
                <a:solidFill>
                  <a:srgbClr val="000000"/>
                </a:solidFill>
                <a:latin typeface="Segoe UI" panose="020B0502040204020203" pitchFamily="34" charset="0"/>
                <a:cs typeface="Segoe UI" panose="020B0502040204020203" pitchFamily="34" charset="0"/>
              </a:rPr>
              <a:t>Shipping customer's orders correctly, effectively, and on time</a:t>
            </a:r>
          </a:p>
          <a:p>
            <a:r>
              <a:rPr lang="en-US" sz="1100" dirty="0">
                <a:solidFill>
                  <a:srgbClr val="000000"/>
                </a:solidFill>
                <a:latin typeface="Segoe UI" panose="020B0502040204020203" pitchFamily="34" charset="0"/>
                <a:cs typeface="Segoe UI" panose="020B0502040204020203" pitchFamily="34" charset="0"/>
              </a:rPr>
              <a:t>Keeping the aisles clear</a:t>
            </a:r>
          </a:p>
          <a:p>
            <a:r>
              <a:rPr lang="en-US" sz="1100" dirty="0">
                <a:solidFill>
                  <a:srgbClr val="000000"/>
                </a:solidFill>
                <a:latin typeface="Segoe UI" panose="020B0502040204020203" pitchFamily="34" charset="0"/>
                <a:cs typeface="Segoe UI" panose="020B0502040204020203" pitchFamily="34" charset="0"/>
              </a:rPr>
              <a:t>Getting off work on time</a:t>
            </a:r>
          </a:p>
          <a:p>
            <a:r>
              <a:rPr lang="en-US" sz="1100" dirty="0">
                <a:solidFill>
                  <a:srgbClr val="000000"/>
                </a:solidFill>
                <a:latin typeface="Segoe UI" panose="020B0502040204020203" pitchFamily="34" charset="0"/>
                <a:cs typeface="Segoe UI" panose="020B0502040204020203" pitchFamily="34" charset="0"/>
              </a:rPr>
              <a:t>Finding the needed items</a:t>
            </a:r>
          </a:p>
          <a:p>
            <a:r>
              <a:rPr lang="en-US" sz="1100" dirty="0">
                <a:solidFill>
                  <a:srgbClr val="000000"/>
                </a:solidFill>
                <a:latin typeface="Segoe UI" panose="020B0502040204020203" pitchFamily="34" charset="0"/>
                <a:cs typeface="Segoe UI" panose="020B0502040204020203" pitchFamily="34" charset="0"/>
              </a:rPr>
              <a:t>Ensuring that the other warehouse workers can find the items that I put away</a:t>
            </a:r>
          </a:p>
          <a:p>
            <a:r>
              <a:rPr lang="en-US" sz="1100" dirty="0">
                <a:solidFill>
                  <a:srgbClr val="000000"/>
                </a:solidFill>
                <a:latin typeface="Segoe UI" panose="020B0502040204020203" pitchFamily="34" charset="0"/>
                <a:cs typeface="Segoe UI" panose="020B0502040204020203" pitchFamily="34" charset="0"/>
              </a:rPr>
              <a:t>Making some money</a:t>
            </a:r>
          </a:p>
          <a:p>
            <a:r>
              <a:rPr lang="en-US" sz="1100" dirty="0">
                <a:solidFill>
                  <a:srgbClr val="000000"/>
                </a:solidFill>
                <a:latin typeface="Segoe UI" panose="020B0502040204020203" pitchFamily="34" charset="0"/>
                <a:cs typeface="Segoe UI" panose="020B0502040204020203" pitchFamily="34" charset="0"/>
              </a:rPr>
              <a:t>Keeping my job</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4110477"/>
            <a:ext cx="3674583" cy="5170646"/>
          </a:xfrm>
          <a:prstGeom prst="rect">
            <a:avLst/>
          </a:prstGeom>
        </p:spPr>
        <p:txBody>
          <a:bodyPr wrap="square">
            <a:spAutoFit/>
          </a:bodyPr>
          <a:lstStyle/>
          <a:p>
            <a:r>
              <a:rPr lang="en-US" sz="1100" dirty="0">
                <a:solidFill>
                  <a:srgbClr val="000000"/>
                </a:solidFill>
                <a:latin typeface="Segoe UI" panose="020B0502040204020203" pitchFamily="34" charset="0"/>
              </a:rPr>
              <a:t>John feels his impression from walking around the warehouse is more significant and accurate than what he could find on the ERP solution.</a:t>
            </a:r>
          </a:p>
          <a:p>
            <a:r>
              <a:rPr lang="en-US" sz="1100" dirty="0">
                <a:solidFill>
                  <a:srgbClr val="000000"/>
                </a:solidFill>
                <a:latin typeface="Segoe UI" panose="020B0502040204020203" pitchFamily="34" charset="0"/>
              </a:rPr>
              <a:t>It's stressful trying to figure out which items are reserved for a specific customer and which ones have general availability.</a:t>
            </a:r>
          </a:p>
          <a:p>
            <a:r>
              <a:rPr lang="en-US" sz="1100" dirty="0">
                <a:solidFill>
                  <a:srgbClr val="000000"/>
                </a:solidFill>
                <a:latin typeface="Segoe UI" panose="020B0502040204020203" pitchFamily="34" charset="0"/>
              </a:rPr>
              <a:t>A related task is to keep track of items that have been returned for repair. He does that by registering these items in a special book, since he can’t figure out how to use the system for this purpose.</a:t>
            </a:r>
          </a:p>
          <a:p>
            <a:r>
              <a:rPr lang="en-US" sz="1100" dirty="0">
                <a:solidFill>
                  <a:srgbClr val="000000"/>
                </a:solidFill>
                <a:latin typeface="Segoe UI" panose="020B0502040204020203" pitchFamily="34" charset="0"/>
              </a:rPr>
              <a:t>John doesn't like to use evenings or weekends to do stock counts.</a:t>
            </a:r>
          </a:p>
          <a:p>
            <a:r>
              <a:rPr lang="en-US" sz="1100" dirty="0">
                <a:solidFill>
                  <a:srgbClr val="000000"/>
                </a:solidFill>
                <a:latin typeface="Segoe UI" panose="020B0502040204020203" pitchFamily="34" charset="0"/>
              </a:rPr>
              <a:t>He gets annoyed when a non-warehouse employee takes something from a shelf without informing him.</a:t>
            </a:r>
          </a:p>
          <a:p>
            <a:r>
              <a:rPr lang="en-US" sz="1100" dirty="0">
                <a:solidFill>
                  <a:srgbClr val="000000"/>
                </a:solidFill>
                <a:latin typeface="Segoe UI" panose="020B0502040204020203" pitchFamily="34" charset="0"/>
              </a:rPr>
              <a:t>It's a pain going back and forth across the warehouse when doing a physical inventory count instead of doing it in a more systematic way.</a:t>
            </a:r>
          </a:p>
          <a:p>
            <a:r>
              <a:rPr lang="en-US" sz="1100" dirty="0">
                <a:solidFill>
                  <a:srgbClr val="000000"/>
                </a:solidFill>
                <a:latin typeface="Segoe UI" panose="020B0502040204020203" pitchFamily="34" charset="0"/>
              </a:rPr>
              <a:t>There is a timing problem with items that are registered as received by Sammy and available for picking, but John can’t pick the items because they have not been physically put away by the receiving clerks</a:t>
            </a:r>
          </a:p>
          <a:p>
            <a:r>
              <a:rPr lang="en-US" sz="1100" dirty="0">
                <a:solidFill>
                  <a:srgbClr val="000000"/>
                </a:solidFill>
                <a:latin typeface="Segoe UI" panose="020B0502040204020203" pitchFamily="34" charset="0"/>
              </a:rPr>
              <a:t>Once John ships everything, he has to go sit down with the packing tickets and actually go through each ticket to fulfill orders in the system.</a:t>
            </a:r>
          </a:p>
          <a:p>
            <a:r>
              <a:rPr lang="en-US" sz="1100" dirty="0">
                <a:solidFill>
                  <a:srgbClr val="000000"/>
                </a:solidFill>
                <a:latin typeface="Segoe UI" panose="020B0502040204020203" pitchFamily="34" charset="0"/>
              </a:rPr>
              <a:t>There are too many components that are not available when needed and too many over stocked components that are obsolete and that, after time, become unidentifiable.</a:t>
            </a:r>
          </a:p>
          <a:p>
            <a:r>
              <a:rPr lang="en-US" sz="1100" dirty="0">
                <a:solidFill>
                  <a:srgbClr val="000000"/>
                </a:solidFill>
                <a:latin typeface="Segoe UI" panose="020B0502040204020203" pitchFamily="34" charset="0"/>
              </a:rPr>
              <a:t>John might not speak the same language as Sammy or Ellen</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600164"/>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Warehouse Worker</a:t>
            </a:r>
          </a:p>
          <a:p>
            <a:r>
              <a:rPr lang="en-US" sz="1100" dirty="0">
                <a:solidFill>
                  <a:srgbClr val="000000"/>
                </a:solidFill>
                <a:latin typeface="Segoe UI" panose="020B0502040204020203" pitchFamily="34" charset="0"/>
                <a:cs typeface="Segoe UI" panose="020B0502040204020203" pitchFamily="34" charset="0"/>
              </a:rPr>
              <a:t>Stock Controller</a:t>
            </a:r>
          </a:p>
          <a:p>
            <a:r>
              <a:rPr lang="en-US" sz="1100" dirty="0">
                <a:solidFill>
                  <a:srgbClr val="000000"/>
                </a:solidFill>
                <a:latin typeface="Segoe UI" panose="020B0502040204020203" pitchFamily="34" charset="0"/>
                <a:cs typeface="Segoe UI" panose="020B0502040204020203" pitchFamily="34" charset="0"/>
              </a:rPr>
              <a:t>Shipping/Receiving Clerk</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1396757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709207" y="2459554"/>
            <a:ext cx="2496196"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Sammy</a:t>
            </a:r>
          </a:p>
          <a:p>
            <a:pPr algn="ctr"/>
            <a:r>
              <a:rPr lang="en-US" dirty="0">
                <a:solidFill>
                  <a:schemeClr val="bg1"/>
                </a:solidFill>
                <a:latin typeface="Segoe UI Semilight" panose="020B0402040204020203" pitchFamily="34" charset="0"/>
                <a:cs typeface="Segoe UI Semilight" panose="020B0402040204020203" pitchFamily="34" charset="0"/>
              </a:rPr>
              <a:t>Shipping and Receiving</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261610"/>
          </a:xfrm>
          <a:prstGeom prst="rect">
            <a:avLst/>
          </a:prstGeom>
        </p:spPr>
        <p:txBody>
          <a:bodyPr wrap="square">
            <a:spAutoFit/>
          </a:bodyPr>
          <a:lstStyle/>
          <a:p>
            <a:r>
              <a:rPr lang="en-US" sz="1100" dirty="0">
                <a:latin typeface="Segoe UI" panose="020B0502040204020203" pitchFamily="34" charset="0"/>
              </a:rPr>
              <a:t>Sammy manages shipping, receives goods and verifies them against </a:t>
            </a:r>
            <a:r>
              <a:rPr lang="en-US" sz="1100" dirty="0" err="1">
                <a:latin typeface="Segoe UI" panose="020B0502040204020203" pitchFamily="34" charset="0"/>
              </a:rPr>
              <a:t>POs.</a:t>
            </a:r>
            <a:r>
              <a:rPr lang="en-US" sz="1100" dirty="0">
                <a:latin typeface="Segoe UI" panose="020B0502040204020203" pitchFamily="34" charset="0"/>
              </a:rPr>
              <a:t> He supervises other warehouse employees.</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"On time and no damage – that’s me."</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015663"/>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47 years old</a:t>
            </a:r>
          </a:p>
          <a:p>
            <a:r>
              <a:rPr lang="en-US" sz="1200" dirty="0">
                <a:solidFill>
                  <a:schemeClr val="bg1"/>
                </a:solidFill>
                <a:latin typeface="Segoe UI" panose="020B0502040204020203" pitchFamily="34" charset="0"/>
                <a:cs typeface="Segoe UI" panose="020B0502040204020203" pitchFamily="34" charset="0"/>
              </a:rPr>
              <a:t>Struggling folk musician by night, this is Sammy's day job.</a:t>
            </a:r>
          </a:p>
          <a:p>
            <a:r>
              <a:rPr lang="en-US" sz="1200" dirty="0">
                <a:solidFill>
                  <a:schemeClr val="bg1"/>
                </a:solidFill>
                <a:latin typeface="Segoe UI" panose="020B0502040204020203" pitchFamily="34" charset="0"/>
                <a:cs typeface="Segoe UI" panose="020B0502040204020203" pitchFamily="34" charset="0"/>
              </a:rPr>
              <a:t>High School education.</a:t>
            </a:r>
          </a:p>
          <a:p>
            <a:r>
              <a:rPr lang="en-US" sz="1200" dirty="0">
                <a:solidFill>
                  <a:schemeClr val="bg1"/>
                </a:solidFill>
                <a:latin typeface="Segoe UI" panose="020B0502040204020203" pitchFamily="34" charset="0"/>
                <a:cs typeface="Segoe UI" panose="020B0502040204020203" pitchFamily="34" charset="0"/>
              </a:rPr>
              <a:t>10 years of experience</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481496"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SAMMY</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1107996"/>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Ship on time with the right quality</a:t>
            </a:r>
          </a:p>
          <a:p>
            <a:r>
              <a:rPr lang="en-US" sz="1100" dirty="0">
                <a:solidFill>
                  <a:srgbClr val="000000"/>
                </a:solidFill>
                <a:latin typeface="Segoe UI" panose="020B0502040204020203" pitchFamily="34" charset="0"/>
                <a:cs typeface="Segoe UI" panose="020B0502040204020203" pitchFamily="34" charset="0"/>
              </a:rPr>
              <a:t>Ship complete orders with as few back-ordered ships as possible as this reflects his ability to report stockouts or pack orders in time</a:t>
            </a:r>
          </a:p>
          <a:p>
            <a:r>
              <a:rPr lang="en-US" sz="1100" dirty="0">
                <a:solidFill>
                  <a:srgbClr val="000000"/>
                </a:solidFill>
                <a:latin typeface="Segoe UI" panose="020B0502040204020203" pitchFamily="34" charset="0"/>
                <a:cs typeface="Segoe UI" panose="020B0502040204020203" pitchFamily="34" charset="0"/>
              </a:rPr>
              <a:t>Ensure that the warehouse workers are trained and doing their job efficiently</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4110477"/>
            <a:ext cx="3674583" cy="10756791"/>
          </a:xfrm>
          <a:prstGeom prst="rect">
            <a:avLst/>
          </a:prstGeom>
        </p:spPr>
        <p:txBody>
          <a:bodyPr wrap="square">
            <a:spAutoFit/>
          </a:bodyPr>
          <a:lstStyle/>
          <a:p>
            <a:r>
              <a:rPr lang="en-US" sz="1100" dirty="0">
                <a:solidFill>
                  <a:srgbClr val="000000"/>
                </a:solidFill>
                <a:latin typeface="Segoe UI" panose="020B0502040204020203" pitchFamily="34" charset="0"/>
              </a:rPr>
              <a:t>Most of my interruptions come from customers who want to know whether something can be shipped to them yesterday. That sends me to the production manager to find out where he is on something if I know I don’t have it on one of my pallets.</a:t>
            </a:r>
          </a:p>
          <a:p>
            <a:r>
              <a:rPr lang="en-US" sz="1100" dirty="0">
                <a:solidFill>
                  <a:srgbClr val="000000"/>
                </a:solidFill>
                <a:latin typeface="Segoe UI" panose="020B0502040204020203" pitchFamily="34" charset="0"/>
              </a:rPr>
              <a:t>Last minute shipping requests coming from customer service</a:t>
            </a:r>
          </a:p>
          <a:p>
            <a:r>
              <a:rPr lang="en-US" sz="1100" dirty="0">
                <a:solidFill>
                  <a:srgbClr val="000000"/>
                </a:solidFill>
                <a:latin typeface="Segoe UI" panose="020B0502040204020203" pitchFamily="34" charset="0"/>
              </a:rPr>
              <a:t>Our inventory has to be put in the right place or it can easily be lost. And this can delay the shipment.</a:t>
            </a:r>
          </a:p>
          <a:p>
            <a:r>
              <a:rPr lang="en-US" sz="1100" dirty="0">
                <a:solidFill>
                  <a:srgbClr val="000000"/>
                </a:solidFill>
                <a:latin typeface="Segoe UI" panose="020B0502040204020203" pitchFamily="34" charset="0"/>
              </a:rPr>
              <a:t>Customers don’t e-mail. They like to nag you in person so it's the phone calls.</a:t>
            </a:r>
          </a:p>
          <a:p>
            <a:r>
              <a:rPr lang="en-US" sz="1100" dirty="0">
                <a:solidFill>
                  <a:srgbClr val="000000"/>
                </a:solidFill>
                <a:latin typeface="Segoe UI" panose="020B0502040204020203" pitchFamily="34" charset="0"/>
              </a:rPr>
              <a:t>The turnover rate is tough because it requires training new guys all the time</a:t>
            </a:r>
          </a:p>
          <a:p>
            <a:r>
              <a:rPr lang="en-US" sz="1100" dirty="0">
                <a:solidFill>
                  <a:srgbClr val="000000"/>
                </a:solidFill>
                <a:latin typeface="Segoe UI" panose="020B0502040204020203" pitchFamily="34" charset="0"/>
              </a:rPr>
              <a:t>Partial shipments and backorders when customer service has promised the customer that they'll get it today and they are really pushing to get the order out</a:t>
            </a:r>
          </a:p>
          <a:p>
            <a:r>
              <a:rPr lang="en-US" sz="1100" dirty="0">
                <a:solidFill>
                  <a:srgbClr val="000000"/>
                </a:solidFill>
                <a:latin typeface="Segoe UI" panose="020B0502040204020203" pitchFamily="34" charset="0"/>
              </a:rPr>
              <a:t>Without having the complete overview of shipments, it's difficult prioritizing what should be shipped first</a:t>
            </a:r>
          </a:p>
          <a:p>
            <a:r>
              <a:rPr lang="en-US" sz="1100" dirty="0">
                <a:solidFill>
                  <a:srgbClr val="000000"/>
                </a:solidFill>
                <a:latin typeface="Segoe UI" panose="020B0502040204020203" pitchFamily="34" charset="0"/>
              </a:rPr>
              <a:t>Trying to reduce the time lag of receiving an item and having it available to pick</a:t>
            </a:r>
          </a:p>
          <a:p>
            <a:r>
              <a:rPr lang="en-US" sz="1100" dirty="0">
                <a:solidFill>
                  <a:srgbClr val="000000"/>
                </a:solidFill>
                <a:latin typeface="Segoe UI" panose="020B0502040204020203" pitchFamily="34" charset="0"/>
              </a:rPr>
              <a:t>When the inventory levels he monitors is out of synch with what is registered in the inventory application area, he is annoyed.</a:t>
            </a:r>
          </a:p>
          <a:p>
            <a:r>
              <a:rPr lang="en-US" sz="1100" dirty="0">
                <a:solidFill>
                  <a:srgbClr val="000000"/>
                </a:solidFill>
                <a:latin typeface="Segoe UI" panose="020B0502040204020203" pitchFamily="34" charset="0"/>
              </a:rPr>
              <a:t>It's a pain that there is not a standard bar code format</a:t>
            </a:r>
          </a:p>
          <a:p>
            <a:r>
              <a:rPr lang="en-US" sz="1100" dirty="0">
                <a:solidFill>
                  <a:srgbClr val="000000"/>
                </a:solidFill>
                <a:latin typeface="Segoe UI" panose="020B0502040204020203" pitchFamily="34" charset="0"/>
              </a:rPr>
              <a:t>Sammy is annoyed with the order handling because he has to find the relevant background information about the customer in ERP system manually. He does not know how to take customer information from one application area and move it to another, so he finds himself entering the same information over and over again.</a:t>
            </a:r>
          </a:p>
          <a:p>
            <a:r>
              <a:rPr lang="en-US" sz="1100" dirty="0">
                <a:solidFill>
                  <a:srgbClr val="000000"/>
                </a:solidFill>
                <a:latin typeface="Segoe UI" panose="020B0502040204020203" pitchFamily="34" charset="0"/>
              </a:rPr>
              <a:t>He wouldn’t mind working directly in ERP system without having to use paper, but he is uncertain about the shortcut keys and not fast enough to follow the phone conversation and enter data at the same time.</a:t>
            </a:r>
          </a:p>
          <a:p>
            <a:r>
              <a:rPr lang="en-US" sz="1100" dirty="0">
                <a:solidFill>
                  <a:srgbClr val="000000"/>
                </a:solidFill>
                <a:latin typeface="Segoe UI" panose="020B0502040204020203" pitchFamily="34" charset="0"/>
              </a:rPr>
              <a:t>It is problematic when a customer returns items directly to the warehouse because the warehouse worker sometimes forgets to write any notes about return reason and who the customer is.</a:t>
            </a:r>
          </a:p>
          <a:p>
            <a:r>
              <a:rPr lang="en-US" sz="1100" dirty="0">
                <a:solidFill>
                  <a:srgbClr val="000000"/>
                </a:solidFill>
                <a:latin typeface="Segoe UI" panose="020B0502040204020203" pitchFamily="34" charset="0"/>
              </a:rPr>
              <a:t>Sometimes Sammy is out in the warehouse when he is notified in the ERP system to do something. He needs a handheld device to notify him when he's away from his pc. That way his colleagues won't think that he's shirking his responsibilities.</a:t>
            </a:r>
          </a:p>
          <a:p>
            <a:r>
              <a:rPr lang="en-US" sz="1100" dirty="0">
                <a:solidFill>
                  <a:srgbClr val="000000"/>
                </a:solidFill>
                <a:latin typeface="Segoe UI" panose="020B0502040204020203" pitchFamily="34" charset="0"/>
              </a:rPr>
              <a:t>Informing others in the company that items have arrived.</a:t>
            </a:r>
          </a:p>
          <a:p>
            <a:r>
              <a:rPr lang="en-US" sz="1100" dirty="0">
                <a:solidFill>
                  <a:srgbClr val="000000"/>
                </a:solidFill>
                <a:latin typeface="Segoe UI" panose="020B0502040204020203" pitchFamily="34" charset="0"/>
              </a:rPr>
              <a:t>Registering differences between the packing slip and the physically received quantity.</a:t>
            </a:r>
          </a:p>
          <a:p>
            <a:r>
              <a:rPr lang="en-US" sz="1100" dirty="0">
                <a:solidFill>
                  <a:srgbClr val="000000"/>
                </a:solidFill>
                <a:latin typeface="Segoe UI" panose="020B0502040204020203" pitchFamily="34" charset="0"/>
              </a:rPr>
              <a:t>Managing over/</a:t>
            </a:r>
            <a:r>
              <a:rPr lang="en-US" sz="1100" dirty="0" err="1">
                <a:solidFill>
                  <a:srgbClr val="000000"/>
                </a:solidFill>
                <a:latin typeface="Segoe UI" panose="020B0502040204020203" pitchFamily="34" charset="0"/>
              </a:rPr>
              <a:t>underdeliveries</a:t>
            </a:r>
            <a:endParaRPr lang="en-US" sz="1100" dirty="0">
              <a:solidFill>
                <a:srgbClr val="000000"/>
              </a:solidFill>
              <a:latin typeface="Segoe UI" panose="020B0502040204020203" pitchFamily="34" charset="0"/>
            </a:endParaRPr>
          </a:p>
          <a:p>
            <a:r>
              <a:rPr lang="en-US" sz="1100" dirty="0">
                <a:solidFill>
                  <a:srgbClr val="000000"/>
                </a:solidFill>
                <a:latin typeface="Segoe UI" panose="020B0502040204020203" pitchFamily="34" charset="0"/>
              </a:rPr>
              <a:t>Receiving imprecise (by weight) or unexpected quantities</a:t>
            </a:r>
          </a:p>
          <a:p>
            <a:r>
              <a:rPr lang="en-US" sz="1100" dirty="0">
                <a:solidFill>
                  <a:srgbClr val="000000"/>
                </a:solidFill>
                <a:latin typeface="Segoe UI" panose="020B0502040204020203" pitchFamily="34" charset="0"/>
              </a:rPr>
              <a:t>Handling pallets and other transport unit of measures.</a:t>
            </a:r>
          </a:p>
          <a:p>
            <a:r>
              <a:rPr lang="en-US" sz="1100" dirty="0">
                <a:solidFill>
                  <a:srgbClr val="000000"/>
                </a:solidFill>
                <a:latin typeface="Segoe UI" panose="020B0502040204020203" pitchFamily="34" charset="0"/>
              </a:rPr>
              <a:t>The company not entrusting Sammy to register receipts</a:t>
            </a:r>
          </a:p>
          <a:p>
            <a:r>
              <a:rPr lang="en-US" sz="1100" dirty="0">
                <a:solidFill>
                  <a:srgbClr val="000000"/>
                </a:solidFill>
                <a:latin typeface="Segoe UI" panose="020B0502040204020203" pitchFamily="34" charset="0"/>
              </a:rPr>
              <a:t>Receiving products in a bonded warehouse</a:t>
            </a:r>
          </a:p>
          <a:p>
            <a:r>
              <a:rPr lang="en-US" sz="1100" dirty="0">
                <a:solidFill>
                  <a:srgbClr val="000000"/>
                </a:solidFill>
                <a:latin typeface="Segoe UI" panose="020B0502040204020203" pitchFamily="34" charset="0"/>
              </a:rPr>
              <a:t>There is no support in the system for labeling, which forces Sammy to work based on memory</a:t>
            </a:r>
          </a:p>
          <a:p>
            <a:r>
              <a:rPr lang="en-US" sz="1100" dirty="0">
                <a:solidFill>
                  <a:srgbClr val="000000"/>
                </a:solidFill>
                <a:latin typeface="Segoe UI" panose="020B0502040204020203" pitchFamily="34" charset="0"/>
              </a:rPr>
              <a:t>Placing similar items together</a:t>
            </a:r>
          </a:p>
          <a:p>
            <a:r>
              <a:rPr lang="en-US" sz="1100" dirty="0">
                <a:solidFill>
                  <a:srgbClr val="000000"/>
                </a:solidFill>
                <a:latin typeface="Segoe UI" panose="020B0502040204020203" pitchFamily="34" charset="0"/>
              </a:rPr>
              <a:t>Tracking of information in the warehouse is time consuming as there are no scanners, locations, and/or bins</a:t>
            </a:r>
          </a:p>
          <a:p>
            <a:r>
              <a:rPr lang="en-US" sz="1100" dirty="0">
                <a:solidFill>
                  <a:srgbClr val="000000"/>
                </a:solidFill>
                <a:latin typeface="Segoe UI" panose="020B0502040204020203" pitchFamily="34" charset="0"/>
              </a:rPr>
              <a:t>Repacking</a:t>
            </a:r>
          </a:p>
          <a:p>
            <a:r>
              <a:rPr lang="en-US" sz="1100" dirty="0">
                <a:solidFill>
                  <a:srgbClr val="000000"/>
                </a:solidFill>
                <a:latin typeface="Segoe UI" panose="020B0502040204020203" pitchFamily="34" charset="0"/>
              </a:rPr>
              <a:t>Missing cross-docking functionality</a:t>
            </a:r>
          </a:p>
          <a:p>
            <a:r>
              <a:rPr lang="en-US" sz="1100" dirty="0">
                <a:solidFill>
                  <a:srgbClr val="000000"/>
                </a:solidFill>
                <a:latin typeface="Segoe UI" panose="020B0502040204020203" pitchFamily="34" charset="0"/>
              </a:rPr>
              <a:t>Making decisions is often based on what's in his memory, not the system</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1954381"/>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Shipping and receiving manager</a:t>
            </a:r>
          </a:p>
          <a:p>
            <a:r>
              <a:rPr lang="en-US" sz="1100" dirty="0">
                <a:solidFill>
                  <a:srgbClr val="000000"/>
                </a:solidFill>
                <a:latin typeface="Segoe UI" panose="020B0502040204020203" pitchFamily="34" charset="0"/>
                <a:cs typeface="Segoe UI" panose="020B0502040204020203" pitchFamily="34" charset="0"/>
              </a:rPr>
              <a:t>Synchronizer</a:t>
            </a:r>
          </a:p>
          <a:p>
            <a:r>
              <a:rPr lang="en-US" sz="1100" dirty="0">
                <a:solidFill>
                  <a:srgbClr val="000000"/>
                </a:solidFill>
                <a:latin typeface="Segoe UI" panose="020B0502040204020203" pitchFamily="34" charset="0"/>
                <a:cs typeface="Segoe UI" panose="020B0502040204020203" pitchFamily="34" charset="0"/>
              </a:rPr>
              <a:t>Efficiency Strategist</a:t>
            </a:r>
          </a:p>
          <a:p>
            <a:r>
              <a:rPr lang="en-US" sz="1100" dirty="0">
                <a:solidFill>
                  <a:srgbClr val="000000"/>
                </a:solidFill>
                <a:latin typeface="Segoe UI" panose="020B0502040204020203" pitchFamily="34" charset="0"/>
                <a:cs typeface="Segoe UI" panose="020B0502040204020203" pitchFamily="34" charset="0"/>
              </a:rPr>
              <a:t>Status Checker</a:t>
            </a:r>
          </a:p>
          <a:p>
            <a:r>
              <a:rPr lang="en-US" sz="1100" dirty="0">
                <a:solidFill>
                  <a:srgbClr val="000000"/>
                </a:solidFill>
                <a:latin typeface="Segoe UI" panose="020B0502040204020203" pitchFamily="34" charset="0"/>
                <a:cs typeface="Segoe UI" panose="020B0502040204020203" pitchFamily="34" charset="0"/>
              </a:rPr>
              <a:t>Resolution Seeker</a:t>
            </a:r>
          </a:p>
          <a:p>
            <a:r>
              <a:rPr lang="en-US" sz="1100" dirty="0">
                <a:solidFill>
                  <a:srgbClr val="000000"/>
                </a:solidFill>
                <a:latin typeface="Segoe UI" panose="020B0502040204020203" pitchFamily="34" charset="0"/>
                <a:cs typeface="Segoe UI" panose="020B0502040204020203" pitchFamily="34" charset="0"/>
              </a:rPr>
              <a:t>Anticipator</a:t>
            </a:r>
          </a:p>
          <a:p>
            <a:r>
              <a:rPr lang="en-US" sz="1100" dirty="0">
                <a:solidFill>
                  <a:srgbClr val="000000"/>
                </a:solidFill>
                <a:latin typeface="Segoe UI" panose="020B0502040204020203" pitchFamily="34" charset="0"/>
                <a:cs typeface="Segoe UI" panose="020B0502040204020203" pitchFamily="34" charset="0"/>
              </a:rPr>
              <a:t>Decision Maker</a:t>
            </a:r>
          </a:p>
          <a:p>
            <a:r>
              <a:rPr lang="en-US" sz="1100" dirty="0">
                <a:solidFill>
                  <a:srgbClr val="000000"/>
                </a:solidFill>
                <a:latin typeface="Segoe UI" panose="020B0502040204020203" pitchFamily="34" charset="0"/>
                <a:cs typeface="Segoe UI" panose="020B0502040204020203" pitchFamily="34" charset="0"/>
              </a:rPr>
              <a:t>Mentor</a:t>
            </a:r>
          </a:p>
          <a:p>
            <a:r>
              <a:rPr lang="en-US" sz="1100" dirty="0">
                <a:solidFill>
                  <a:srgbClr val="000000"/>
                </a:solidFill>
                <a:latin typeface="Segoe UI" panose="020B0502040204020203" pitchFamily="34" charset="0"/>
                <a:cs typeface="Segoe UI" panose="020B0502040204020203" pitchFamily="34" charset="0"/>
              </a:rPr>
              <a:t>Quality Controller</a:t>
            </a:r>
          </a:p>
          <a:p>
            <a:r>
              <a:rPr lang="en-US" sz="1100" dirty="0">
                <a:solidFill>
                  <a:srgbClr val="000000"/>
                </a:solidFill>
                <a:latin typeface="Segoe UI" panose="020B0502040204020203" pitchFamily="34" charset="0"/>
                <a:cs typeface="Segoe UI" panose="020B0502040204020203" pitchFamily="34" charset="0"/>
              </a:rPr>
              <a:t>Customer Service Provider</a:t>
            </a:r>
          </a:p>
          <a:p>
            <a:r>
              <a:rPr lang="en-US" sz="1100" dirty="0">
                <a:solidFill>
                  <a:srgbClr val="000000"/>
                </a:solidFill>
                <a:latin typeface="Segoe UI" panose="020B0502040204020203" pitchFamily="34" charset="0"/>
                <a:cs typeface="Segoe UI" panose="020B0502040204020203" pitchFamily="34" charset="0"/>
              </a:rPr>
              <a:t>Capital Equipment Manager</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2788157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525150" y="2459554"/>
            <a:ext cx="2864310"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Marie</a:t>
            </a:r>
          </a:p>
          <a:p>
            <a:pPr algn="ctr"/>
            <a:r>
              <a:rPr lang="en-US" dirty="0">
                <a:solidFill>
                  <a:schemeClr val="bg1"/>
                </a:solidFill>
                <a:latin typeface="Segoe UI Semilight" panose="020B0402040204020203" pitchFamily="34" charset="0"/>
                <a:cs typeface="Segoe UI Semilight" panose="020B0402040204020203" pitchFamily="34" charset="0"/>
              </a:rPr>
              <a:t>Customer Service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1107996"/>
          </a:xfrm>
          <a:prstGeom prst="rect">
            <a:avLst/>
          </a:prstGeom>
        </p:spPr>
        <p:txBody>
          <a:bodyPr wrap="square">
            <a:spAutoFit/>
          </a:bodyPr>
          <a:lstStyle/>
          <a:p>
            <a:r>
              <a:rPr lang="en-US" sz="1100" dirty="0">
                <a:latin typeface="Segoe UI" panose="020B0502040204020203" pitchFamily="34" charset="0"/>
              </a:rPr>
              <a:t>Marie manages the customer service team ensuring that customers remain customers when things go wrong. At all times, she must know the pulse of incoming issues and stay on top of cases. No two days are same and based on the priorities, she plans each day as it comes.  She works and collaborates with other teams, like product, marketing and content when required to help her customers get fast and effective assistance. She also help these teams stay connected with customer issues to enhance/improve their products and services.  She handles all escalated issues and also responds to the queries on the social media, which she is the owner of.</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"Not a very fixed routine. No two days are same"</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276999"/>
          </a:xfrm>
          <a:prstGeom prst="rect">
            <a:avLst/>
          </a:prstGeom>
        </p:spPr>
        <p:txBody>
          <a:bodyPr wrap="square">
            <a:spAutoFit/>
          </a:bodyPr>
          <a:lstStyle/>
          <a:p>
            <a:endParaRPr lang="en-US" sz="1200" dirty="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70888"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MARIE</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4110477"/>
            <a:ext cx="3674583" cy="769441"/>
          </a:xfrm>
          <a:prstGeom prst="rect">
            <a:avLst/>
          </a:prstGeom>
        </p:spPr>
        <p:txBody>
          <a:bodyPr wrap="square">
            <a:spAutoFit/>
          </a:bodyPr>
          <a:lstStyle/>
          <a:p>
            <a:r>
              <a:rPr lang="en-US" sz="1100" dirty="0">
                <a:solidFill>
                  <a:srgbClr val="000000"/>
                </a:solidFill>
                <a:latin typeface="Segoe UI" panose="020B0502040204020203" pitchFamily="34" charset="0"/>
              </a:rPr>
              <a:t>It gets difficult to handle same queries from same customer through various channels. It takes extra time and effort to identify these and assign it to appropriate CSR, choosing the channel which will effect immediately.</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261610"/>
          </a:xfrm>
          <a:prstGeom prst="rect">
            <a:avLst/>
          </a:prstGeom>
        </p:spPr>
        <p:txBody>
          <a:bodyPr wrap="square">
            <a:spAutoFit/>
          </a:bodyPr>
          <a:lstStyle/>
          <a:p>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2257408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780028" y="2459554"/>
            <a:ext cx="2354555"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Marie</a:t>
            </a:r>
          </a:p>
          <a:p>
            <a:pPr algn="ctr"/>
            <a:r>
              <a:rPr lang="en-US" dirty="0">
                <a:solidFill>
                  <a:schemeClr val="bg1"/>
                </a:solidFill>
                <a:latin typeface="Segoe UI Semilight" panose="020B0402040204020203" pitchFamily="34" charset="0"/>
                <a:cs typeface="Segoe UI Semilight" panose="020B0402040204020203" pitchFamily="34" charset="0"/>
              </a:rPr>
              <a:t>Customer Service Rep</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Lisa receives customer calls with a variety of questions about sales orders, invoices, delivery dates, returns, issues with goods received, etc. If she cannot answer their questions, she routes them to someone who can.</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338554"/>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"Let's start with your name…"</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276999"/>
          </a:xfrm>
          <a:prstGeom prst="rect">
            <a:avLst/>
          </a:prstGeom>
        </p:spPr>
        <p:txBody>
          <a:bodyPr wrap="square">
            <a:spAutoFit/>
          </a:bodyPr>
          <a:lstStyle/>
          <a:p>
            <a:endParaRPr lang="en-US" sz="1200" dirty="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70888"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MARIE</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261610"/>
          </a:xfrm>
          <a:prstGeom prst="rect">
            <a:avLst/>
          </a:prstGeom>
        </p:spPr>
        <p:txBody>
          <a:bodyPr wrap="square">
            <a:spAutoFit/>
          </a:bodyPr>
          <a:lstStyle/>
          <a:p>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2051246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306936" y="2459554"/>
            <a:ext cx="1300742"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Daniel</a:t>
            </a:r>
          </a:p>
          <a:p>
            <a:pPr algn="ctr"/>
            <a:r>
              <a:rPr lang="en-US" dirty="0">
                <a:solidFill>
                  <a:schemeClr val="bg1"/>
                </a:solidFill>
                <a:latin typeface="Segoe UI Semilight" panose="020B0402040204020203" pitchFamily="34" charset="0"/>
                <a:cs typeface="Segoe UI Semilight" panose="020B0402040204020203" pitchFamily="34" charset="0"/>
              </a:rPr>
              <a:t>Despatcher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261610"/>
          </a:xfrm>
          <a:prstGeom prst="rect">
            <a:avLst/>
          </a:prstGeom>
        </p:spPr>
        <p:txBody>
          <a:bodyPr wrap="square">
            <a:spAutoFit/>
          </a:bodyPr>
          <a:lstStyle/>
          <a:p>
            <a:r>
              <a:rPr lang="en-US" sz="1100" dirty="0">
                <a:latin typeface="Segoe UI" panose="020B0502040204020203" pitchFamily="34" charset="0"/>
              </a:rPr>
              <a:t>Daniel organizes the fleet of service technicians. He decides which customers they will call on and in what order.</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"Keeping track of our trucks is tough."</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276999"/>
          </a:xfrm>
          <a:prstGeom prst="rect">
            <a:avLst/>
          </a:prstGeom>
        </p:spPr>
        <p:txBody>
          <a:bodyPr wrap="square">
            <a:spAutoFit/>
          </a:bodyPr>
          <a:lstStyle/>
          <a:p>
            <a:endParaRPr lang="en-US" sz="1200" dirty="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443408"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DANIEL</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261610"/>
          </a:xfrm>
          <a:prstGeom prst="rect">
            <a:avLst/>
          </a:prstGeom>
        </p:spPr>
        <p:txBody>
          <a:bodyPr wrap="square">
            <a:spAutoFit/>
          </a:bodyPr>
          <a:lstStyle/>
          <a:p>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518409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09270" y="2459554"/>
            <a:ext cx="2296078"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Terrence</a:t>
            </a:r>
          </a:p>
          <a:p>
            <a:pPr algn="ctr"/>
            <a:r>
              <a:rPr lang="en-US" dirty="0">
                <a:solidFill>
                  <a:schemeClr val="bg1"/>
                </a:solidFill>
                <a:latin typeface="Segoe UI Semilight" panose="020B0402040204020203" pitchFamily="34" charset="0"/>
                <a:cs typeface="Segoe UI Semilight" panose="020B0402040204020203" pitchFamily="34" charset="0"/>
              </a:rPr>
              <a:t>Outbound Technician</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261610"/>
          </a:xfrm>
          <a:prstGeom prst="rect">
            <a:avLst/>
          </a:prstGeom>
        </p:spPr>
        <p:txBody>
          <a:bodyPr wrap="square">
            <a:spAutoFit/>
          </a:bodyPr>
          <a:lstStyle/>
          <a:p>
            <a:r>
              <a:rPr lang="en-US" sz="1100" dirty="0">
                <a:latin typeface="Segoe UI" panose="020B0502040204020203" pitchFamily="34" charset="0"/>
              </a:rPr>
              <a:t>Terrence works in the field and performs maintenance and installations, as directed by Daniel.</a:t>
            </a:r>
            <a:endParaRPr lang="en-US" sz="1100" dirty="0"/>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276999"/>
          </a:xfrm>
          <a:prstGeom prst="rect">
            <a:avLst/>
          </a:prstGeom>
        </p:spPr>
        <p:txBody>
          <a:bodyPr wrap="square">
            <a:spAutoFit/>
          </a:bodyPr>
          <a:lstStyle/>
          <a:p>
            <a:endParaRPr lang="en-US" sz="1200" dirty="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678665"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TERRENCE</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261610"/>
          </a:xfrm>
          <a:prstGeom prst="rect">
            <a:avLst/>
          </a:prstGeom>
        </p:spPr>
        <p:txBody>
          <a:bodyPr wrap="square">
            <a:spAutoFit/>
          </a:bodyPr>
          <a:lstStyle/>
          <a:p>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B975F3D1-CE95-4C1A-8252-5DD0045B3941}"/>
              </a:ext>
            </a:extLst>
          </p:cNvPr>
          <p:cNvSpPr/>
          <p:nvPr/>
        </p:nvSpPr>
        <p:spPr>
          <a:xfrm>
            <a:off x="288006" y="3316072"/>
            <a:ext cx="3222892" cy="1200329"/>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Age 37 years old; 17 years of working experience</a:t>
            </a:r>
          </a:p>
          <a:p>
            <a:r>
              <a:rPr lang="en-US" sz="1200" dirty="0">
                <a:solidFill>
                  <a:schemeClr val="bg1"/>
                </a:solidFill>
                <a:latin typeface="Segoe UI" panose="020B0502040204020203" pitchFamily="34" charset="0"/>
                <a:cs typeface="Segoe UI" panose="020B0502040204020203" pitchFamily="34" charset="0"/>
              </a:rPr>
              <a:t>Education car mechanic</a:t>
            </a:r>
          </a:p>
          <a:p>
            <a:r>
              <a:rPr lang="en-US" sz="1200" dirty="0">
                <a:solidFill>
                  <a:schemeClr val="bg1"/>
                </a:solidFill>
                <a:latin typeface="Segoe UI" panose="020B0502040204020203" pitchFamily="34" charset="0"/>
                <a:cs typeface="Segoe UI" panose="020B0502040204020203" pitchFamily="34" charset="0"/>
              </a:rPr>
              <a:t>Job history works in this company for 2 years</a:t>
            </a:r>
          </a:p>
          <a:p>
            <a:r>
              <a:rPr lang="en-US" sz="1200" dirty="0">
                <a:solidFill>
                  <a:schemeClr val="bg1"/>
                </a:solidFill>
                <a:latin typeface="Segoe UI" panose="020B0502040204020203" pitchFamily="34" charset="0"/>
                <a:cs typeface="Segoe UI" panose="020B0502040204020203" pitchFamily="34" charset="0"/>
              </a:rPr>
              <a:t>Work method independent, efficient and driven</a:t>
            </a:r>
          </a:p>
        </p:txBody>
      </p:sp>
      <p:sp>
        <p:nvSpPr>
          <p:cNvPr id="16" name="Rectangle 15">
            <a:extLst>
              <a:ext uri="{FF2B5EF4-FFF2-40B4-BE49-F238E27FC236}">
                <a16:creationId xmlns:a16="http://schemas.microsoft.com/office/drawing/2014/main" id="{CDD3FDB9-7F03-4E75-BAA2-81F79D5DC509}"/>
              </a:ext>
            </a:extLst>
          </p:cNvPr>
          <p:cNvSpPr/>
          <p:nvPr/>
        </p:nvSpPr>
        <p:spPr>
          <a:xfrm>
            <a:off x="4145631" y="4110477"/>
            <a:ext cx="3857625" cy="2462213"/>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Delivering good service on time</a:t>
            </a:r>
          </a:p>
          <a:p>
            <a:r>
              <a:rPr lang="en-US" sz="1100" dirty="0">
                <a:solidFill>
                  <a:srgbClr val="000000"/>
                </a:solidFill>
                <a:latin typeface="Segoe UI" panose="020B0502040204020203" pitchFamily="34" charset="0"/>
                <a:cs typeface="Segoe UI" panose="020B0502040204020203" pitchFamily="34" charset="0"/>
              </a:rPr>
              <a:t>Being more in control of his work planning</a:t>
            </a:r>
          </a:p>
          <a:p>
            <a:r>
              <a:rPr lang="en-US" sz="1100" dirty="0">
                <a:solidFill>
                  <a:srgbClr val="000000"/>
                </a:solidFill>
                <a:latin typeface="Segoe UI" panose="020B0502040204020203" pitchFamily="34" charset="0"/>
                <a:cs typeface="Segoe UI" panose="020B0502040204020203" pitchFamily="34" charset="0"/>
              </a:rPr>
              <a:t>Spend minimal time on administration tasks</a:t>
            </a:r>
          </a:p>
          <a:p>
            <a:r>
              <a:rPr lang="en-US" sz="1100" dirty="0">
                <a:solidFill>
                  <a:srgbClr val="000000"/>
                </a:solidFill>
                <a:latin typeface="Segoe UI" panose="020B0502040204020203" pitchFamily="34" charset="0"/>
                <a:cs typeface="Segoe UI" panose="020B0502040204020203" pitchFamily="34" charset="0"/>
              </a:rPr>
              <a:t>Keeping in good contact with his customer; spending more time at customer sites</a:t>
            </a:r>
          </a:p>
          <a:p>
            <a:r>
              <a:rPr lang="en-US" sz="1100" dirty="0">
                <a:solidFill>
                  <a:srgbClr val="000000"/>
                </a:solidFill>
                <a:latin typeface="Segoe UI" panose="020B0502040204020203" pitchFamily="34" charset="0"/>
                <a:cs typeface="Segoe UI" panose="020B0502040204020203" pitchFamily="34" charset="0"/>
              </a:rPr>
              <a:t>Keeping in close contact with his mobile field technician colleagues</a:t>
            </a:r>
          </a:p>
          <a:p>
            <a:r>
              <a:rPr lang="en-US" sz="1100" dirty="0">
                <a:solidFill>
                  <a:srgbClr val="000000"/>
                </a:solidFill>
                <a:latin typeface="Segoe UI" panose="020B0502040204020203" pitchFamily="34" charset="0"/>
                <a:cs typeface="Segoe UI" panose="020B0502040204020203" pitchFamily="34" charset="0"/>
              </a:rPr>
              <a:t>Keeping in touch with his manager, dispatcher, technical expert and the warehouse staff</a:t>
            </a:r>
          </a:p>
          <a:p>
            <a:r>
              <a:rPr lang="en-US" sz="1100" dirty="0">
                <a:solidFill>
                  <a:srgbClr val="000000"/>
                </a:solidFill>
                <a:latin typeface="Segoe UI" panose="020B0502040204020203" pitchFamily="34" charset="0"/>
                <a:cs typeface="Segoe UI" panose="020B0502040204020203" pitchFamily="34" charset="0"/>
              </a:rPr>
              <a:t>Adapting new IT to improve his efficiency</a:t>
            </a:r>
          </a:p>
          <a:p>
            <a:r>
              <a:rPr lang="en-US" sz="1100" dirty="0">
                <a:solidFill>
                  <a:srgbClr val="000000"/>
                </a:solidFill>
                <a:latin typeface="Segoe UI" panose="020B0502040204020203" pitchFamily="34" charset="0"/>
                <a:cs typeface="Segoe UI" panose="020B0502040204020203" pitchFamily="34" charset="0"/>
              </a:rPr>
              <a:t>Expand his computer knowledge, skills and abilities</a:t>
            </a:r>
          </a:p>
          <a:p>
            <a:r>
              <a:rPr lang="en-US" sz="1100" dirty="0">
                <a:solidFill>
                  <a:srgbClr val="000000"/>
                </a:solidFill>
                <a:latin typeface="Segoe UI" panose="020B0502040204020203" pitchFamily="34" charset="0"/>
                <a:cs typeface="Segoe UI" panose="020B0502040204020203" pitchFamily="34" charset="0"/>
              </a:rPr>
              <a:t>Expand his technical knowledge of the product</a:t>
            </a:r>
          </a:p>
          <a:p>
            <a:r>
              <a:rPr lang="en-US" sz="1100" dirty="0">
                <a:solidFill>
                  <a:srgbClr val="000000"/>
                </a:solidFill>
                <a:latin typeface="Segoe UI" panose="020B0502040204020203" pitchFamily="34" charset="0"/>
                <a:cs typeface="Segoe UI" panose="020B0502040204020203" pitchFamily="34" charset="0"/>
              </a:rPr>
              <a:t>Spend less time driving around</a:t>
            </a:r>
          </a:p>
          <a:p>
            <a:r>
              <a:rPr lang="en-US" sz="1100" dirty="0">
                <a:solidFill>
                  <a:srgbClr val="000000"/>
                </a:solidFill>
                <a:latin typeface="Segoe UI" panose="020B0502040204020203" pitchFamily="34" charset="0"/>
                <a:cs typeface="Segoe UI" panose="020B0502040204020203" pitchFamily="34" charset="0"/>
              </a:rPr>
              <a:t>Spend more time at home</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F9517952-B3EF-477E-8E18-DDF158450B13}"/>
              </a:ext>
            </a:extLst>
          </p:cNvPr>
          <p:cNvSpPr/>
          <p:nvPr/>
        </p:nvSpPr>
        <p:spPr>
          <a:xfrm>
            <a:off x="8003256" y="4110477"/>
            <a:ext cx="3674583" cy="4324261"/>
          </a:xfrm>
          <a:prstGeom prst="rect">
            <a:avLst/>
          </a:prstGeom>
        </p:spPr>
        <p:txBody>
          <a:bodyPr wrap="square">
            <a:spAutoFit/>
          </a:bodyPr>
          <a:lstStyle/>
          <a:p>
            <a:r>
              <a:rPr lang="en-US" sz="1100" dirty="0">
                <a:solidFill>
                  <a:srgbClr val="000000"/>
                </a:solidFill>
                <a:latin typeface="Segoe UI" panose="020B0502040204020203" pitchFamily="34" charset="0"/>
              </a:rPr>
              <a:t>Having to drive to the company every day to pick up service orders</a:t>
            </a:r>
          </a:p>
          <a:p>
            <a:r>
              <a:rPr lang="en-US" sz="1100" dirty="0">
                <a:solidFill>
                  <a:srgbClr val="000000"/>
                </a:solidFill>
                <a:latin typeface="Segoe UI" panose="020B0502040204020203" pitchFamily="34" charset="0"/>
              </a:rPr>
              <a:t>Service orders are booked by sales people that do not know about techniques or spare parts</a:t>
            </a:r>
          </a:p>
          <a:p>
            <a:r>
              <a:rPr lang="en-US" sz="1100" dirty="0">
                <a:solidFill>
                  <a:srgbClr val="000000"/>
                </a:solidFill>
                <a:latin typeface="Segoe UI" panose="020B0502040204020203" pitchFamily="34" charset="0"/>
              </a:rPr>
              <a:t>Not having a geographical functionality on his van to find his routes</a:t>
            </a:r>
          </a:p>
          <a:p>
            <a:r>
              <a:rPr lang="en-US" sz="1100" dirty="0">
                <a:solidFill>
                  <a:srgbClr val="000000"/>
                </a:solidFill>
                <a:latin typeface="Segoe UI" panose="020B0502040204020203" pitchFamily="34" charset="0"/>
              </a:rPr>
              <a:t>Having to drive too long on illogical routes</a:t>
            </a:r>
          </a:p>
          <a:p>
            <a:r>
              <a:rPr lang="en-US" sz="1100" dirty="0">
                <a:solidFill>
                  <a:srgbClr val="000000"/>
                </a:solidFill>
                <a:latin typeface="Segoe UI" panose="020B0502040204020203" pitchFamily="34" charset="0"/>
              </a:rPr>
              <a:t>Spending a lot of time completing the service job on paper</a:t>
            </a:r>
          </a:p>
          <a:p>
            <a:r>
              <a:rPr lang="en-US" sz="1100" dirty="0">
                <a:solidFill>
                  <a:srgbClr val="000000"/>
                </a:solidFill>
                <a:latin typeface="Segoe UI" panose="020B0502040204020203" pitchFamily="34" charset="0"/>
              </a:rPr>
              <a:t>Having no insight in previous service visits or customer history</a:t>
            </a:r>
          </a:p>
          <a:p>
            <a:r>
              <a:rPr lang="en-US" sz="1100" dirty="0">
                <a:solidFill>
                  <a:srgbClr val="000000"/>
                </a:solidFill>
                <a:latin typeface="Segoe UI" panose="020B0502040204020203" pitchFamily="34" charset="0"/>
              </a:rPr>
              <a:t>Not being able to spend more time at a customer to perform additional jobs</a:t>
            </a:r>
          </a:p>
          <a:p>
            <a:r>
              <a:rPr lang="en-US" sz="1100" dirty="0">
                <a:solidFill>
                  <a:srgbClr val="000000"/>
                </a:solidFill>
                <a:latin typeface="Segoe UI" panose="020B0502040204020203" pitchFamily="34" charset="0"/>
              </a:rPr>
              <a:t>Not being able to be booked at the same customer again</a:t>
            </a:r>
          </a:p>
          <a:p>
            <a:r>
              <a:rPr lang="en-US" sz="1100" dirty="0">
                <a:solidFill>
                  <a:srgbClr val="000000"/>
                </a:solidFill>
                <a:latin typeface="Segoe UI" panose="020B0502040204020203" pitchFamily="34" charset="0"/>
              </a:rPr>
              <a:t>Not being allowed to use the phone on a service site or not receiving signal</a:t>
            </a:r>
          </a:p>
          <a:p>
            <a:r>
              <a:rPr lang="en-US" sz="1100" dirty="0">
                <a:solidFill>
                  <a:srgbClr val="000000"/>
                </a:solidFill>
                <a:latin typeface="Segoe UI" panose="020B0502040204020203" pitchFamily="34" charset="0"/>
              </a:rPr>
              <a:t>Manuals of the product are always outdated and heavy to carry around</a:t>
            </a:r>
          </a:p>
          <a:p>
            <a:r>
              <a:rPr lang="en-US" sz="1100" dirty="0">
                <a:solidFill>
                  <a:srgbClr val="000000"/>
                </a:solidFill>
                <a:latin typeface="Segoe UI" panose="020B0502040204020203" pitchFamily="34" charset="0"/>
              </a:rPr>
              <a:t>Not being able to enter the back end system himself</a:t>
            </a:r>
          </a:p>
          <a:p>
            <a:r>
              <a:rPr lang="en-US" sz="1100" dirty="0">
                <a:solidFill>
                  <a:srgbClr val="000000"/>
                </a:solidFill>
                <a:latin typeface="Segoe UI" panose="020B0502040204020203" pitchFamily="34" charset="0"/>
              </a:rPr>
              <a:t>It is hard to find the right spare parts in the van</a:t>
            </a:r>
          </a:p>
          <a:p>
            <a:r>
              <a:rPr lang="en-US" sz="1100" dirty="0">
                <a:solidFill>
                  <a:srgbClr val="000000"/>
                </a:solidFill>
                <a:latin typeface="Segoe UI" panose="020B0502040204020203" pitchFamily="34" charset="0"/>
              </a:rPr>
              <a:t>Some spare parts getting lost and are put together on missing list provided by the management</a:t>
            </a:r>
          </a:p>
          <a:p>
            <a:r>
              <a:rPr lang="en-US" sz="1100" dirty="0">
                <a:solidFill>
                  <a:srgbClr val="000000"/>
                </a:solidFill>
                <a:latin typeface="Segoe UI" panose="020B0502040204020203" pitchFamily="34" charset="0"/>
              </a:rPr>
              <a:t>Depending heavily on communication with the office on phone</a:t>
            </a:r>
            <a:endParaRPr lang="en-US" sz="1100" b="0" i="0" dirty="0">
              <a:solidFill>
                <a:srgbClr val="000000"/>
              </a:solidFill>
              <a:effectLst/>
              <a:latin typeface="Segoe UI" panose="020B0502040204020203" pitchFamily="34" charset="0"/>
            </a:endParaRPr>
          </a:p>
        </p:txBody>
      </p:sp>
    </p:spTree>
    <p:custDataLst>
      <p:tags r:id="rId1"/>
    </p:custDataLst>
    <p:extLst>
      <p:ext uri="{BB962C8B-B14F-4D97-AF65-F5344CB8AC3E}">
        <p14:creationId xmlns:p14="http://schemas.microsoft.com/office/powerpoint/2010/main" val="2675171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50A5E84-589D-450A-9FAA-2AC13CF41CDC}"/>
              </a:ext>
            </a:extLst>
          </p:cNvPr>
          <p:cNvGrpSpPr/>
          <p:nvPr/>
        </p:nvGrpSpPr>
        <p:grpSpPr>
          <a:xfrm>
            <a:off x="5164409" y="2184355"/>
            <a:ext cx="1180131" cy="1355594"/>
            <a:chOff x="938250" y="494101"/>
            <a:chExt cx="1180131" cy="1355594"/>
          </a:xfrm>
        </p:grpSpPr>
        <p:pic>
          <p:nvPicPr>
            <p:cNvPr id="16" name="Picture 6">
              <a:extLst>
                <a:ext uri="{FF2B5EF4-FFF2-40B4-BE49-F238E27FC236}">
                  <a16:creationId xmlns:a16="http://schemas.microsoft.com/office/drawing/2014/main" id="{DDB8FC45-C0A2-42E3-B1F2-05B10BFBA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D2A9D89-02EC-490D-910A-091CB3AFAB61}"/>
                </a:ext>
              </a:extLst>
            </p:cNvPr>
            <p:cNvSpPr/>
            <p:nvPr/>
          </p:nvSpPr>
          <p:spPr>
            <a:xfrm>
              <a:off x="938250" y="1480363"/>
              <a:ext cx="1180131"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Julia</a:t>
              </a:r>
            </a:p>
            <a:p>
              <a:pPr algn="ctr"/>
              <a:r>
                <a:rPr lang="en-US" sz="900" dirty="0">
                  <a:solidFill>
                    <a:schemeClr val="bg1"/>
                  </a:solidFill>
                  <a:latin typeface="Segoe UI Semilight" panose="020B0402040204020203" pitchFamily="34" charset="0"/>
                  <a:cs typeface="Segoe UI Semilight" panose="020B0402040204020203" pitchFamily="34" charset="0"/>
                </a:rPr>
                <a:t>Marketing Executive</a:t>
              </a:r>
            </a:p>
          </p:txBody>
        </p:sp>
      </p:grpSp>
      <p:grpSp>
        <p:nvGrpSpPr>
          <p:cNvPr id="7" name="Group 6">
            <a:extLst>
              <a:ext uri="{FF2B5EF4-FFF2-40B4-BE49-F238E27FC236}">
                <a16:creationId xmlns:a16="http://schemas.microsoft.com/office/drawing/2014/main" id="{06F1EAE2-58D7-48B6-959E-A4F0B60B2AD7}"/>
              </a:ext>
            </a:extLst>
          </p:cNvPr>
          <p:cNvGrpSpPr/>
          <p:nvPr/>
        </p:nvGrpSpPr>
        <p:grpSpPr>
          <a:xfrm>
            <a:off x="5240802" y="300138"/>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grpSp>
        <p:nvGrpSpPr>
          <p:cNvPr id="10" name="Group 9">
            <a:extLst>
              <a:ext uri="{FF2B5EF4-FFF2-40B4-BE49-F238E27FC236}">
                <a16:creationId xmlns:a16="http://schemas.microsoft.com/office/drawing/2014/main" id="{F5D5A33A-3D08-41A7-A968-607B0326259E}"/>
              </a:ext>
            </a:extLst>
          </p:cNvPr>
          <p:cNvGrpSpPr/>
          <p:nvPr/>
        </p:nvGrpSpPr>
        <p:grpSpPr>
          <a:xfrm>
            <a:off x="5269039" y="4068572"/>
            <a:ext cx="939248" cy="1355594"/>
            <a:chOff x="1042875" y="494101"/>
            <a:chExt cx="939248" cy="1355594"/>
          </a:xfrm>
        </p:grpSpPr>
        <p:pic>
          <p:nvPicPr>
            <p:cNvPr id="11" name="Picture 6">
              <a:extLst>
                <a:ext uri="{FF2B5EF4-FFF2-40B4-BE49-F238E27FC236}">
                  <a16:creationId xmlns:a16="http://schemas.microsoft.com/office/drawing/2014/main" id="{5E12B5B6-70DB-4E44-80BB-71E5565CD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38D98BB-C205-4A2A-9FFA-5DA338E00211}"/>
                </a:ext>
              </a:extLst>
            </p:cNvPr>
            <p:cNvSpPr/>
            <p:nvPr/>
          </p:nvSpPr>
          <p:spPr>
            <a:xfrm>
              <a:off x="1074502" y="1480363"/>
              <a:ext cx="907621"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Kevin</a:t>
              </a:r>
            </a:p>
            <a:p>
              <a:pPr algn="ctr"/>
              <a:r>
                <a:rPr lang="en-US" sz="900" dirty="0">
                  <a:solidFill>
                    <a:schemeClr val="bg1"/>
                  </a:solidFill>
                  <a:latin typeface="Segoe UI Semilight" panose="020B0402040204020203" pitchFamily="34" charset="0"/>
                  <a:cs typeface="Segoe UI Semilight" panose="020B0402040204020203" pitchFamily="34" charset="0"/>
                </a:rPr>
                <a:t>Sales Manager</a:t>
              </a:r>
            </a:p>
          </p:txBody>
        </p:sp>
      </p:grpSp>
      <p:cxnSp>
        <p:nvCxnSpPr>
          <p:cNvPr id="14" name="Straight Connector 13">
            <a:extLst>
              <a:ext uri="{FF2B5EF4-FFF2-40B4-BE49-F238E27FC236}">
                <a16:creationId xmlns:a16="http://schemas.microsoft.com/office/drawing/2014/main" id="{130436A8-639D-4E35-BB3D-20180CA95473}"/>
              </a:ext>
            </a:extLst>
          </p:cNvPr>
          <p:cNvCxnSpPr>
            <a:cxnSpLocks/>
          </p:cNvCxnSpPr>
          <p:nvPr/>
        </p:nvCxnSpPr>
        <p:spPr>
          <a:xfrm>
            <a:off x="5726239" y="1727155"/>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FAA661-8B88-4C06-B216-8F8506CAA72F}"/>
              </a:ext>
            </a:extLst>
          </p:cNvPr>
          <p:cNvCxnSpPr/>
          <p:nvPr/>
        </p:nvCxnSpPr>
        <p:spPr>
          <a:xfrm>
            <a:off x="5735839" y="3611372"/>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08570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140409" y="2459554"/>
            <a:ext cx="1633781"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Kevin</a:t>
            </a:r>
          </a:p>
          <a:p>
            <a:pPr algn="ctr"/>
            <a:r>
              <a:rPr lang="en-US" dirty="0">
                <a:solidFill>
                  <a:schemeClr val="bg1"/>
                </a:solidFill>
                <a:latin typeface="Segoe UI Semilight" panose="020B0402040204020203" pitchFamily="34" charset="0"/>
                <a:cs typeface="Segoe UI Semilight" panose="020B0402040204020203" pitchFamily="34" charset="0"/>
              </a:rPr>
              <a:t>Sales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Kevin manages sales reps for his area and tracks what they are doing. He helps them to close sales and may do limited selling himself.</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make my sales team successful."</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34020"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KEVIN</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1054943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88644" y="2459554"/>
            <a:ext cx="2137316"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Benjamin</a:t>
            </a:r>
          </a:p>
          <a:p>
            <a:pPr algn="ctr"/>
            <a:r>
              <a:rPr lang="en-US" dirty="0">
                <a:solidFill>
                  <a:schemeClr val="bg1"/>
                </a:solidFill>
                <a:latin typeface="Segoe UI Semilight" panose="020B0402040204020203" pitchFamily="34" charset="0"/>
                <a:cs typeface="Segoe UI Semilight" panose="020B0402040204020203" pitchFamily="34" charset="0"/>
              </a:rPr>
              <a:t>Marketing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600164"/>
          </a:xfrm>
          <a:prstGeom prst="rect">
            <a:avLst/>
          </a:prstGeom>
        </p:spPr>
        <p:txBody>
          <a:bodyPr wrap="square">
            <a:spAutoFit/>
          </a:bodyPr>
          <a:lstStyle/>
          <a:p>
            <a:r>
              <a:rPr lang="en-US" sz="1100" dirty="0">
                <a:latin typeface="Segoe UI" panose="020B0502040204020203" pitchFamily="34" charset="0"/>
              </a:rPr>
              <a:t>Benjamin handles the marketing and pricing for a group of products. He is responsible for implementing and running marketing campaigns. He also analyzes products and customer feedback to determine which new products or services to offer.</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need to look at a campaign from as many perspectives as possible."</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70969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BENJAMIN</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3" name="Rectangle 12">
            <a:extLst>
              <a:ext uri="{FF2B5EF4-FFF2-40B4-BE49-F238E27FC236}">
                <a16:creationId xmlns:a16="http://schemas.microsoft.com/office/drawing/2014/main" id="{77D7DDEA-6091-4AE9-A177-A7FC8C41DDDD}"/>
              </a:ext>
            </a:extLst>
          </p:cNvPr>
          <p:cNvSpPr/>
          <p:nvPr/>
        </p:nvSpPr>
        <p:spPr>
          <a:xfrm>
            <a:off x="4145631" y="4110477"/>
            <a:ext cx="3857625" cy="2292935"/>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I am supposed to meet revenue and market share goals for my product line.</a:t>
            </a:r>
          </a:p>
          <a:p>
            <a:r>
              <a:rPr lang="en-US" sz="1100" dirty="0">
                <a:solidFill>
                  <a:srgbClr val="000000"/>
                </a:solidFill>
                <a:latin typeface="Segoe UI" panose="020B0502040204020203" pitchFamily="34" charset="0"/>
                <a:cs typeface="Segoe UI" panose="020B0502040204020203" pitchFamily="34" charset="0"/>
              </a:rPr>
              <a:t>Growing the company; acquiring new customers, and maintaining our existing customer base are my three key objectives.</a:t>
            </a:r>
          </a:p>
          <a:p>
            <a:r>
              <a:rPr lang="en-US" sz="1100" dirty="0">
                <a:solidFill>
                  <a:srgbClr val="000000"/>
                </a:solidFill>
                <a:latin typeface="Segoe UI" panose="020B0502040204020203" pitchFamily="34" charset="0"/>
                <a:cs typeface="Segoe UI" panose="020B0502040204020203" pitchFamily="34" charset="0"/>
              </a:rPr>
              <a:t>One of my bottom line objectives is to generate good quality leads to pass on to sales people.</a:t>
            </a:r>
          </a:p>
          <a:p>
            <a:r>
              <a:rPr lang="en-US" sz="1100" dirty="0">
                <a:solidFill>
                  <a:srgbClr val="000000"/>
                </a:solidFill>
                <a:latin typeface="Segoe UI" panose="020B0502040204020203" pitchFamily="34" charset="0"/>
                <a:cs typeface="Segoe UI" panose="020B0502040204020203" pitchFamily="34" charset="0"/>
              </a:rPr>
              <a:t>We would like to know which leads (and sales/revenue) came from which source (particularly tradeshows), so we can determine which ones to go to.</a:t>
            </a:r>
          </a:p>
          <a:p>
            <a:r>
              <a:rPr lang="en-US" sz="1100" dirty="0">
                <a:solidFill>
                  <a:srgbClr val="000000"/>
                </a:solidFill>
                <a:latin typeface="Segoe UI" panose="020B0502040204020203" pitchFamily="34" charset="0"/>
                <a:cs typeface="Segoe UI" panose="020B0502040204020203" pitchFamily="34" charset="0"/>
              </a:rPr>
              <a:t>I would like to segment our customers by the amount that they spend and cross reference that with their profile to see who to target.</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43183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584847" y="2459554"/>
            <a:ext cx="2744855"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June</a:t>
            </a:r>
          </a:p>
          <a:p>
            <a:pPr algn="ctr"/>
            <a:r>
              <a:rPr lang="en-US" dirty="0">
                <a:solidFill>
                  <a:schemeClr val="bg1"/>
                </a:solidFill>
                <a:latin typeface="Segoe UI Semilight" panose="020B0402040204020203" pitchFamily="34" charset="0"/>
                <a:cs typeface="Segoe UI Semilight" panose="020B0402040204020203" pitchFamily="34" charset="0"/>
              </a:rPr>
              <a:t>Product Division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769441"/>
          </a:xfrm>
          <a:prstGeom prst="rect">
            <a:avLst/>
          </a:prstGeom>
        </p:spPr>
        <p:txBody>
          <a:bodyPr wrap="square">
            <a:spAutoFit/>
          </a:bodyPr>
          <a:lstStyle/>
          <a:p>
            <a:r>
              <a:rPr lang="en-US" sz="1100" dirty="0">
                <a:latin typeface="Segoe UI" panose="020B0502040204020203" pitchFamily="34" charset="0"/>
              </a:rPr>
              <a:t>June manages her practice and tracks its performance to ensure it is profitable, growing, and delivering projects that delight customers. She sets the financial and business goals for her practice. She also develops the strategy to grow her practice. She is ultimately responsible for revenue goals, project completion, and customer satisfaction for all service engagements delivered.</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1323439"/>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ensure efficiency, consistency, and a high degree of customer satisfaction in project delivery while maximizing the profitability of my practice."</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830997"/>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42 years old</a:t>
            </a:r>
          </a:p>
          <a:p>
            <a:r>
              <a:rPr lang="en-US" sz="1200" dirty="0">
                <a:solidFill>
                  <a:schemeClr val="bg1"/>
                </a:solidFill>
                <a:latin typeface="Segoe UI" panose="020B0502040204020203" pitchFamily="34" charset="0"/>
                <a:cs typeface="Segoe UI" panose="020B0502040204020203" pitchFamily="34" charset="0"/>
              </a:rPr>
              <a:t>MS Computer Science or MBA</a:t>
            </a:r>
          </a:p>
          <a:p>
            <a:r>
              <a:rPr lang="en-US" sz="1200" dirty="0">
                <a:solidFill>
                  <a:schemeClr val="bg1"/>
                </a:solidFill>
                <a:latin typeface="Segoe UI" panose="020B0502040204020203" pitchFamily="34" charset="0"/>
                <a:cs typeface="Segoe UI" panose="020B0502040204020203" pitchFamily="34" charset="0"/>
              </a:rPr>
              <a:t>16 </a:t>
            </a:r>
            <a:r>
              <a:rPr lang="en-US" sz="1200" dirty="0" err="1">
                <a:solidFill>
                  <a:schemeClr val="bg1"/>
                </a:solidFill>
                <a:latin typeface="Segoe UI" panose="020B0502040204020203" pitchFamily="34" charset="0"/>
                <a:cs typeface="Segoe UI" panose="020B0502040204020203" pitchFamily="34" charset="0"/>
              </a:rPr>
              <a:t>years experience</a:t>
            </a:r>
            <a:r>
              <a:rPr lang="en-US" sz="1200" dirty="0">
                <a:solidFill>
                  <a:schemeClr val="bg1"/>
                </a:solidFill>
                <a:latin typeface="Segoe UI" panose="020B0502040204020203" pitchFamily="34" charset="0"/>
                <a:cs typeface="Segoe UI" panose="020B0502040204020203" pitchFamily="34" charset="0"/>
              </a:rPr>
              <a:t>, 12 years as a consultant</a:t>
            </a:r>
          </a:p>
          <a:p>
            <a:r>
              <a:rPr lang="en-US" sz="1200" dirty="0">
                <a:solidFill>
                  <a:schemeClr val="bg1"/>
                </a:solidFill>
                <a:latin typeface="Segoe UI" panose="020B0502040204020203" pitchFamily="34" charset="0"/>
                <a:cs typeface="Segoe UI" panose="020B0502040204020203" pitchFamily="34" charset="0"/>
              </a:rPr>
              <a:t>4 years of management experience</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25386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JUNE</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261610"/>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Approve the contract</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1954381"/>
          </a:xfrm>
          <a:prstGeom prst="rect">
            <a:avLst/>
          </a:prstGeom>
        </p:spPr>
        <p:txBody>
          <a:bodyPr wrap="square">
            <a:spAutoFit/>
          </a:bodyPr>
          <a:lstStyle/>
          <a:p>
            <a:r>
              <a:rPr lang="en-US" sz="1100" dirty="0">
                <a:solidFill>
                  <a:srgbClr val="000000"/>
                </a:solidFill>
                <a:latin typeface="Segoe UI" panose="020B0502040204020203" pitchFamily="34" charset="0"/>
              </a:rPr>
              <a:t>I need to access project status reports, budget, and contract information in real time. I want to easily and quickly look at the overall performance of my practice.</a:t>
            </a:r>
          </a:p>
          <a:p>
            <a:r>
              <a:rPr lang="en-US" sz="1100" dirty="0">
                <a:solidFill>
                  <a:srgbClr val="000000"/>
                </a:solidFill>
                <a:latin typeface="Segoe UI" panose="020B0502040204020203" pitchFamily="34" charset="0"/>
              </a:rPr>
              <a:t>I want to see the complete invoice and payment history for my customers whenever I need it</a:t>
            </a:r>
          </a:p>
          <a:p>
            <a:r>
              <a:rPr lang="en-US" sz="1100" dirty="0">
                <a:solidFill>
                  <a:srgbClr val="000000"/>
                </a:solidFill>
                <a:latin typeface="Segoe UI" panose="020B0502040204020203" pitchFamily="34" charset="0"/>
              </a:rPr>
              <a:t>I require an accurate sales forecast and pipeline report so that I can plan hiring and staffing requirements. Today my information is outdated as soon as I receive it.</a:t>
            </a:r>
          </a:p>
          <a:p>
            <a:r>
              <a:rPr lang="en-US" sz="1100" dirty="0">
                <a:solidFill>
                  <a:srgbClr val="000000"/>
                </a:solidFill>
                <a:latin typeface="Segoe UI" panose="020B0502040204020203" pitchFamily="34" charset="0"/>
              </a:rPr>
              <a:t>I don’t want to have to ask someone, like the CFO or Controller, for information; I should be able to access enough information to do lightweight analysis.</a:t>
            </a:r>
            <a:endParaRPr lang="en-US" sz="1100" b="0" i="0" dirty="0">
              <a:solidFill>
                <a:srgbClr val="000000"/>
              </a:solidFill>
              <a:effectLst/>
              <a:latin typeface="Segoe UI" panose="020B0502040204020203" pitchFamily="34" charset="0"/>
            </a:endParaRP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1277273"/>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Determiner of the company’s financial direction</a:t>
            </a:r>
          </a:p>
          <a:p>
            <a:r>
              <a:rPr lang="en-US" sz="1100" dirty="0">
                <a:solidFill>
                  <a:srgbClr val="000000"/>
                </a:solidFill>
                <a:latin typeface="Segoe UI" panose="020B0502040204020203" pitchFamily="34" charset="0"/>
                <a:cs typeface="Segoe UI" panose="020B0502040204020203" pitchFamily="34" charset="0"/>
              </a:rPr>
              <a:t>Overseer of business costs</a:t>
            </a:r>
          </a:p>
          <a:p>
            <a:r>
              <a:rPr lang="en-US" sz="1100" dirty="0">
                <a:solidFill>
                  <a:srgbClr val="000000"/>
                </a:solidFill>
                <a:latin typeface="Segoe UI" panose="020B0502040204020203" pitchFamily="34" charset="0"/>
                <a:cs typeface="Segoe UI" panose="020B0502040204020203" pitchFamily="34" charset="0"/>
              </a:rPr>
              <a:t>Plan, implement, and direct the programs and activities of the organization's finance department.</a:t>
            </a:r>
          </a:p>
          <a:p>
            <a:r>
              <a:rPr lang="en-US" sz="1100" dirty="0">
                <a:solidFill>
                  <a:srgbClr val="000000"/>
                </a:solidFill>
                <a:latin typeface="Segoe UI" panose="020B0502040204020203" pitchFamily="34" charset="0"/>
                <a:cs typeface="Segoe UI" panose="020B0502040204020203" pitchFamily="34" charset="0"/>
              </a:rPr>
              <a:t>Work with organizational head (e.g., city manager) to ensure the finances are up to his/her standards.</a:t>
            </a:r>
          </a:p>
          <a:p>
            <a:r>
              <a:rPr lang="en-US" sz="1100" dirty="0">
                <a:solidFill>
                  <a:srgbClr val="000000"/>
                </a:solidFill>
                <a:latin typeface="Segoe UI" panose="020B0502040204020203" pitchFamily="34" charset="0"/>
                <a:cs typeface="Segoe UI" panose="020B0502040204020203" pitchFamily="34" charset="0"/>
              </a:rPr>
              <a:t>Work with governing body, finance manager, and budget manager to create the annual (or biennial) budget for the organization.</a:t>
            </a:r>
          </a:p>
          <a:p>
            <a:r>
              <a:rPr lang="en-US" sz="1100" dirty="0">
                <a:solidFill>
                  <a:srgbClr val="000000"/>
                </a:solidFill>
                <a:latin typeface="Segoe UI" panose="020B0502040204020203" pitchFamily="34" charset="0"/>
                <a:cs typeface="Segoe UI" panose="020B0502040204020203" pitchFamily="34" charset="0"/>
              </a:rPr>
              <a:t>Assist with CAFR and GASB reporting.</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3470825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016595" y="2459554"/>
            <a:ext cx="1881413"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Nicole</a:t>
            </a:r>
          </a:p>
          <a:p>
            <a:pPr algn="ctr"/>
            <a:r>
              <a:rPr lang="en-US" dirty="0">
                <a:solidFill>
                  <a:schemeClr val="bg1"/>
                </a:solidFill>
                <a:latin typeface="Segoe UI Semilight" panose="020B0402040204020203" pitchFamily="34" charset="0"/>
                <a:cs typeface="Segoe UI Semilight" panose="020B0402040204020203" pitchFamily="34" charset="0"/>
              </a:rPr>
              <a:t>Marketing Staffer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261610"/>
          </a:xfrm>
          <a:prstGeom prst="rect">
            <a:avLst/>
          </a:prstGeom>
        </p:spPr>
        <p:txBody>
          <a:bodyPr wrap="square">
            <a:spAutoFit/>
          </a:bodyPr>
          <a:lstStyle/>
          <a:p>
            <a:r>
              <a:rPr lang="en-US" sz="1100" dirty="0">
                <a:latin typeface="Segoe UI" panose="020B0502040204020203" pitchFamily="34" charset="0"/>
              </a:rPr>
              <a:t>Nicole produces and distributes marketing material.</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338554"/>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make things happen."</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443921"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NICOLE</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3" name="Rectangle 12">
            <a:extLst>
              <a:ext uri="{FF2B5EF4-FFF2-40B4-BE49-F238E27FC236}">
                <a16:creationId xmlns:a16="http://schemas.microsoft.com/office/drawing/2014/main" id="{77D7DDEA-6091-4AE9-A177-A7FC8C41DDDD}"/>
              </a:ext>
            </a:extLst>
          </p:cNvPr>
          <p:cNvSpPr/>
          <p:nvPr/>
        </p:nvSpPr>
        <p:spPr>
          <a:xfrm>
            <a:off x="4145631" y="4110477"/>
            <a:ext cx="3857625" cy="2292935"/>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My goal is to increase the sales of our product lines by getting stores to accept more of our products and our advising; and getting them to put it where it will give best results.</a:t>
            </a:r>
          </a:p>
          <a:p>
            <a:r>
              <a:rPr lang="en-US" sz="1100" dirty="0">
                <a:solidFill>
                  <a:srgbClr val="000000"/>
                </a:solidFill>
                <a:latin typeface="Segoe UI" panose="020B0502040204020203" pitchFamily="34" charset="0"/>
                <a:cs typeface="Segoe UI" panose="020B0502040204020203" pitchFamily="34" charset="0"/>
              </a:rPr>
              <a:t>We want to acquire new customers. One objective of our marketing is to develop a relationship with our existing customers through personal relationships built/ maintained through networking and face to face contacts.</a:t>
            </a:r>
          </a:p>
          <a:p>
            <a:r>
              <a:rPr lang="en-US" sz="1100" dirty="0">
                <a:solidFill>
                  <a:srgbClr val="000000"/>
                </a:solidFill>
                <a:latin typeface="Segoe UI" panose="020B0502040204020203" pitchFamily="34" charset="0"/>
                <a:cs typeface="Segoe UI" panose="020B0502040204020203" pitchFamily="34" charset="0"/>
              </a:rPr>
              <a:t>We would like to know which leads and sales/revenue came from which source, particularly tradeshows, so we can determine which ones to go to.</a:t>
            </a:r>
          </a:p>
          <a:p>
            <a:r>
              <a:rPr lang="en-US" sz="1100" dirty="0">
                <a:solidFill>
                  <a:srgbClr val="000000"/>
                </a:solidFill>
                <a:latin typeface="Segoe UI" panose="020B0502040204020203" pitchFamily="34" charset="0"/>
                <a:cs typeface="Segoe UI" panose="020B0502040204020203" pitchFamily="34" charset="0"/>
              </a:rPr>
              <a:t>I track the payoff from marketing dollars, i.e., tie profitability to a lead.</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279131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90A5B64D-00B5-4B58-A345-E0AADD9CA81C}"/>
              </a:ext>
            </a:extLst>
          </p:cNvPr>
          <p:cNvGrpSpPr/>
          <p:nvPr/>
        </p:nvGrpSpPr>
        <p:grpSpPr>
          <a:xfrm>
            <a:off x="5256614" y="2183916"/>
            <a:ext cx="939248" cy="1355594"/>
            <a:chOff x="1042875" y="494101"/>
            <a:chExt cx="939248" cy="1355594"/>
          </a:xfrm>
        </p:grpSpPr>
        <p:pic>
          <p:nvPicPr>
            <p:cNvPr id="48" name="Picture 6">
              <a:extLst>
                <a:ext uri="{FF2B5EF4-FFF2-40B4-BE49-F238E27FC236}">
                  <a16:creationId xmlns:a16="http://schemas.microsoft.com/office/drawing/2014/main" id="{CA93683C-84E6-4C9C-AA26-3DC080E65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5684D226-7478-452A-961F-E84D99AA87AA}"/>
                </a:ext>
              </a:extLst>
            </p:cNvPr>
            <p:cNvSpPr/>
            <p:nvPr/>
          </p:nvSpPr>
          <p:spPr>
            <a:xfrm>
              <a:off x="1074502" y="1480363"/>
              <a:ext cx="907621"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Kevin</a:t>
              </a:r>
            </a:p>
            <a:p>
              <a:pPr algn="ctr"/>
              <a:r>
                <a:rPr lang="en-US" sz="900" dirty="0">
                  <a:solidFill>
                    <a:schemeClr val="bg1"/>
                  </a:solidFill>
                  <a:latin typeface="Segoe UI Semilight" panose="020B0402040204020203" pitchFamily="34" charset="0"/>
                  <a:cs typeface="Segoe UI Semilight" panose="020B0402040204020203" pitchFamily="34" charset="0"/>
                </a:rPr>
                <a:t>Sales Manager</a:t>
              </a:r>
            </a:p>
          </p:txBody>
        </p:sp>
      </p:grpSp>
      <p:grpSp>
        <p:nvGrpSpPr>
          <p:cNvPr id="27" name="Group 26">
            <a:extLst>
              <a:ext uri="{FF2B5EF4-FFF2-40B4-BE49-F238E27FC236}">
                <a16:creationId xmlns:a16="http://schemas.microsoft.com/office/drawing/2014/main" id="{74A2C8FB-409E-430C-8BBE-7CBD4314AECF}"/>
              </a:ext>
            </a:extLst>
          </p:cNvPr>
          <p:cNvGrpSpPr/>
          <p:nvPr/>
        </p:nvGrpSpPr>
        <p:grpSpPr>
          <a:xfrm>
            <a:off x="5128669" y="299699"/>
            <a:ext cx="1180131" cy="1355594"/>
            <a:chOff x="938250" y="494101"/>
            <a:chExt cx="1180131" cy="1355594"/>
          </a:xfrm>
        </p:grpSpPr>
        <p:pic>
          <p:nvPicPr>
            <p:cNvPr id="36" name="Picture 6">
              <a:extLst>
                <a:ext uri="{FF2B5EF4-FFF2-40B4-BE49-F238E27FC236}">
                  <a16:creationId xmlns:a16="http://schemas.microsoft.com/office/drawing/2014/main" id="{054A9585-8495-4CA4-BC25-30CC6C28C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0153C83D-083C-4CBD-A197-0C0F19666702}"/>
                </a:ext>
              </a:extLst>
            </p:cNvPr>
            <p:cNvSpPr/>
            <p:nvPr/>
          </p:nvSpPr>
          <p:spPr>
            <a:xfrm>
              <a:off x="938250" y="1480363"/>
              <a:ext cx="1180131"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Julia</a:t>
              </a:r>
            </a:p>
            <a:p>
              <a:pPr algn="ctr"/>
              <a:r>
                <a:rPr lang="en-US" sz="900" dirty="0">
                  <a:solidFill>
                    <a:schemeClr val="bg1"/>
                  </a:solidFill>
                  <a:latin typeface="Segoe UI Semilight" panose="020B0402040204020203" pitchFamily="34" charset="0"/>
                  <a:cs typeface="Segoe UI Semilight" panose="020B0402040204020203" pitchFamily="34" charset="0"/>
                </a:rPr>
                <a:t>Marketing Executive</a:t>
              </a:r>
            </a:p>
          </p:txBody>
        </p:sp>
      </p:grpSp>
      <p:grpSp>
        <p:nvGrpSpPr>
          <p:cNvPr id="7" name="Group 6">
            <a:extLst>
              <a:ext uri="{FF2B5EF4-FFF2-40B4-BE49-F238E27FC236}">
                <a16:creationId xmlns:a16="http://schemas.microsoft.com/office/drawing/2014/main" id="{06F1EAE2-58D7-48B6-959E-A4F0B60B2AD7}"/>
              </a:ext>
            </a:extLst>
          </p:cNvPr>
          <p:cNvGrpSpPr/>
          <p:nvPr/>
        </p:nvGrpSpPr>
        <p:grpSpPr>
          <a:xfrm>
            <a:off x="409630" y="371561"/>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cxnSp>
        <p:nvCxnSpPr>
          <p:cNvPr id="14" name="Straight Connector 13">
            <a:extLst>
              <a:ext uri="{FF2B5EF4-FFF2-40B4-BE49-F238E27FC236}">
                <a16:creationId xmlns:a16="http://schemas.microsoft.com/office/drawing/2014/main" id="{130436A8-639D-4E35-BB3D-20180CA95473}"/>
              </a:ext>
            </a:extLst>
          </p:cNvPr>
          <p:cNvCxnSpPr>
            <a:cxnSpLocks/>
          </p:cNvCxnSpPr>
          <p:nvPr/>
        </p:nvCxnSpPr>
        <p:spPr>
          <a:xfrm>
            <a:off x="5726239" y="1727155"/>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FAA661-8B88-4C06-B216-8F8506CAA72F}"/>
              </a:ext>
            </a:extLst>
          </p:cNvPr>
          <p:cNvCxnSpPr>
            <a:cxnSpLocks/>
          </p:cNvCxnSpPr>
          <p:nvPr/>
        </p:nvCxnSpPr>
        <p:spPr>
          <a:xfrm>
            <a:off x="5735839" y="3611372"/>
            <a:ext cx="13146" cy="21008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CA60C6-771B-4D44-938A-A361A4F97C1A}"/>
              </a:ext>
            </a:extLst>
          </p:cNvPr>
          <p:cNvCxnSpPr>
            <a:cxnSpLocks/>
          </p:cNvCxnSpPr>
          <p:nvPr/>
        </p:nvCxnSpPr>
        <p:spPr>
          <a:xfrm>
            <a:off x="5748985"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1D9931C-5F24-4074-A48B-59690E556CCC}"/>
              </a:ext>
            </a:extLst>
          </p:cNvPr>
          <p:cNvGrpSpPr/>
          <p:nvPr/>
        </p:nvGrpSpPr>
        <p:grpSpPr>
          <a:xfrm>
            <a:off x="5242466" y="4068572"/>
            <a:ext cx="1069525" cy="1355594"/>
            <a:chOff x="993556" y="494101"/>
            <a:chExt cx="1069525" cy="1355594"/>
          </a:xfrm>
        </p:grpSpPr>
        <p:pic>
          <p:nvPicPr>
            <p:cNvPr id="30" name="Picture 6">
              <a:extLst>
                <a:ext uri="{FF2B5EF4-FFF2-40B4-BE49-F238E27FC236}">
                  <a16:creationId xmlns:a16="http://schemas.microsoft.com/office/drawing/2014/main" id="{C71AA175-63EF-4917-AFD4-1B418C2156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7816BC19-2F7C-4888-8281-F2DF07BFBD55}"/>
                </a:ext>
              </a:extLst>
            </p:cNvPr>
            <p:cNvSpPr/>
            <p:nvPr/>
          </p:nvSpPr>
          <p:spPr>
            <a:xfrm>
              <a:off x="993556" y="1480363"/>
              <a:ext cx="1069525"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Michael</a:t>
              </a:r>
            </a:p>
            <a:p>
              <a:pPr algn="ctr"/>
              <a:r>
                <a:rPr lang="en-US" sz="900" dirty="0">
                  <a:solidFill>
                    <a:schemeClr val="bg1"/>
                  </a:solidFill>
                  <a:latin typeface="Segoe UI Semilight" panose="020B0402040204020203" pitchFamily="34" charset="0"/>
                  <a:cs typeface="Segoe UI Semilight" panose="020B0402040204020203" pitchFamily="34" charset="0"/>
                </a:rPr>
                <a:t>Account Manager</a:t>
              </a:r>
            </a:p>
          </p:txBody>
        </p:sp>
      </p:grpSp>
      <p:grpSp>
        <p:nvGrpSpPr>
          <p:cNvPr id="32" name="Group 31">
            <a:extLst>
              <a:ext uri="{FF2B5EF4-FFF2-40B4-BE49-F238E27FC236}">
                <a16:creationId xmlns:a16="http://schemas.microsoft.com/office/drawing/2014/main" id="{CCAE0D08-9FD4-4484-9181-1E3ABFD16F4C}"/>
              </a:ext>
            </a:extLst>
          </p:cNvPr>
          <p:cNvGrpSpPr/>
          <p:nvPr/>
        </p:nvGrpSpPr>
        <p:grpSpPr>
          <a:xfrm>
            <a:off x="3917951" y="4050054"/>
            <a:ext cx="969716" cy="1494093"/>
            <a:chOff x="1042875" y="494101"/>
            <a:chExt cx="969716" cy="1494093"/>
          </a:xfrm>
        </p:grpSpPr>
        <p:pic>
          <p:nvPicPr>
            <p:cNvPr id="38" name="Picture 6">
              <a:extLst>
                <a:ext uri="{FF2B5EF4-FFF2-40B4-BE49-F238E27FC236}">
                  <a16:creationId xmlns:a16="http://schemas.microsoft.com/office/drawing/2014/main" id="{3AD67C8F-78C8-499C-BD33-9DE2B4AAE7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391E1F4B-974D-492C-A43A-4864C4ADA12E}"/>
                </a:ext>
              </a:extLst>
            </p:cNvPr>
            <p:cNvSpPr/>
            <p:nvPr/>
          </p:nvSpPr>
          <p:spPr>
            <a:xfrm>
              <a:off x="1044057" y="1480363"/>
              <a:ext cx="968534"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David</a:t>
              </a:r>
            </a:p>
            <a:p>
              <a:pPr algn="ctr"/>
              <a:r>
                <a:rPr lang="en-US" sz="900" dirty="0">
                  <a:solidFill>
                    <a:schemeClr val="bg1"/>
                  </a:solidFill>
                  <a:latin typeface="Segoe UI Semilight" panose="020B0402040204020203" pitchFamily="34" charset="0"/>
                  <a:cs typeface="Segoe UI Semilight" panose="020B0402040204020203" pitchFamily="34" charset="0"/>
                </a:rPr>
                <a:t>Dedicated Sales</a:t>
              </a:r>
              <a:br>
                <a:rPr lang="en-US" sz="900" dirty="0">
                  <a:solidFill>
                    <a:schemeClr val="bg1"/>
                  </a:solidFill>
                  <a:latin typeface="Segoe UI Semilight" panose="020B0402040204020203" pitchFamily="34" charset="0"/>
                  <a:cs typeface="Segoe UI Semilight" panose="020B0402040204020203" pitchFamily="34" charset="0"/>
                </a:rPr>
              </a:br>
              <a:r>
                <a:rPr lang="en-US" sz="900" dirty="0">
                  <a:solidFill>
                    <a:schemeClr val="bg1"/>
                  </a:solidFill>
                  <a:latin typeface="Segoe UI Semilight" panose="020B0402040204020203" pitchFamily="34" charset="0"/>
                  <a:cs typeface="Segoe UI Semilight" panose="020B0402040204020203" pitchFamily="34" charset="0"/>
                </a:rPr>
                <a:t>Rep</a:t>
              </a:r>
            </a:p>
          </p:txBody>
        </p:sp>
      </p:grpSp>
      <p:cxnSp>
        <p:nvCxnSpPr>
          <p:cNvPr id="40" name="Straight Connector 39">
            <a:extLst>
              <a:ext uri="{FF2B5EF4-FFF2-40B4-BE49-F238E27FC236}">
                <a16:creationId xmlns:a16="http://schemas.microsoft.com/office/drawing/2014/main" id="{7720336B-70BD-40CE-B1E9-F3DEA3C4D4F4}"/>
              </a:ext>
            </a:extLst>
          </p:cNvPr>
          <p:cNvCxnSpPr>
            <a:cxnSpLocks/>
          </p:cNvCxnSpPr>
          <p:nvPr/>
        </p:nvCxnSpPr>
        <p:spPr>
          <a:xfrm>
            <a:off x="4386457"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92003EA-569B-4E39-9996-12BF20AA37EF}"/>
              </a:ext>
            </a:extLst>
          </p:cNvPr>
          <p:cNvCxnSpPr>
            <a:cxnSpLocks/>
          </p:cNvCxnSpPr>
          <p:nvPr/>
        </p:nvCxnSpPr>
        <p:spPr>
          <a:xfrm>
            <a:off x="4377385" y="3821454"/>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5BFEBD3-6606-4766-B78A-D32055BE07E8}"/>
              </a:ext>
            </a:extLst>
          </p:cNvPr>
          <p:cNvGrpSpPr/>
          <p:nvPr/>
        </p:nvGrpSpPr>
        <p:grpSpPr>
          <a:xfrm>
            <a:off x="6648988" y="4050054"/>
            <a:ext cx="984565" cy="1355594"/>
            <a:chOff x="1036035" y="494101"/>
            <a:chExt cx="984565" cy="1355594"/>
          </a:xfrm>
        </p:grpSpPr>
        <p:pic>
          <p:nvPicPr>
            <p:cNvPr id="43" name="Picture 6">
              <a:extLst>
                <a:ext uri="{FF2B5EF4-FFF2-40B4-BE49-F238E27FC236}">
                  <a16:creationId xmlns:a16="http://schemas.microsoft.com/office/drawing/2014/main" id="{B45F695B-7A6C-4E28-B2EE-BC5A209D58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D8A89136-9626-47F1-A485-2B834AD71DAF}"/>
                </a:ext>
              </a:extLst>
            </p:cNvPr>
            <p:cNvSpPr/>
            <p:nvPr/>
          </p:nvSpPr>
          <p:spPr>
            <a:xfrm>
              <a:off x="1036035" y="1480363"/>
              <a:ext cx="984565"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Susan</a:t>
              </a:r>
            </a:p>
            <a:p>
              <a:pPr algn="ctr"/>
              <a:r>
                <a:rPr lang="en-US" sz="900" dirty="0">
                  <a:solidFill>
                    <a:schemeClr val="bg1"/>
                  </a:solidFill>
                  <a:latin typeface="Segoe UI Semilight" panose="020B0402040204020203" pitchFamily="34" charset="0"/>
                  <a:cs typeface="Segoe UI Semilight" panose="020B0402040204020203" pitchFamily="34" charset="0"/>
                </a:rPr>
                <a:t>Order Processor</a:t>
              </a:r>
            </a:p>
          </p:txBody>
        </p:sp>
      </p:grpSp>
      <p:cxnSp>
        <p:nvCxnSpPr>
          <p:cNvPr id="45" name="Straight Connector 44">
            <a:extLst>
              <a:ext uri="{FF2B5EF4-FFF2-40B4-BE49-F238E27FC236}">
                <a16:creationId xmlns:a16="http://schemas.microsoft.com/office/drawing/2014/main" id="{DBE954F4-6700-4EC7-A35D-32673DC80790}"/>
              </a:ext>
            </a:extLst>
          </p:cNvPr>
          <p:cNvCxnSpPr>
            <a:cxnSpLocks/>
          </p:cNvCxnSpPr>
          <p:nvPr/>
        </p:nvCxnSpPr>
        <p:spPr>
          <a:xfrm>
            <a:off x="5748985" y="3821454"/>
            <a:ext cx="139434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9817AD5-CFCB-4417-8E31-8F1B2C237338}"/>
              </a:ext>
            </a:extLst>
          </p:cNvPr>
          <p:cNvCxnSpPr>
            <a:cxnSpLocks/>
          </p:cNvCxnSpPr>
          <p:nvPr/>
        </p:nvCxnSpPr>
        <p:spPr>
          <a:xfrm>
            <a:off x="7140715"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76604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61582" y="2459554"/>
            <a:ext cx="2191434"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David</a:t>
            </a:r>
          </a:p>
          <a:p>
            <a:pPr algn="ctr"/>
            <a:r>
              <a:rPr lang="en-US" dirty="0">
                <a:solidFill>
                  <a:schemeClr val="bg1"/>
                </a:solidFill>
                <a:latin typeface="Segoe UI Semilight" panose="020B0402040204020203" pitchFamily="34" charset="0"/>
                <a:cs typeface="Segoe UI Semilight" panose="020B0402040204020203" pitchFamily="34" charset="0"/>
              </a:rPr>
              <a:t>Dedicated Sales Rep</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David finds and qualifies leads. He also manages opportunities including delivering quotations, creating contracts, and closing deals. Once the deal is closed, he hands the customer to Michael.</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"Getting new clients is what I am all about."</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58000"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DAVID</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600164"/>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Bring in new customers</a:t>
            </a:r>
          </a:p>
          <a:p>
            <a:r>
              <a:rPr lang="en-US" sz="1100" dirty="0">
                <a:solidFill>
                  <a:srgbClr val="000000"/>
                </a:solidFill>
                <a:latin typeface="Segoe UI" panose="020B0502040204020203" pitchFamily="34" charset="0"/>
                <a:cs typeface="Segoe UI" panose="020B0502040204020203" pitchFamily="34" charset="0"/>
              </a:rPr>
              <a:t>Maximize commissions</a:t>
            </a:r>
          </a:p>
          <a:p>
            <a:r>
              <a:rPr lang="en-US" sz="1100" dirty="0">
                <a:solidFill>
                  <a:srgbClr val="000000"/>
                </a:solidFill>
                <a:latin typeface="Segoe UI" panose="020B0502040204020203" pitchFamily="34" charset="0"/>
                <a:cs typeface="Segoe UI" panose="020B0502040204020203" pitchFamily="34" charset="0"/>
              </a:rPr>
              <a:t>Close sales efficiently</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430887"/>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Build relationships through networking</a:t>
            </a:r>
          </a:p>
          <a:p>
            <a:r>
              <a:rPr lang="en-US" sz="1100" dirty="0">
                <a:solidFill>
                  <a:srgbClr val="000000"/>
                </a:solidFill>
                <a:latin typeface="Segoe UI" panose="020B0502040204020203" pitchFamily="34" charset="0"/>
                <a:cs typeface="Segoe UI" panose="020B0502040204020203" pitchFamily="34" charset="0"/>
              </a:rPr>
              <a:t>Research the prospect</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981361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981720" y="2459554"/>
            <a:ext cx="1951176"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Michael</a:t>
            </a:r>
          </a:p>
          <a:p>
            <a:pPr algn="ctr"/>
            <a:r>
              <a:rPr lang="en-US" dirty="0">
                <a:solidFill>
                  <a:schemeClr val="bg1"/>
                </a:solidFill>
                <a:latin typeface="Segoe UI Semilight" panose="020B0402040204020203" pitchFamily="34" charset="0"/>
                <a:cs typeface="Segoe UI Semilight" panose="020B0402040204020203" pitchFamily="34" charset="0"/>
              </a:rPr>
              <a:t>Account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Michael ensures existing customers are satisfied with the quality and progress of the service and products provided. He manages new opportunities and closes deals with his customers.</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338554"/>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look after customers."</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590500"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MICHAEL</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938719"/>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Keep existing customers happy</a:t>
            </a:r>
          </a:p>
          <a:p>
            <a:r>
              <a:rPr lang="en-US" sz="1100" dirty="0">
                <a:solidFill>
                  <a:srgbClr val="000000"/>
                </a:solidFill>
                <a:latin typeface="Segoe UI" panose="020B0502040204020203" pitchFamily="34" charset="0"/>
                <a:cs typeface="Segoe UI" panose="020B0502040204020203" pitchFamily="34" charset="0"/>
              </a:rPr>
              <a:t>Ensure that the product gets to the customers</a:t>
            </a:r>
          </a:p>
          <a:p>
            <a:r>
              <a:rPr lang="en-US" sz="1100" dirty="0">
                <a:solidFill>
                  <a:srgbClr val="000000"/>
                </a:solidFill>
                <a:latin typeface="Segoe UI" panose="020B0502040204020203" pitchFamily="34" charset="0"/>
                <a:cs typeface="Segoe UI" panose="020B0502040204020203" pitchFamily="34" charset="0"/>
              </a:rPr>
              <a:t>Sell to existing customers</a:t>
            </a:r>
          </a:p>
          <a:p>
            <a:r>
              <a:rPr lang="en-US" sz="1100" dirty="0">
                <a:solidFill>
                  <a:srgbClr val="000000"/>
                </a:solidFill>
                <a:latin typeface="Segoe UI" panose="020B0502040204020203" pitchFamily="34" charset="0"/>
                <a:cs typeface="Segoe UI" panose="020B0502040204020203" pitchFamily="34" charset="0"/>
              </a:rPr>
              <a:t>Close sales efficiently</a:t>
            </a:r>
          </a:p>
          <a:p>
            <a:r>
              <a:rPr lang="en-US" sz="1100" dirty="0">
                <a:solidFill>
                  <a:srgbClr val="000000"/>
                </a:solidFill>
                <a:latin typeface="Segoe UI" panose="020B0502040204020203" pitchFamily="34" charset="0"/>
                <a:cs typeface="Segoe UI" panose="020B0502040204020203" pitchFamily="34" charset="0"/>
              </a:rPr>
              <a:t>Maximize commissions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2292935"/>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Provide Prakash information to begin planning</a:t>
            </a:r>
          </a:p>
          <a:p>
            <a:r>
              <a:rPr lang="en-US" sz="1100" dirty="0">
                <a:solidFill>
                  <a:srgbClr val="000000"/>
                </a:solidFill>
                <a:latin typeface="Segoe UI" panose="020B0502040204020203" pitchFamily="34" charset="0"/>
                <a:cs typeface="Segoe UI" panose="020B0502040204020203" pitchFamily="34" charset="0"/>
              </a:rPr>
              <a:t>Meet internal people for more information</a:t>
            </a:r>
          </a:p>
          <a:p>
            <a:r>
              <a:rPr lang="en-US" sz="1100" dirty="0">
                <a:solidFill>
                  <a:srgbClr val="000000"/>
                </a:solidFill>
                <a:latin typeface="Segoe UI" panose="020B0502040204020203" pitchFamily="34" charset="0"/>
                <a:cs typeface="Segoe UI" panose="020B0502040204020203" pitchFamily="34" charset="0"/>
              </a:rPr>
              <a:t>Review and update tasks and project progress</a:t>
            </a:r>
          </a:p>
          <a:p>
            <a:r>
              <a:rPr lang="en-US" sz="1100" dirty="0">
                <a:solidFill>
                  <a:srgbClr val="000000"/>
                </a:solidFill>
                <a:latin typeface="Segoe UI" panose="020B0502040204020203" pitchFamily="34" charset="0"/>
                <a:cs typeface="Segoe UI" panose="020B0502040204020203" pitchFamily="34" charset="0"/>
              </a:rPr>
              <a:t>Mark opportunity as won</a:t>
            </a:r>
          </a:p>
          <a:p>
            <a:r>
              <a:rPr lang="en-US" sz="1100" dirty="0">
                <a:solidFill>
                  <a:srgbClr val="000000"/>
                </a:solidFill>
                <a:latin typeface="Segoe UI" panose="020B0502040204020203" pitchFamily="34" charset="0"/>
                <a:cs typeface="Segoe UI" panose="020B0502040204020203" pitchFamily="34" charset="0"/>
              </a:rPr>
              <a:t>Track new opportunities</a:t>
            </a:r>
          </a:p>
          <a:p>
            <a:r>
              <a:rPr lang="en-US" sz="1100" dirty="0">
                <a:solidFill>
                  <a:srgbClr val="000000"/>
                </a:solidFill>
                <a:latin typeface="Segoe UI" panose="020B0502040204020203" pitchFamily="34" charset="0"/>
                <a:cs typeface="Segoe UI" panose="020B0502040204020203" pitchFamily="34" charset="0"/>
              </a:rPr>
              <a:t>Conduct internal review</a:t>
            </a:r>
          </a:p>
          <a:p>
            <a:r>
              <a:rPr lang="en-US" sz="1100" dirty="0">
                <a:solidFill>
                  <a:srgbClr val="000000"/>
                </a:solidFill>
                <a:latin typeface="Segoe UI" panose="020B0502040204020203" pitchFamily="34" charset="0"/>
                <a:cs typeface="Segoe UI" panose="020B0502040204020203" pitchFamily="34" charset="0"/>
              </a:rPr>
              <a:t>Define WBS</a:t>
            </a:r>
          </a:p>
          <a:p>
            <a:r>
              <a:rPr lang="en-US" sz="1100" dirty="0">
                <a:solidFill>
                  <a:srgbClr val="000000"/>
                </a:solidFill>
                <a:latin typeface="Segoe UI" panose="020B0502040204020203" pitchFamily="34" charset="0"/>
                <a:cs typeface="Segoe UI" panose="020B0502040204020203" pitchFamily="34" charset="0"/>
              </a:rPr>
              <a:t>Create quotation</a:t>
            </a:r>
          </a:p>
          <a:p>
            <a:r>
              <a:rPr lang="en-US" sz="1100" dirty="0">
                <a:solidFill>
                  <a:srgbClr val="000000"/>
                </a:solidFill>
                <a:latin typeface="Segoe UI" panose="020B0502040204020203" pitchFamily="34" charset="0"/>
                <a:cs typeface="Segoe UI" panose="020B0502040204020203" pitchFamily="34" charset="0"/>
              </a:rPr>
              <a:t>Create contract</a:t>
            </a:r>
          </a:p>
          <a:p>
            <a:r>
              <a:rPr lang="en-US" sz="1100" dirty="0">
                <a:solidFill>
                  <a:srgbClr val="000000"/>
                </a:solidFill>
                <a:latin typeface="Segoe UI" panose="020B0502040204020203" pitchFamily="34" charset="0"/>
                <a:cs typeface="Segoe UI" panose="020B0502040204020203" pitchFamily="34" charset="0"/>
              </a:rPr>
              <a:t>Send contract for internal review</a:t>
            </a:r>
          </a:p>
          <a:p>
            <a:r>
              <a:rPr lang="en-US" sz="1100" dirty="0">
                <a:solidFill>
                  <a:srgbClr val="000000"/>
                </a:solidFill>
                <a:latin typeface="Segoe UI" panose="020B0502040204020203" pitchFamily="34" charset="0"/>
                <a:cs typeface="Segoe UI" panose="020B0502040204020203" pitchFamily="34" charset="0"/>
              </a:rPr>
              <a:t>Send contract to customer</a:t>
            </a:r>
          </a:p>
          <a:p>
            <a:r>
              <a:rPr lang="en-US" sz="1100" dirty="0">
                <a:solidFill>
                  <a:srgbClr val="000000"/>
                </a:solidFill>
                <a:latin typeface="Segoe UI" panose="020B0502040204020203" pitchFamily="34" charset="0"/>
                <a:cs typeface="Segoe UI" panose="020B0502040204020203" pitchFamily="34" charset="0"/>
              </a:rPr>
              <a:t>Negotiate with the customer</a:t>
            </a:r>
          </a:p>
          <a:p>
            <a:r>
              <a:rPr lang="en-US" sz="1100" dirty="0">
                <a:solidFill>
                  <a:srgbClr val="000000"/>
                </a:solidFill>
                <a:latin typeface="Segoe UI" panose="020B0502040204020203" pitchFamily="34" charset="0"/>
                <a:cs typeface="Segoe UI" panose="020B0502040204020203" pitchFamily="34" charset="0"/>
              </a:rPr>
              <a:t>Receive accepted contract from customer</a:t>
            </a:r>
          </a:p>
        </p:txBody>
      </p:sp>
    </p:spTree>
    <p:custDataLst>
      <p:tags r:id="rId1"/>
    </p:custDataLst>
    <p:extLst>
      <p:ext uri="{BB962C8B-B14F-4D97-AF65-F5344CB8AC3E}">
        <p14:creationId xmlns:p14="http://schemas.microsoft.com/office/powerpoint/2010/main" val="2776623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064080" y="2459554"/>
            <a:ext cx="1786451"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Susan</a:t>
            </a:r>
          </a:p>
          <a:p>
            <a:pPr algn="ctr"/>
            <a:r>
              <a:rPr lang="en-US" dirty="0">
                <a:solidFill>
                  <a:schemeClr val="bg1"/>
                </a:solidFill>
                <a:latin typeface="Segoe UI Semilight" panose="020B0402040204020203" pitchFamily="34" charset="0"/>
                <a:cs typeface="Segoe UI Semilight" panose="020B0402040204020203" pitchFamily="34" charset="0"/>
              </a:rPr>
              <a:t>Order Processor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Susan enters orders and performs sales support tasks. She takes orders from sales reps and repeat orders directly from customers. Susan works closely with the sales reps because she may talk to the customers more often than they do.</a:t>
            </a:r>
            <a:endParaRPr lang="en-US" sz="1100" dirty="0"/>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646331"/>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32 years old</a:t>
            </a:r>
          </a:p>
          <a:p>
            <a:r>
              <a:rPr lang="en-US" sz="1200" dirty="0">
                <a:solidFill>
                  <a:schemeClr val="bg1"/>
                </a:solidFill>
                <a:latin typeface="Segoe UI" panose="020B0502040204020203" pitchFamily="34" charset="0"/>
                <a:cs typeface="Segoe UI" panose="020B0502040204020203" pitchFamily="34" charset="0"/>
              </a:rPr>
              <a:t>Mother of pre-school age twin girls.</a:t>
            </a:r>
          </a:p>
          <a:p>
            <a:r>
              <a:rPr lang="en-US" sz="1200" dirty="0">
                <a:solidFill>
                  <a:schemeClr val="bg1"/>
                </a:solidFill>
                <a:latin typeface="Segoe UI" panose="020B0502040204020203" pitchFamily="34" charset="0"/>
                <a:cs typeface="Segoe UI" panose="020B0502040204020203" pitchFamily="34" charset="0"/>
              </a:rPr>
              <a:t>High School education.</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40615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SUSAN</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4110477"/>
            <a:ext cx="3857625" cy="1615827"/>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Put all new orders through to production or warehouse by the end of the day to grow the company</a:t>
            </a:r>
          </a:p>
          <a:p>
            <a:r>
              <a:rPr lang="en-US" sz="1100" dirty="0">
                <a:solidFill>
                  <a:srgbClr val="000000"/>
                </a:solidFill>
                <a:latin typeface="Segoe UI" panose="020B0502040204020203" pitchFamily="34" charset="0"/>
                <a:cs typeface="Segoe UI" panose="020B0502040204020203" pitchFamily="34" charset="0"/>
              </a:rPr>
              <a:t>Verify and modify all information on an order so that it ships correct and complete</a:t>
            </a:r>
          </a:p>
          <a:p>
            <a:r>
              <a:rPr lang="en-US" sz="1100" dirty="0">
                <a:solidFill>
                  <a:srgbClr val="000000"/>
                </a:solidFill>
                <a:latin typeface="Segoe UI" panose="020B0502040204020203" pitchFamily="34" charset="0"/>
                <a:cs typeface="Segoe UI" panose="020B0502040204020203" pitchFamily="34" charset="0"/>
              </a:rPr>
              <a:t>Ensure that there is enough inventory to send an order</a:t>
            </a:r>
          </a:p>
          <a:p>
            <a:r>
              <a:rPr lang="en-US" sz="1100" dirty="0">
                <a:solidFill>
                  <a:srgbClr val="000000"/>
                </a:solidFill>
                <a:latin typeface="Segoe UI" panose="020B0502040204020203" pitchFamily="34" charset="0"/>
                <a:cs typeface="Segoe UI" panose="020B0502040204020203" pitchFamily="34" charset="0"/>
              </a:rPr>
              <a:t>Get resolution from other departments on any product or quantity issues or changes</a:t>
            </a:r>
          </a:p>
          <a:p>
            <a:r>
              <a:rPr lang="en-US" sz="1100" dirty="0">
                <a:solidFill>
                  <a:srgbClr val="000000"/>
                </a:solidFill>
                <a:latin typeface="Segoe UI" panose="020B0502040204020203" pitchFamily="34" charset="0"/>
                <a:cs typeface="Segoe UI" panose="020B0502040204020203" pitchFamily="34" charset="0"/>
              </a:rPr>
              <a:t>Complete all other assigned work to support other departments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802700"/>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802700"/>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5" name="Rectangle 14">
            <a:extLst>
              <a:ext uri="{FF2B5EF4-FFF2-40B4-BE49-F238E27FC236}">
                <a16:creationId xmlns:a16="http://schemas.microsoft.com/office/drawing/2014/main" id="{8AB953D5-ECDA-4629-BE48-EDE38B091872}"/>
              </a:ext>
            </a:extLst>
          </p:cNvPr>
          <p:cNvSpPr/>
          <p:nvPr/>
        </p:nvSpPr>
        <p:spPr>
          <a:xfrm>
            <a:off x="4145631" y="1709819"/>
            <a:ext cx="7790762" cy="2292935"/>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Sales Order Processor</a:t>
            </a:r>
          </a:p>
          <a:p>
            <a:r>
              <a:rPr lang="en-US" sz="1100" dirty="0">
                <a:solidFill>
                  <a:srgbClr val="000000"/>
                </a:solidFill>
                <a:latin typeface="Segoe UI" panose="020B0502040204020203" pitchFamily="34" charset="0"/>
                <a:cs typeface="Segoe UI" panose="020B0502040204020203" pitchFamily="34" charset="0"/>
              </a:rPr>
              <a:t>Customer Service Provider</a:t>
            </a:r>
          </a:p>
          <a:p>
            <a:r>
              <a:rPr lang="en-US" sz="1100" dirty="0">
                <a:solidFill>
                  <a:srgbClr val="000000"/>
                </a:solidFill>
                <a:latin typeface="Segoe UI" panose="020B0502040204020203" pitchFamily="34" charset="0"/>
                <a:cs typeface="Segoe UI" panose="020B0502040204020203" pitchFamily="34" charset="0"/>
              </a:rPr>
              <a:t>Price List Quoter</a:t>
            </a:r>
          </a:p>
          <a:p>
            <a:r>
              <a:rPr lang="en-US" sz="1100" dirty="0">
                <a:solidFill>
                  <a:srgbClr val="000000"/>
                </a:solidFill>
                <a:latin typeface="Segoe UI" panose="020B0502040204020203" pitchFamily="34" charset="0"/>
                <a:cs typeface="Segoe UI" panose="020B0502040204020203" pitchFamily="34" charset="0"/>
              </a:rPr>
              <a:t>Sentinel</a:t>
            </a:r>
          </a:p>
          <a:p>
            <a:r>
              <a:rPr lang="en-US" sz="1100" dirty="0">
                <a:solidFill>
                  <a:srgbClr val="000000"/>
                </a:solidFill>
                <a:latin typeface="Segoe UI" panose="020B0502040204020203" pitchFamily="34" charset="0"/>
                <a:cs typeface="Segoe UI" panose="020B0502040204020203" pitchFamily="34" charset="0"/>
              </a:rPr>
              <a:t>Status-checker</a:t>
            </a:r>
          </a:p>
          <a:p>
            <a:r>
              <a:rPr lang="en-US" sz="1100" dirty="0">
                <a:solidFill>
                  <a:srgbClr val="000000"/>
                </a:solidFill>
                <a:latin typeface="Segoe UI" panose="020B0502040204020203" pitchFamily="34" charset="0"/>
                <a:cs typeface="Segoe UI" panose="020B0502040204020203" pitchFamily="34" charset="0"/>
              </a:rPr>
              <a:t>Verifier</a:t>
            </a:r>
          </a:p>
          <a:p>
            <a:r>
              <a:rPr lang="en-US" sz="1100" dirty="0">
                <a:solidFill>
                  <a:srgbClr val="000000"/>
                </a:solidFill>
                <a:latin typeface="Segoe UI" panose="020B0502040204020203" pitchFamily="34" charset="0"/>
                <a:cs typeface="Segoe UI" panose="020B0502040204020203" pitchFamily="34" charset="0"/>
              </a:rPr>
              <a:t>Consignment Manager</a:t>
            </a:r>
          </a:p>
          <a:p>
            <a:r>
              <a:rPr lang="en-US" sz="1100" dirty="0">
                <a:solidFill>
                  <a:srgbClr val="000000"/>
                </a:solidFill>
                <a:latin typeface="Segoe UI" panose="020B0502040204020203" pitchFamily="34" charset="0"/>
                <a:cs typeface="Segoe UI" panose="020B0502040204020203" pitchFamily="34" charset="0"/>
              </a:rPr>
              <a:t>Purchase Order Processor</a:t>
            </a:r>
          </a:p>
          <a:p>
            <a:r>
              <a:rPr lang="en-US" sz="1100" dirty="0">
                <a:solidFill>
                  <a:srgbClr val="000000"/>
                </a:solidFill>
                <a:latin typeface="Segoe UI" panose="020B0502040204020203" pitchFamily="34" charset="0"/>
                <a:cs typeface="Segoe UI" panose="020B0502040204020203" pitchFamily="34" charset="0"/>
              </a:rPr>
              <a:t>Flagger</a:t>
            </a:r>
          </a:p>
          <a:p>
            <a:r>
              <a:rPr lang="en-US" sz="1100" dirty="0">
                <a:solidFill>
                  <a:srgbClr val="000000"/>
                </a:solidFill>
                <a:latin typeface="Segoe UI" panose="020B0502040204020203" pitchFamily="34" charset="0"/>
                <a:cs typeface="Segoe UI" panose="020B0502040204020203" pitchFamily="34" charset="0"/>
              </a:rPr>
              <a:t>Resolution Seeker</a:t>
            </a:r>
          </a:p>
          <a:p>
            <a:r>
              <a:rPr lang="en-US" sz="1100" dirty="0">
                <a:solidFill>
                  <a:srgbClr val="000000"/>
                </a:solidFill>
                <a:latin typeface="Segoe UI" panose="020B0502040204020203" pitchFamily="34" charset="0"/>
                <a:cs typeface="Segoe UI" panose="020B0502040204020203" pitchFamily="34" charset="0"/>
              </a:rPr>
              <a:t>Document Distributor</a:t>
            </a:r>
          </a:p>
          <a:p>
            <a:r>
              <a:rPr lang="en-US" sz="1100" dirty="0">
                <a:solidFill>
                  <a:srgbClr val="000000"/>
                </a:solidFill>
                <a:latin typeface="Segoe UI" panose="020B0502040204020203" pitchFamily="34" charset="0"/>
                <a:cs typeface="Segoe UI" panose="020B0502040204020203" pitchFamily="34" charset="0"/>
              </a:rPr>
              <a:t>Report Distributor</a:t>
            </a:r>
          </a:p>
          <a:p>
            <a:r>
              <a:rPr lang="en-US" sz="1100" dirty="0">
                <a:solidFill>
                  <a:srgbClr val="000000"/>
                </a:solidFill>
                <a:latin typeface="Segoe UI" panose="020B0502040204020203" pitchFamily="34" charset="0"/>
                <a:cs typeface="Segoe UI" panose="020B0502040204020203" pitchFamily="34" charset="0"/>
              </a:rPr>
              <a:t>Report Generator</a:t>
            </a:r>
            <a:endParaRPr lang="en-US" sz="1100" b="0" i="0" dirty="0">
              <a:solidFill>
                <a:srgbClr val="000000"/>
              </a:solidFill>
              <a:effectLst/>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3158772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382E916-AEE2-4EF5-B7ED-BEF7C791D44B}"/>
              </a:ext>
            </a:extLst>
          </p:cNvPr>
          <p:cNvGrpSpPr/>
          <p:nvPr/>
        </p:nvGrpSpPr>
        <p:grpSpPr>
          <a:xfrm>
            <a:off x="5269039" y="2184355"/>
            <a:ext cx="914400" cy="1355594"/>
            <a:chOff x="1042875" y="494101"/>
            <a:chExt cx="914400" cy="1355594"/>
          </a:xfrm>
        </p:grpSpPr>
        <p:pic>
          <p:nvPicPr>
            <p:cNvPr id="4" name="Picture 6">
              <a:extLst>
                <a:ext uri="{FF2B5EF4-FFF2-40B4-BE49-F238E27FC236}">
                  <a16:creationId xmlns:a16="http://schemas.microsoft.com/office/drawing/2014/main" id="{612F7426-5587-4FE2-A487-AB42F6E73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48383B-7873-4C2E-A0EC-1927CC886A9C}"/>
                </a:ext>
              </a:extLst>
            </p:cNvPr>
            <p:cNvSpPr/>
            <p:nvPr/>
          </p:nvSpPr>
          <p:spPr>
            <a:xfrm>
              <a:off x="1099348" y="1480363"/>
              <a:ext cx="857927"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Sara Thomas</a:t>
              </a:r>
            </a:p>
            <a:p>
              <a:pPr algn="ctr"/>
              <a:r>
                <a:rPr lang="en-US" sz="900" dirty="0">
                  <a:solidFill>
                    <a:schemeClr val="bg1"/>
                  </a:solidFill>
                  <a:latin typeface="Segoe UI Semilight" panose="020B0402040204020203" pitchFamily="34" charset="0"/>
                  <a:cs typeface="Segoe UI Semilight" panose="020B0402040204020203" pitchFamily="34" charset="0"/>
                </a:rPr>
                <a:t>CFO</a:t>
              </a:r>
            </a:p>
          </p:txBody>
        </p:sp>
      </p:grpSp>
      <p:grpSp>
        <p:nvGrpSpPr>
          <p:cNvPr id="7" name="Group 6">
            <a:extLst>
              <a:ext uri="{FF2B5EF4-FFF2-40B4-BE49-F238E27FC236}">
                <a16:creationId xmlns:a16="http://schemas.microsoft.com/office/drawing/2014/main" id="{06F1EAE2-58D7-48B6-959E-A4F0B60B2AD7}"/>
              </a:ext>
            </a:extLst>
          </p:cNvPr>
          <p:cNvGrpSpPr/>
          <p:nvPr/>
        </p:nvGrpSpPr>
        <p:grpSpPr>
          <a:xfrm>
            <a:off x="5240802" y="300138"/>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grpSp>
        <p:nvGrpSpPr>
          <p:cNvPr id="10" name="Group 9">
            <a:extLst>
              <a:ext uri="{FF2B5EF4-FFF2-40B4-BE49-F238E27FC236}">
                <a16:creationId xmlns:a16="http://schemas.microsoft.com/office/drawing/2014/main" id="{F5D5A33A-3D08-41A7-A968-607B0326259E}"/>
              </a:ext>
            </a:extLst>
          </p:cNvPr>
          <p:cNvGrpSpPr/>
          <p:nvPr/>
        </p:nvGrpSpPr>
        <p:grpSpPr>
          <a:xfrm>
            <a:off x="5269039" y="4068572"/>
            <a:ext cx="914400" cy="1355594"/>
            <a:chOff x="1042875" y="494101"/>
            <a:chExt cx="914400" cy="1355594"/>
          </a:xfrm>
        </p:grpSpPr>
        <p:pic>
          <p:nvPicPr>
            <p:cNvPr id="11" name="Picture 6">
              <a:extLst>
                <a:ext uri="{FF2B5EF4-FFF2-40B4-BE49-F238E27FC236}">
                  <a16:creationId xmlns:a16="http://schemas.microsoft.com/office/drawing/2014/main" id="{5E12B5B6-70DB-4E44-80BB-71E5565CD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38D98BB-C205-4A2A-9FFA-5DA338E00211}"/>
                </a:ext>
              </a:extLst>
            </p:cNvPr>
            <p:cNvSpPr/>
            <p:nvPr/>
          </p:nvSpPr>
          <p:spPr>
            <a:xfrm>
              <a:off x="1189918" y="1480363"/>
              <a:ext cx="67678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Ken</a:t>
              </a:r>
            </a:p>
            <a:p>
              <a:pPr algn="ctr"/>
              <a:r>
                <a:rPr lang="en-US" sz="900" dirty="0">
                  <a:solidFill>
                    <a:schemeClr val="bg1"/>
                  </a:solidFill>
                  <a:latin typeface="Segoe UI Semilight" panose="020B0402040204020203" pitchFamily="34" charset="0"/>
                  <a:cs typeface="Segoe UI Semilight" panose="020B0402040204020203" pitchFamily="34" charset="0"/>
                </a:rPr>
                <a:t>Controller</a:t>
              </a:r>
            </a:p>
          </p:txBody>
        </p:sp>
      </p:grpSp>
      <p:cxnSp>
        <p:nvCxnSpPr>
          <p:cNvPr id="14" name="Straight Connector 13">
            <a:extLst>
              <a:ext uri="{FF2B5EF4-FFF2-40B4-BE49-F238E27FC236}">
                <a16:creationId xmlns:a16="http://schemas.microsoft.com/office/drawing/2014/main" id="{130436A8-639D-4E35-BB3D-20180CA95473}"/>
              </a:ext>
            </a:extLst>
          </p:cNvPr>
          <p:cNvCxnSpPr>
            <a:cxnSpLocks/>
          </p:cNvCxnSpPr>
          <p:nvPr/>
        </p:nvCxnSpPr>
        <p:spPr>
          <a:xfrm>
            <a:off x="5726239" y="1727155"/>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FAA661-8B88-4C06-B216-8F8506CAA72F}"/>
              </a:ext>
            </a:extLst>
          </p:cNvPr>
          <p:cNvCxnSpPr/>
          <p:nvPr/>
        </p:nvCxnSpPr>
        <p:spPr>
          <a:xfrm>
            <a:off x="5735839" y="3611372"/>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13403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372724" y="2459554"/>
            <a:ext cx="1169103"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Ken</a:t>
            </a:r>
          </a:p>
          <a:p>
            <a:pPr algn="ctr"/>
            <a:r>
              <a:rPr lang="en-US" dirty="0">
                <a:solidFill>
                  <a:schemeClr val="bg1"/>
                </a:solidFill>
                <a:latin typeface="Segoe UI Semilight" panose="020B0402040204020203" pitchFamily="34" charset="0"/>
                <a:cs typeface="Segoe UI Semilight" panose="020B0402040204020203" pitchFamily="34" charset="0"/>
              </a:rPr>
              <a:t>Controller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Ken tracks the departments' financial goals and continually improves processes to achieve financial goals. He proposes and helps implement changes to optimize performance. He may approve documents and payments</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ensure that departments are meeting or exceeding company financial goals."</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830997"/>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48 years old</a:t>
            </a:r>
          </a:p>
          <a:p>
            <a:r>
              <a:rPr lang="en-US" sz="1200" dirty="0">
                <a:solidFill>
                  <a:schemeClr val="bg1"/>
                </a:solidFill>
                <a:latin typeface="Segoe UI" panose="020B0502040204020203" pitchFamily="34" charset="0"/>
                <a:cs typeface="Segoe UI" panose="020B0502040204020203" pitchFamily="34" charset="0"/>
              </a:rPr>
              <a:t>2 years with the company, 16 years in financial field</a:t>
            </a:r>
          </a:p>
          <a:p>
            <a:r>
              <a:rPr lang="en-US" sz="1200" dirty="0">
                <a:solidFill>
                  <a:schemeClr val="bg1"/>
                </a:solidFill>
                <a:latin typeface="Segoe UI" panose="020B0502040204020203" pitchFamily="34" charset="0"/>
                <a:cs typeface="Segoe UI" panose="020B0502040204020203" pitchFamily="34" charset="0"/>
              </a:rPr>
              <a:t>Undergraduate degree in Finance, MBA</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16570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KEN</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1446550"/>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I want to get the budget completed on time</a:t>
            </a:r>
          </a:p>
          <a:p>
            <a:r>
              <a:rPr lang="en-US" sz="1100" dirty="0">
                <a:solidFill>
                  <a:srgbClr val="000000"/>
                </a:solidFill>
                <a:latin typeface="Segoe UI" panose="020B0502040204020203" pitchFamily="34" charset="0"/>
                <a:cs typeface="Segoe UI" panose="020B0502040204020203" pitchFamily="34" charset="0"/>
              </a:rPr>
              <a:t>I would like to get a better forecasting system in place. (Visit 30)</a:t>
            </a:r>
          </a:p>
          <a:p>
            <a:r>
              <a:rPr lang="en-US" sz="1100" dirty="0">
                <a:solidFill>
                  <a:srgbClr val="000000"/>
                </a:solidFill>
                <a:latin typeface="Segoe UI" panose="020B0502040204020203" pitchFamily="34" charset="0"/>
                <a:cs typeface="Segoe UI" panose="020B0502040204020203" pitchFamily="34" charset="0"/>
              </a:rPr>
              <a:t>I want to create intelligent, knowledgeable information for my executives so that they can better manage the business. (Finance Concept Test)</a:t>
            </a:r>
          </a:p>
          <a:p>
            <a:r>
              <a:rPr lang="en-US" sz="1100" dirty="0">
                <a:solidFill>
                  <a:srgbClr val="000000"/>
                </a:solidFill>
                <a:latin typeface="Segoe UI" panose="020B0502040204020203" pitchFamily="34" charset="0"/>
                <a:cs typeface="Segoe UI" panose="020B0502040204020203" pitchFamily="34" charset="0"/>
              </a:rPr>
              <a:t>I want my accounting staff to make fewer mistakes, especially after we modify the chart of accounts.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9910405"/>
          </a:xfrm>
          <a:prstGeom prst="rect">
            <a:avLst/>
          </a:prstGeom>
        </p:spPr>
        <p:txBody>
          <a:bodyPr wrap="square">
            <a:spAutoFit/>
          </a:bodyPr>
          <a:lstStyle/>
          <a:p>
            <a:r>
              <a:rPr lang="en-US" sz="1100" dirty="0">
                <a:solidFill>
                  <a:srgbClr val="000000"/>
                </a:solidFill>
                <a:latin typeface="Segoe UI" panose="020B0502040204020203" pitchFamily="34" charset="0"/>
              </a:rPr>
              <a:t>The biggest obstacle is being able to parse the data in the system the way I need it. It is a problem when I am doing financial modeling and when someone wants information from us. They always need it right away, and often it takes a long time to get the information they need. (Visit 29, Visit 30, Visit 31, Visit 33)</a:t>
            </a:r>
          </a:p>
          <a:p>
            <a:r>
              <a:rPr lang="en-US" sz="1100" dirty="0">
                <a:solidFill>
                  <a:srgbClr val="000000"/>
                </a:solidFill>
                <a:latin typeface="Segoe UI" panose="020B0502040204020203" pitchFamily="34" charset="0"/>
              </a:rPr>
              <a:t>For cash positions, I need what has gone through but also what is pending. (Visit 30)</a:t>
            </a:r>
          </a:p>
          <a:p>
            <a:r>
              <a:rPr lang="en-US" sz="1100" dirty="0">
                <a:solidFill>
                  <a:srgbClr val="000000"/>
                </a:solidFill>
                <a:latin typeface="Segoe UI" panose="020B0502040204020203" pitchFamily="34" charset="0"/>
              </a:rPr>
              <a:t>From my perspective, not being able to get cash information because the internet is down makes for a bad day. (Atlanta Belting Company)</a:t>
            </a:r>
          </a:p>
          <a:p>
            <a:r>
              <a:rPr lang="en-US" sz="1100" dirty="0">
                <a:solidFill>
                  <a:srgbClr val="000000"/>
                </a:solidFill>
                <a:latin typeface="Segoe UI" panose="020B0502040204020203" pitchFamily="34" charset="0"/>
              </a:rPr>
              <a:t>Our ERP software looks at the company as whole, and I often need to look at it as several smaller units of a larger company. (Visit 33)</a:t>
            </a:r>
          </a:p>
          <a:p>
            <a:r>
              <a:rPr lang="en-US" sz="1100" dirty="0">
                <a:solidFill>
                  <a:srgbClr val="000000"/>
                </a:solidFill>
                <a:latin typeface="Segoe UI" panose="020B0502040204020203" pitchFamily="34" charset="0"/>
              </a:rPr>
              <a:t>I have to have a simpler report writing program. I should be able to easily create some of the reports that I need, but I can’t and I constantly need to look at the data in different ways. (Visit 29 and </a:t>
            </a:r>
            <a:r>
              <a:rPr lang="en-US" sz="1100" dirty="0" err="1">
                <a:solidFill>
                  <a:srgbClr val="000000"/>
                </a:solidFill>
                <a:latin typeface="Segoe UI" panose="020B0502040204020203" pitchFamily="34" charset="0"/>
              </a:rPr>
              <a:t>HealtheTech</a:t>
            </a:r>
            <a:r>
              <a:rPr lang="en-US" sz="1100" dirty="0">
                <a:solidFill>
                  <a:srgbClr val="000000"/>
                </a:solidFill>
                <a:latin typeface="Segoe UI" panose="020B0502040204020203" pitchFamily="34" charset="0"/>
              </a:rPr>
              <a:t>)</a:t>
            </a:r>
          </a:p>
          <a:p>
            <a:r>
              <a:rPr lang="en-US" sz="1100" dirty="0">
                <a:solidFill>
                  <a:srgbClr val="000000"/>
                </a:solidFill>
                <a:latin typeface="Segoe UI" panose="020B0502040204020203" pitchFamily="34" charset="0"/>
              </a:rPr>
              <a:t>I spend much of my time answering questions over and over (Visit 32), which means that I don’t have time to do as much forecasting as I would like. (Visit 30)</a:t>
            </a:r>
          </a:p>
          <a:p>
            <a:r>
              <a:rPr lang="en-US" sz="1100" dirty="0">
                <a:solidFill>
                  <a:srgbClr val="000000"/>
                </a:solidFill>
                <a:latin typeface="Segoe UI" panose="020B0502040204020203" pitchFamily="34" charset="0"/>
              </a:rPr>
              <a:t>If people are not here, that puts a monkey wrench in my day. (Atlanta Belting Company)</a:t>
            </a:r>
          </a:p>
          <a:p>
            <a:r>
              <a:rPr lang="en-US" sz="1100" dirty="0">
                <a:solidFill>
                  <a:srgbClr val="000000"/>
                </a:solidFill>
                <a:latin typeface="Segoe UI" panose="020B0502040204020203" pitchFamily="34" charset="0"/>
              </a:rPr>
              <a:t>I often tolerate horrible accounting packages so that my company can get industry-specific production software. "Needless to say, we bought an apparel software package. The accounting horrible. The payables are horrible. The receivables are horrible. All the subsystems are horrible. We could have retrofitted an accounting package, but why spend the money?" (Henry Lee)</a:t>
            </a:r>
          </a:p>
          <a:p>
            <a:r>
              <a:rPr lang="en-US" sz="1100" dirty="0">
                <a:solidFill>
                  <a:srgbClr val="000000"/>
                </a:solidFill>
                <a:latin typeface="Segoe UI" panose="020B0502040204020203" pitchFamily="34" charset="0"/>
              </a:rPr>
              <a:t>From the Finance Concept Test: "Participants are slow to change their financial systems unless something is broken. The priority is the operational systems they need to run the business -- which are often industry-specific. Behind these operational systems, they admit to living with inferior GL systems because the accounting system is of secondary importance. (Finance Concept Test)</a:t>
            </a:r>
          </a:p>
          <a:p>
            <a:r>
              <a:rPr lang="en-US" sz="1100" dirty="0">
                <a:solidFill>
                  <a:srgbClr val="000000"/>
                </a:solidFill>
                <a:latin typeface="Segoe UI" panose="020B0502040204020203" pitchFamily="34" charset="0"/>
              </a:rPr>
              <a:t>"My challenge every month is to get that [lockbox] to reconcile. Some months, it takes me a day. Some months, it takes me three days. (Nye Lubricants)</a:t>
            </a:r>
          </a:p>
          <a:p>
            <a:r>
              <a:rPr lang="en-US" sz="1100" dirty="0">
                <a:solidFill>
                  <a:srgbClr val="000000"/>
                </a:solidFill>
                <a:latin typeface="Segoe UI" panose="020B0502040204020203" pitchFamily="34" charset="0"/>
              </a:rPr>
              <a:t>Updating all the financial reports after a change to the chart of accounts is a challenge. (Finance Concept Test)</a:t>
            </a:r>
          </a:p>
          <a:p>
            <a:r>
              <a:rPr lang="en-US" sz="1100" dirty="0">
                <a:solidFill>
                  <a:srgbClr val="000000"/>
                </a:solidFill>
                <a:latin typeface="Segoe UI" panose="020B0502040204020203" pitchFamily="34" charset="0"/>
              </a:rPr>
              <a:t>Training the staff to use new accounts instead of the old ones takes time. Mistakes need to be corrected all the time. (Finance Concept Test)</a:t>
            </a:r>
          </a:p>
          <a:p>
            <a:r>
              <a:rPr lang="en-US" sz="1100" dirty="0">
                <a:solidFill>
                  <a:srgbClr val="000000"/>
                </a:solidFill>
                <a:latin typeface="Segoe UI" panose="020B0502040204020203" pitchFamily="34" charset="0"/>
              </a:rPr>
              <a:t>We have very hard deadlines for finishing our tasks and often our department becomes the bottleneck in the process and that is frustrating. (Visit 31)</a:t>
            </a:r>
          </a:p>
          <a:p>
            <a:r>
              <a:rPr lang="en-US" sz="1100" dirty="0">
                <a:solidFill>
                  <a:srgbClr val="000000"/>
                </a:solidFill>
                <a:latin typeface="Segoe UI" panose="020B0502040204020203" pitchFamily="34" charset="0"/>
              </a:rPr>
              <a:t>I don’t like handling so much paper, but banks prefer it. "I usually make final decisions via email. Although the banks generally prefer faxes." (Ken, City of Renton Site Visit)</a:t>
            </a:r>
          </a:p>
          <a:p>
            <a:r>
              <a:rPr lang="en-US" sz="1100" dirty="0">
                <a:solidFill>
                  <a:srgbClr val="000000"/>
                </a:solidFill>
                <a:latin typeface="Segoe UI" panose="020B0502040204020203" pitchFamily="34" charset="0"/>
              </a:rPr>
              <a:t>If I’m in a smaller organization, I likely do not have a PDA or mobile device to keep track of my schedule. However, because I’m always in meetings with decision makers and stakeholders, I’d really like to have this technology.</a:t>
            </a:r>
            <a:endParaRPr lang="en-US" sz="1100" b="0" i="0" dirty="0">
              <a:solidFill>
                <a:srgbClr val="000000"/>
              </a:solidFill>
              <a:effectLst/>
              <a:latin typeface="Segoe UI" panose="020B0502040204020203" pitchFamily="34" charset="0"/>
            </a:endParaRP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1277273"/>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Oversee Accounting Staff</a:t>
            </a:r>
          </a:p>
          <a:p>
            <a:r>
              <a:rPr lang="en-US" sz="1100" dirty="0">
                <a:solidFill>
                  <a:srgbClr val="000000"/>
                </a:solidFill>
                <a:latin typeface="Segoe UI" panose="020B0502040204020203" pitchFamily="34" charset="0"/>
                <a:cs typeface="Segoe UI" panose="020B0502040204020203" pitchFamily="34" charset="0"/>
              </a:rPr>
              <a:t>Closing Books</a:t>
            </a:r>
          </a:p>
          <a:p>
            <a:r>
              <a:rPr lang="en-US" sz="1100" dirty="0">
                <a:solidFill>
                  <a:srgbClr val="000000"/>
                </a:solidFill>
                <a:latin typeface="Segoe UI" panose="020B0502040204020203" pitchFamily="34" charset="0"/>
                <a:cs typeface="Segoe UI" panose="020B0502040204020203" pitchFamily="34" charset="0"/>
              </a:rPr>
              <a:t>Oversee Audits</a:t>
            </a:r>
          </a:p>
          <a:p>
            <a:r>
              <a:rPr lang="en-US" sz="1100" dirty="0">
                <a:solidFill>
                  <a:srgbClr val="000000"/>
                </a:solidFill>
                <a:latin typeface="Segoe UI" panose="020B0502040204020203" pitchFamily="34" charset="0"/>
                <a:cs typeface="Segoe UI" panose="020B0502040204020203" pitchFamily="34" charset="0"/>
              </a:rPr>
              <a:t>Budgeting and Forecasting</a:t>
            </a:r>
          </a:p>
          <a:p>
            <a:r>
              <a:rPr lang="en-US" sz="1100" dirty="0">
                <a:solidFill>
                  <a:srgbClr val="000000"/>
                </a:solidFill>
                <a:latin typeface="Segoe UI" panose="020B0502040204020203" pitchFamily="34" charset="0"/>
                <a:cs typeface="Segoe UI" panose="020B0502040204020203" pitchFamily="34" charset="0"/>
              </a:rPr>
              <a:t>Financial Reporting</a:t>
            </a:r>
          </a:p>
          <a:p>
            <a:r>
              <a:rPr lang="en-US" sz="1100" dirty="0">
                <a:solidFill>
                  <a:srgbClr val="000000"/>
                </a:solidFill>
                <a:latin typeface="Segoe UI" panose="020B0502040204020203" pitchFamily="34" charset="0"/>
                <a:cs typeface="Segoe UI" panose="020B0502040204020203" pitchFamily="34" charset="0"/>
              </a:rPr>
              <a:t>Project Accounting Manager</a:t>
            </a:r>
          </a:p>
          <a:p>
            <a:r>
              <a:rPr lang="en-US" sz="1100" dirty="0">
                <a:solidFill>
                  <a:srgbClr val="000000"/>
                </a:solidFill>
                <a:latin typeface="Segoe UI" panose="020B0502040204020203" pitchFamily="34" charset="0"/>
                <a:cs typeface="Segoe UI" panose="020B0502040204020203" pitchFamily="34" charset="0"/>
              </a:rPr>
              <a:t>Investment Portfolio Manager</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806279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382E916-AEE2-4EF5-B7ED-BEF7C791D44B}"/>
              </a:ext>
            </a:extLst>
          </p:cNvPr>
          <p:cNvGrpSpPr/>
          <p:nvPr/>
        </p:nvGrpSpPr>
        <p:grpSpPr>
          <a:xfrm>
            <a:off x="5240802" y="299699"/>
            <a:ext cx="914400" cy="1355594"/>
            <a:chOff x="1042875" y="494101"/>
            <a:chExt cx="914400" cy="1355594"/>
          </a:xfrm>
        </p:grpSpPr>
        <p:pic>
          <p:nvPicPr>
            <p:cNvPr id="4" name="Picture 6">
              <a:extLst>
                <a:ext uri="{FF2B5EF4-FFF2-40B4-BE49-F238E27FC236}">
                  <a16:creationId xmlns:a16="http://schemas.microsoft.com/office/drawing/2014/main" id="{612F7426-5587-4FE2-A487-AB42F6E73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48383B-7873-4C2E-A0EC-1927CC886A9C}"/>
                </a:ext>
              </a:extLst>
            </p:cNvPr>
            <p:cNvSpPr/>
            <p:nvPr/>
          </p:nvSpPr>
          <p:spPr>
            <a:xfrm>
              <a:off x="1099348" y="1480363"/>
              <a:ext cx="857927"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Sara Thomas</a:t>
              </a:r>
            </a:p>
            <a:p>
              <a:pPr algn="ctr"/>
              <a:r>
                <a:rPr lang="en-US" sz="900" dirty="0">
                  <a:solidFill>
                    <a:schemeClr val="bg1"/>
                  </a:solidFill>
                  <a:latin typeface="Segoe UI Semilight" panose="020B0402040204020203" pitchFamily="34" charset="0"/>
                  <a:cs typeface="Segoe UI Semilight" panose="020B0402040204020203" pitchFamily="34" charset="0"/>
                </a:rPr>
                <a:t>CFO</a:t>
              </a:r>
            </a:p>
          </p:txBody>
        </p:sp>
      </p:grpSp>
      <p:grpSp>
        <p:nvGrpSpPr>
          <p:cNvPr id="7" name="Group 6">
            <a:extLst>
              <a:ext uri="{FF2B5EF4-FFF2-40B4-BE49-F238E27FC236}">
                <a16:creationId xmlns:a16="http://schemas.microsoft.com/office/drawing/2014/main" id="{06F1EAE2-58D7-48B6-959E-A4F0B60B2AD7}"/>
              </a:ext>
            </a:extLst>
          </p:cNvPr>
          <p:cNvGrpSpPr/>
          <p:nvPr/>
        </p:nvGrpSpPr>
        <p:grpSpPr>
          <a:xfrm>
            <a:off x="409630" y="371561"/>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grpSp>
        <p:nvGrpSpPr>
          <p:cNvPr id="10" name="Group 9">
            <a:extLst>
              <a:ext uri="{FF2B5EF4-FFF2-40B4-BE49-F238E27FC236}">
                <a16:creationId xmlns:a16="http://schemas.microsoft.com/office/drawing/2014/main" id="{F5D5A33A-3D08-41A7-A968-607B0326259E}"/>
              </a:ext>
            </a:extLst>
          </p:cNvPr>
          <p:cNvGrpSpPr/>
          <p:nvPr/>
        </p:nvGrpSpPr>
        <p:grpSpPr>
          <a:xfrm>
            <a:off x="5245113" y="2188782"/>
            <a:ext cx="914400" cy="1355594"/>
            <a:chOff x="1042875" y="494101"/>
            <a:chExt cx="914400" cy="1355594"/>
          </a:xfrm>
        </p:grpSpPr>
        <p:pic>
          <p:nvPicPr>
            <p:cNvPr id="11" name="Picture 6">
              <a:extLst>
                <a:ext uri="{FF2B5EF4-FFF2-40B4-BE49-F238E27FC236}">
                  <a16:creationId xmlns:a16="http://schemas.microsoft.com/office/drawing/2014/main" id="{5E12B5B6-70DB-4E44-80BB-71E5565CD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38D98BB-C205-4A2A-9FFA-5DA338E00211}"/>
                </a:ext>
              </a:extLst>
            </p:cNvPr>
            <p:cNvSpPr/>
            <p:nvPr/>
          </p:nvSpPr>
          <p:spPr>
            <a:xfrm>
              <a:off x="1189918" y="1480363"/>
              <a:ext cx="67678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Ken</a:t>
              </a:r>
            </a:p>
            <a:p>
              <a:pPr algn="ctr"/>
              <a:r>
                <a:rPr lang="en-US" sz="900" dirty="0">
                  <a:solidFill>
                    <a:schemeClr val="bg1"/>
                  </a:solidFill>
                  <a:latin typeface="Segoe UI Semilight" panose="020B0402040204020203" pitchFamily="34" charset="0"/>
                  <a:cs typeface="Segoe UI Semilight" panose="020B0402040204020203" pitchFamily="34" charset="0"/>
                </a:rPr>
                <a:t>Controller</a:t>
              </a:r>
            </a:p>
          </p:txBody>
        </p:sp>
      </p:grpSp>
      <p:cxnSp>
        <p:nvCxnSpPr>
          <p:cNvPr id="14" name="Straight Connector 13">
            <a:extLst>
              <a:ext uri="{FF2B5EF4-FFF2-40B4-BE49-F238E27FC236}">
                <a16:creationId xmlns:a16="http://schemas.microsoft.com/office/drawing/2014/main" id="{130436A8-639D-4E35-BB3D-20180CA95473}"/>
              </a:ext>
            </a:extLst>
          </p:cNvPr>
          <p:cNvCxnSpPr>
            <a:cxnSpLocks/>
          </p:cNvCxnSpPr>
          <p:nvPr/>
        </p:nvCxnSpPr>
        <p:spPr>
          <a:xfrm>
            <a:off x="5726239" y="1727155"/>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FAA661-8B88-4C06-B216-8F8506CAA72F}"/>
              </a:ext>
            </a:extLst>
          </p:cNvPr>
          <p:cNvCxnSpPr>
            <a:cxnSpLocks/>
          </p:cNvCxnSpPr>
          <p:nvPr/>
        </p:nvCxnSpPr>
        <p:spPr>
          <a:xfrm>
            <a:off x="5735839" y="3611372"/>
            <a:ext cx="13146" cy="210082"/>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BB6673C-FEFA-4529-AFF7-017DB2EDC830}"/>
              </a:ext>
            </a:extLst>
          </p:cNvPr>
          <p:cNvGrpSpPr/>
          <p:nvPr/>
        </p:nvGrpSpPr>
        <p:grpSpPr>
          <a:xfrm>
            <a:off x="4462199" y="4077865"/>
            <a:ext cx="1225015" cy="1355594"/>
            <a:chOff x="915810" y="494101"/>
            <a:chExt cx="1225015" cy="1355594"/>
          </a:xfrm>
        </p:grpSpPr>
        <p:pic>
          <p:nvPicPr>
            <p:cNvPr id="17" name="Picture 6">
              <a:extLst>
                <a:ext uri="{FF2B5EF4-FFF2-40B4-BE49-F238E27FC236}">
                  <a16:creationId xmlns:a16="http://schemas.microsoft.com/office/drawing/2014/main" id="{4995CA56-DD4D-4114-9692-579722B0B4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0A46EE93-F806-4D55-AA12-BC4E29D9CF75}"/>
                </a:ext>
              </a:extLst>
            </p:cNvPr>
            <p:cNvSpPr/>
            <p:nvPr/>
          </p:nvSpPr>
          <p:spPr>
            <a:xfrm>
              <a:off x="915810" y="1480363"/>
              <a:ext cx="1225015"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Phyllis</a:t>
              </a:r>
            </a:p>
            <a:p>
              <a:pPr algn="ctr"/>
              <a:r>
                <a:rPr lang="en-US" sz="900" dirty="0">
                  <a:solidFill>
                    <a:schemeClr val="bg1"/>
                  </a:solidFill>
                  <a:latin typeface="Segoe UI Semilight" panose="020B0402040204020203" pitchFamily="34" charset="0"/>
                  <a:cs typeface="Segoe UI Semilight" panose="020B0402040204020203" pitchFamily="34" charset="0"/>
                </a:rPr>
                <a:t>Accounting Manager</a:t>
              </a:r>
            </a:p>
          </p:txBody>
        </p:sp>
      </p:grpSp>
      <p:grpSp>
        <p:nvGrpSpPr>
          <p:cNvPr id="33" name="Group 32">
            <a:extLst>
              <a:ext uri="{FF2B5EF4-FFF2-40B4-BE49-F238E27FC236}">
                <a16:creationId xmlns:a16="http://schemas.microsoft.com/office/drawing/2014/main" id="{7973BA12-3FAC-4FB8-9B34-545FAA43D3B8}"/>
              </a:ext>
            </a:extLst>
          </p:cNvPr>
          <p:cNvGrpSpPr/>
          <p:nvPr/>
        </p:nvGrpSpPr>
        <p:grpSpPr>
          <a:xfrm>
            <a:off x="5964003" y="4050054"/>
            <a:ext cx="914400" cy="1355594"/>
            <a:chOff x="1042875" y="494101"/>
            <a:chExt cx="914400" cy="1355594"/>
          </a:xfrm>
        </p:grpSpPr>
        <p:pic>
          <p:nvPicPr>
            <p:cNvPr id="34" name="Picture 6">
              <a:extLst>
                <a:ext uri="{FF2B5EF4-FFF2-40B4-BE49-F238E27FC236}">
                  <a16:creationId xmlns:a16="http://schemas.microsoft.com/office/drawing/2014/main" id="{ED8F8CBC-223D-41F6-8197-FC8059A41A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F4ECD779-227E-4FBB-A494-294B1EB9DEAC}"/>
                </a:ext>
              </a:extLst>
            </p:cNvPr>
            <p:cNvSpPr/>
            <p:nvPr/>
          </p:nvSpPr>
          <p:spPr>
            <a:xfrm>
              <a:off x="1151448" y="1480363"/>
              <a:ext cx="753732"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Cassie</a:t>
              </a:r>
            </a:p>
            <a:p>
              <a:pPr algn="ctr"/>
              <a:r>
                <a:rPr lang="en-US" sz="900" dirty="0">
                  <a:solidFill>
                    <a:schemeClr val="bg1"/>
                  </a:solidFill>
                  <a:latin typeface="Segoe UI Semilight" panose="020B0402040204020203" pitchFamily="34" charset="0"/>
                  <a:cs typeface="Segoe UI Semilight" panose="020B0402040204020203" pitchFamily="34" charset="0"/>
                </a:rPr>
                <a:t>Accountant</a:t>
              </a:r>
            </a:p>
          </p:txBody>
        </p:sp>
      </p:grpSp>
      <p:cxnSp>
        <p:nvCxnSpPr>
          <p:cNvPr id="36" name="Straight Connector 35">
            <a:extLst>
              <a:ext uri="{FF2B5EF4-FFF2-40B4-BE49-F238E27FC236}">
                <a16:creationId xmlns:a16="http://schemas.microsoft.com/office/drawing/2014/main" id="{A4BE8F2A-6B82-4930-9DF7-B94045FBA603}"/>
              </a:ext>
            </a:extLst>
          </p:cNvPr>
          <p:cNvCxnSpPr>
            <a:cxnSpLocks/>
          </p:cNvCxnSpPr>
          <p:nvPr/>
        </p:nvCxnSpPr>
        <p:spPr>
          <a:xfrm>
            <a:off x="5046464" y="3821454"/>
            <a:ext cx="1405042"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40405A-5234-4FC6-9B1C-5D443420C940}"/>
              </a:ext>
            </a:extLst>
          </p:cNvPr>
          <p:cNvCxnSpPr>
            <a:cxnSpLocks/>
          </p:cNvCxnSpPr>
          <p:nvPr/>
        </p:nvCxnSpPr>
        <p:spPr>
          <a:xfrm>
            <a:off x="6441311" y="3821454"/>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99BE39-BB1B-47AB-924B-A12375BC57B2}"/>
              </a:ext>
            </a:extLst>
          </p:cNvPr>
          <p:cNvCxnSpPr>
            <a:cxnSpLocks/>
            <a:endCxn id="17" idx="0"/>
          </p:cNvCxnSpPr>
          <p:nvPr/>
        </p:nvCxnSpPr>
        <p:spPr>
          <a:xfrm>
            <a:off x="5046464" y="3821454"/>
            <a:ext cx="0" cy="256411"/>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36128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26198" y="2459554"/>
            <a:ext cx="2262158"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Phyllis</a:t>
            </a:r>
          </a:p>
          <a:p>
            <a:pPr algn="ctr"/>
            <a:r>
              <a:rPr lang="en-US" dirty="0">
                <a:solidFill>
                  <a:schemeClr val="bg1"/>
                </a:solidFill>
                <a:latin typeface="Segoe UI Semilight" panose="020B0402040204020203" pitchFamily="34" charset="0"/>
                <a:cs typeface="Segoe UI Semilight" panose="020B0402040204020203" pitchFamily="34" charset="0"/>
              </a:rPr>
              <a:t>Accounting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Ken tracks the departments' financial goals and continually improves processes to achieve financial goals. He proposes and helps implement changes to optimize performance. He may approve documents and payments</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make sure that we have all the details to accurately handle the company’s money."</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830997"/>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BA degree in Accounting</a:t>
            </a:r>
          </a:p>
          <a:p>
            <a:r>
              <a:rPr lang="en-US" sz="1200" dirty="0">
                <a:solidFill>
                  <a:schemeClr val="bg1"/>
                </a:solidFill>
                <a:latin typeface="Segoe UI" panose="020B0502040204020203" pitchFamily="34" charset="0"/>
                <a:cs typeface="Segoe UI" panose="020B0502040204020203" pitchFamily="34" charset="0"/>
              </a:rPr>
              <a:t>49 years old, 17 years in the company</a:t>
            </a:r>
          </a:p>
          <a:p>
            <a:r>
              <a:rPr lang="en-US" sz="1200" dirty="0">
                <a:solidFill>
                  <a:schemeClr val="bg1"/>
                </a:solidFill>
                <a:latin typeface="Segoe UI" panose="020B0502040204020203" pitchFamily="34" charset="0"/>
                <a:cs typeface="Segoe UI" panose="020B0502040204020203" pitchFamily="34" charset="0"/>
              </a:rPr>
              <a:t>Most of what I know is because I have been with the company for so long.</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492716"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PHYLLIS</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1446550"/>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Keep money flowing through the system smoothly</a:t>
            </a:r>
          </a:p>
          <a:p>
            <a:r>
              <a:rPr lang="en-US" sz="1100" dirty="0">
                <a:solidFill>
                  <a:srgbClr val="000000"/>
                </a:solidFill>
                <a:latin typeface="Segoe UI" panose="020B0502040204020203" pitchFamily="34" charset="0"/>
                <a:cs typeface="Segoe UI" panose="020B0502040204020203" pitchFamily="34" charset="0"/>
              </a:rPr>
              <a:t>Ensuring that all the right things are happening with the money</a:t>
            </a:r>
          </a:p>
          <a:p>
            <a:r>
              <a:rPr lang="en-US" sz="1100" dirty="0">
                <a:solidFill>
                  <a:srgbClr val="000000"/>
                </a:solidFill>
                <a:latin typeface="Segoe UI" panose="020B0502040204020203" pitchFamily="34" charset="0"/>
                <a:cs typeface="Segoe UI" panose="020B0502040204020203" pitchFamily="34" charset="0"/>
              </a:rPr>
              <a:t>Generating business insight through report generation</a:t>
            </a:r>
          </a:p>
          <a:p>
            <a:r>
              <a:rPr lang="en-US" sz="1100" dirty="0">
                <a:solidFill>
                  <a:srgbClr val="000000"/>
                </a:solidFill>
                <a:latin typeface="Segoe UI" panose="020B0502040204020203" pitchFamily="34" charset="0"/>
                <a:cs typeface="Segoe UI" panose="020B0502040204020203" pitchFamily="34" charset="0"/>
              </a:rPr>
              <a:t>I try to keep up with statutory requirements.</a:t>
            </a:r>
          </a:p>
          <a:p>
            <a:r>
              <a:rPr lang="en-US" sz="1100" dirty="0">
                <a:solidFill>
                  <a:srgbClr val="000000"/>
                </a:solidFill>
                <a:latin typeface="Segoe UI" panose="020B0502040204020203" pitchFamily="34" charset="0"/>
                <a:cs typeface="Segoe UI" panose="020B0502040204020203" pitchFamily="34" charset="0"/>
              </a:rPr>
              <a:t>I need to be prepared before audits begin.</a:t>
            </a:r>
          </a:p>
          <a:p>
            <a:r>
              <a:rPr lang="en-US" sz="1100" dirty="0">
                <a:solidFill>
                  <a:srgbClr val="000000"/>
                </a:solidFill>
                <a:latin typeface="Segoe UI" panose="020B0502040204020203" pitchFamily="34" charset="0"/>
                <a:cs typeface="Segoe UI" panose="020B0502040204020203" pitchFamily="34" charset="0"/>
              </a:rPr>
              <a:t>I always want month end and year end closings to go smoothly. They must be completed on time.</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2631490"/>
          </a:xfrm>
          <a:prstGeom prst="rect">
            <a:avLst/>
          </a:prstGeom>
        </p:spPr>
        <p:txBody>
          <a:bodyPr wrap="square">
            <a:spAutoFit/>
          </a:bodyPr>
          <a:lstStyle/>
          <a:p>
            <a:r>
              <a:rPr lang="en-US" sz="1100" dirty="0">
                <a:solidFill>
                  <a:srgbClr val="000000"/>
                </a:solidFill>
                <a:latin typeface="Segoe UI" panose="020B0502040204020203" pitchFamily="34" charset="0"/>
              </a:rPr>
              <a:t>The most stress comes during those times when we are closing books, especially year end since we are audited then. (Visit 25 and Visit 27)</a:t>
            </a:r>
          </a:p>
          <a:p>
            <a:r>
              <a:rPr lang="en-US" sz="1100" dirty="0">
                <a:solidFill>
                  <a:srgbClr val="000000"/>
                </a:solidFill>
                <a:latin typeface="Segoe UI" panose="020B0502040204020203" pitchFamily="34" charset="0"/>
              </a:rPr>
              <a:t>I worry that it is so easy to change things in the system, especially as more and more people within the company have access to the system. (Visit 23)</a:t>
            </a:r>
          </a:p>
          <a:p>
            <a:r>
              <a:rPr lang="en-US" sz="1100" dirty="0">
                <a:solidFill>
                  <a:srgbClr val="000000"/>
                </a:solidFill>
                <a:latin typeface="Segoe UI" panose="020B0502040204020203" pitchFamily="34" charset="0"/>
              </a:rPr>
              <a:t>I also get stressed because so much of my work depends on my people and others in the company getting their work done on time. And if there is a mistake in their work then mine is wrong. (Visit 26)</a:t>
            </a:r>
          </a:p>
          <a:p>
            <a:r>
              <a:rPr lang="en-US" sz="1100" dirty="0">
                <a:solidFill>
                  <a:srgbClr val="000000"/>
                </a:solidFill>
                <a:latin typeface="Segoe UI" panose="020B0502040204020203" pitchFamily="34" charset="0"/>
              </a:rPr>
              <a:t>I like having everything done at the end of the day (Visit 24) so when I keep getting interrupted all day long it makes it so I can’t get my work done. (Visit 23)</a:t>
            </a:r>
          </a:p>
          <a:p>
            <a:r>
              <a:rPr lang="en-US" sz="1100" dirty="0">
                <a:solidFill>
                  <a:srgbClr val="000000"/>
                </a:solidFill>
                <a:latin typeface="Segoe UI" panose="020B0502040204020203" pitchFamily="34" charset="0"/>
              </a:rPr>
              <a:t>"If you wanted to know what was in the bank account at any"</a:t>
            </a:r>
            <a:endParaRPr lang="en-US" sz="1100" b="0" i="0" dirty="0">
              <a:solidFill>
                <a:srgbClr val="000000"/>
              </a:solidFill>
              <a:effectLst/>
              <a:latin typeface="Segoe UI" panose="020B0502040204020203" pitchFamily="34" charset="0"/>
            </a:endParaRP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1954381"/>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Accounting Staff Manager</a:t>
            </a:r>
          </a:p>
          <a:p>
            <a:r>
              <a:rPr lang="en-US" sz="1100" dirty="0">
                <a:solidFill>
                  <a:srgbClr val="000000"/>
                </a:solidFill>
                <a:latin typeface="Segoe UI" panose="020B0502040204020203" pitchFamily="34" charset="0"/>
                <a:cs typeface="Segoe UI" panose="020B0502040204020203" pitchFamily="34" charset="0"/>
              </a:rPr>
              <a:t>Financial Watchdog</a:t>
            </a:r>
          </a:p>
          <a:p>
            <a:r>
              <a:rPr lang="en-US" sz="1100" dirty="0">
                <a:solidFill>
                  <a:srgbClr val="000000"/>
                </a:solidFill>
                <a:latin typeface="Segoe UI" panose="020B0502040204020203" pitchFamily="34" charset="0"/>
                <a:cs typeface="Segoe UI" panose="020B0502040204020203" pitchFamily="34" charset="0"/>
              </a:rPr>
              <a:t>Business Analyst</a:t>
            </a:r>
          </a:p>
          <a:p>
            <a:r>
              <a:rPr lang="en-US" sz="1100" dirty="0">
                <a:solidFill>
                  <a:srgbClr val="000000"/>
                </a:solidFill>
                <a:latin typeface="Segoe UI" panose="020B0502040204020203" pitchFamily="34" charset="0"/>
                <a:cs typeface="Segoe UI" panose="020B0502040204020203" pitchFamily="34" charset="0"/>
              </a:rPr>
              <a:t>Trainer</a:t>
            </a:r>
          </a:p>
          <a:p>
            <a:r>
              <a:rPr lang="en-US" sz="1100" dirty="0">
                <a:solidFill>
                  <a:srgbClr val="000000"/>
                </a:solidFill>
                <a:latin typeface="Segoe UI" panose="020B0502040204020203" pitchFamily="34" charset="0"/>
                <a:cs typeface="Segoe UI" panose="020B0502040204020203" pitchFamily="34" charset="0"/>
              </a:rPr>
              <a:t>Application Administrator</a:t>
            </a:r>
          </a:p>
          <a:p>
            <a:r>
              <a:rPr lang="en-US" sz="1100" dirty="0">
                <a:solidFill>
                  <a:srgbClr val="000000"/>
                </a:solidFill>
                <a:latin typeface="Segoe UI" panose="020B0502040204020203" pitchFamily="34" charset="0"/>
                <a:cs typeface="Segoe UI" panose="020B0502040204020203" pitchFamily="34" charset="0"/>
              </a:rPr>
              <a:t>Budget Preparation Assistant</a:t>
            </a:r>
          </a:p>
          <a:p>
            <a:r>
              <a:rPr lang="en-US" sz="1100" dirty="0">
                <a:solidFill>
                  <a:srgbClr val="000000"/>
                </a:solidFill>
                <a:latin typeface="Segoe UI" panose="020B0502040204020203" pitchFamily="34" charset="0"/>
                <a:cs typeface="Segoe UI" panose="020B0502040204020203" pitchFamily="34" charset="0"/>
              </a:rPr>
              <a:t>GL Manager/Owner</a:t>
            </a:r>
          </a:p>
          <a:p>
            <a:r>
              <a:rPr lang="en-US" sz="1100" dirty="0">
                <a:solidFill>
                  <a:srgbClr val="000000"/>
                </a:solidFill>
                <a:latin typeface="Segoe UI" panose="020B0502040204020203" pitchFamily="34" charset="0"/>
                <a:cs typeface="Segoe UI" panose="020B0502040204020203" pitchFamily="34" charset="0"/>
              </a:rPr>
              <a:t>Payroll Back-Up</a:t>
            </a:r>
          </a:p>
          <a:p>
            <a:r>
              <a:rPr lang="en-US" sz="1100" dirty="0">
                <a:solidFill>
                  <a:srgbClr val="000000"/>
                </a:solidFill>
                <a:latin typeface="Segoe UI" panose="020B0502040204020203" pitchFamily="34" charset="0"/>
                <a:cs typeface="Segoe UI" panose="020B0502040204020203" pitchFamily="34" charset="0"/>
              </a:rPr>
              <a:t>Project Accounting Manager</a:t>
            </a:r>
          </a:p>
          <a:p>
            <a:r>
              <a:rPr lang="en-US" sz="1100" dirty="0">
                <a:solidFill>
                  <a:srgbClr val="000000"/>
                </a:solidFill>
                <a:latin typeface="Segoe UI" panose="020B0502040204020203" pitchFamily="34" charset="0"/>
                <a:cs typeface="Segoe UI" panose="020B0502040204020203" pitchFamily="34" charset="0"/>
              </a:rPr>
              <a:t>Risk Assessment Manager</a:t>
            </a:r>
          </a:p>
          <a:p>
            <a:r>
              <a:rPr lang="en-US" sz="1100" dirty="0">
                <a:solidFill>
                  <a:srgbClr val="000000"/>
                </a:solidFill>
                <a:latin typeface="Segoe UI" panose="020B0502040204020203" pitchFamily="34" charset="0"/>
                <a:cs typeface="Segoe UI" panose="020B0502040204020203" pitchFamily="34" charset="0"/>
              </a:rPr>
              <a:t>Utility Billing Back-Up</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2992935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372724" y="2459554"/>
            <a:ext cx="1169103"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Cassie</a:t>
            </a:r>
          </a:p>
          <a:p>
            <a:pPr algn="ctr"/>
            <a:r>
              <a:rPr lang="en-US" dirty="0">
                <a:solidFill>
                  <a:schemeClr val="bg1"/>
                </a:solidFill>
                <a:latin typeface="Segoe UI Semilight" panose="020B0402040204020203" pitchFamily="34" charset="0"/>
                <a:cs typeface="Segoe UI Semilight" panose="020B0402040204020203" pitchFamily="34" charset="0"/>
              </a:rPr>
              <a:t>Controller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In an external role, Cassie either does the books (for a small business), or audits the books (for any size company). In an internal role as an employee, Cassie takes care of accounting duties within a complex finance department.</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make sure everything is done by the book."</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015663"/>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40 years old</a:t>
            </a:r>
          </a:p>
          <a:p>
            <a:r>
              <a:rPr lang="en-US" sz="1200" dirty="0">
                <a:solidFill>
                  <a:schemeClr val="bg1"/>
                </a:solidFill>
                <a:latin typeface="Segoe UI" panose="020B0502040204020203" pitchFamily="34" charset="0"/>
                <a:cs typeface="Segoe UI" panose="020B0502040204020203" pitchFamily="34" charset="0"/>
              </a:rPr>
              <a:t>13 </a:t>
            </a:r>
            <a:r>
              <a:rPr lang="en-US" sz="1200" dirty="0" err="1">
                <a:solidFill>
                  <a:schemeClr val="bg1"/>
                </a:solidFill>
                <a:latin typeface="Segoe UI" panose="020B0502040204020203" pitchFamily="34" charset="0"/>
                <a:cs typeface="Segoe UI" panose="020B0502040204020203" pitchFamily="34" charset="0"/>
              </a:rPr>
              <a:t>years experience</a:t>
            </a:r>
            <a:r>
              <a:rPr lang="en-US" sz="1200" dirty="0">
                <a:solidFill>
                  <a:schemeClr val="bg1"/>
                </a:solidFill>
                <a:latin typeface="Segoe UI" panose="020B0502040204020203" pitchFamily="34" charset="0"/>
                <a:cs typeface="Segoe UI" panose="020B0502040204020203" pitchFamily="34" charset="0"/>
              </a:rPr>
              <a:t> as accountant (professional certification in accounting varies per country such as Certified Public Accountant in the US)</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99742"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CASSIE</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2123658"/>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Bookkeeper and/or Tax Accountant -- In the small business, I am the external accountant who does the companies' books and taxes.</a:t>
            </a:r>
          </a:p>
          <a:p>
            <a:r>
              <a:rPr lang="en-US" sz="1100" dirty="0">
                <a:solidFill>
                  <a:srgbClr val="000000"/>
                </a:solidFill>
                <a:latin typeface="Segoe UI" panose="020B0502040204020203" pitchFamily="34" charset="0"/>
                <a:cs typeface="Segoe UI" panose="020B0502040204020203" pitchFamily="34" charset="0"/>
              </a:rPr>
              <a:t>Accountant -- In midmarket companies, we are internal staff accountants doing the hardcore accounting, managing one or more key aspects of the financials.</a:t>
            </a:r>
          </a:p>
          <a:p>
            <a:r>
              <a:rPr lang="en-US" sz="1100" dirty="0">
                <a:solidFill>
                  <a:srgbClr val="000000"/>
                </a:solidFill>
                <a:latin typeface="Segoe UI" panose="020B0502040204020203" pitchFamily="34" charset="0"/>
                <a:cs typeface="Segoe UI" panose="020B0502040204020203" pitchFamily="34" charset="0"/>
              </a:rPr>
              <a:t>Auditor -- Also some of us work in the Audit division of CPA firms. In that role, I spend most of my time performing audits in private and public companies. I access applicable customer data to perform detailed audits of the businesses internal controls and financial/analytic information.</a:t>
            </a:r>
          </a:p>
          <a:p>
            <a:r>
              <a:rPr lang="en-US" sz="1100" dirty="0">
                <a:solidFill>
                  <a:srgbClr val="000000"/>
                </a:solidFill>
                <a:latin typeface="Segoe UI" panose="020B0502040204020203" pitchFamily="34" charset="0"/>
                <a:cs typeface="Segoe UI" panose="020B0502040204020203" pitchFamily="34" charset="0"/>
              </a:rPr>
              <a:t>Comprehensive Annual Finance Report(CAFR) Preparer - My organization prepares this document every year to report on our financial information to the public.</a:t>
            </a:r>
          </a:p>
          <a:p>
            <a:r>
              <a:rPr lang="en-US" sz="1100" dirty="0">
                <a:solidFill>
                  <a:srgbClr val="000000"/>
                </a:solidFill>
                <a:latin typeface="Segoe UI" panose="020B0502040204020203" pitchFamily="34" charset="0"/>
                <a:cs typeface="Segoe UI" panose="020B0502040204020203" pitchFamily="34" charset="0"/>
              </a:rPr>
              <a:t>Budget Preparation Assistant -- This is typically prepared by the budget manager and his budget analysts, but I'll help out when I'm needed for this effort. I'll research financial data of the organization and report it to the budget manager or relevant decision makers.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231691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39821" y="2459554"/>
            <a:ext cx="2234906"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Vince</a:t>
            </a:r>
          </a:p>
          <a:p>
            <a:pPr algn="ctr"/>
            <a:r>
              <a:rPr lang="en-US" dirty="0">
                <a:solidFill>
                  <a:schemeClr val="bg1"/>
                </a:solidFill>
                <a:latin typeface="Segoe UI Semilight" panose="020B0402040204020203" pitchFamily="34" charset="0"/>
                <a:cs typeface="Segoe UI Semilight" panose="020B0402040204020203" pitchFamily="34" charset="0"/>
              </a:rPr>
              <a:t>Operations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Vince ensures the timely and cost-effective delivery of products by managing the operations of the logistics, production, and service departments.</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"There’s no time like the present to address problems."</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646331"/>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57 years old</a:t>
            </a:r>
          </a:p>
          <a:p>
            <a:r>
              <a:rPr lang="en-US" sz="1200" dirty="0">
                <a:solidFill>
                  <a:schemeClr val="bg1"/>
                </a:solidFill>
                <a:latin typeface="Segoe UI" panose="020B0502040204020203" pitchFamily="34" charset="0"/>
                <a:cs typeface="Segoe UI" panose="020B0502040204020203" pitchFamily="34" charset="0"/>
              </a:rPr>
              <a:t>BA process engineering</a:t>
            </a:r>
          </a:p>
          <a:p>
            <a:r>
              <a:rPr lang="en-US" sz="1200" dirty="0">
                <a:solidFill>
                  <a:schemeClr val="bg1"/>
                </a:solidFill>
                <a:latin typeface="Segoe UI" panose="020B0502040204020203" pitchFamily="34" charset="0"/>
                <a:cs typeface="Segoe UI" panose="020B0502040204020203" pitchFamily="34" charset="0"/>
              </a:rPr>
              <a:t>Workaholic - work is his hobby</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37226"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VINCE</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1785104"/>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Increase profit by getting a quality product out on time with the best customer service possible</a:t>
            </a:r>
          </a:p>
          <a:p>
            <a:r>
              <a:rPr lang="en-US" sz="1100" dirty="0">
                <a:solidFill>
                  <a:srgbClr val="000000"/>
                </a:solidFill>
                <a:latin typeface="Segoe UI" panose="020B0502040204020203" pitchFamily="34" charset="0"/>
                <a:cs typeface="Segoe UI" panose="020B0502040204020203" pitchFamily="34" charset="0"/>
              </a:rPr>
              <a:t>Support the strategic goals of the company</a:t>
            </a:r>
          </a:p>
          <a:p>
            <a:r>
              <a:rPr lang="en-US" sz="1100" dirty="0">
                <a:solidFill>
                  <a:srgbClr val="000000"/>
                </a:solidFill>
                <a:latin typeface="Segoe UI" panose="020B0502040204020203" pitchFamily="34" charset="0"/>
                <a:cs typeface="Segoe UI" panose="020B0502040204020203" pitchFamily="34" charset="0"/>
              </a:rPr>
              <a:t>Maintain financial controls over expenses</a:t>
            </a:r>
          </a:p>
          <a:p>
            <a:r>
              <a:rPr lang="en-US" sz="1100" dirty="0">
                <a:solidFill>
                  <a:srgbClr val="000000"/>
                </a:solidFill>
                <a:latin typeface="Segoe UI" panose="020B0502040204020203" pitchFamily="34" charset="0"/>
                <a:cs typeface="Segoe UI" panose="020B0502040204020203" pitchFamily="34" charset="0"/>
              </a:rPr>
              <a:t>Provide various departments with what they need when they need it</a:t>
            </a:r>
          </a:p>
          <a:p>
            <a:r>
              <a:rPr lang="en-US" sz="1100" dirty="0">
                <a:solidFill>
                  <a:srgbClr val="000000"/>
                </a:solidFill>
                <a:latin typeface="Segoe UI" panose="020B0502040204020203" pitchFamily="34" charset="0"/>
                <a:cs typeface="Segoe UI" panose="020B0502040204020203" pitchFamily="34" charset="0"/>
              </a:rPr>
              <a:t>Keep employee turnover low by bringing in excellent employees</a:t>
            </a:r>
          </a:p>
          <a:p>
            <a:r>
              <a:rPr lang="en-US" sz="1100" dirty="0">
                <a:solidFill>
                  <a:srgbClr val="000000"/>
                </a:solidFill>
                <a:latin typeface="Segoe UI" panose="020B0502040204020203" pitchFamily="34" charset="0"/>
                <a:cs typeface="Segoe UI" panose="020B0502040204020203" pitchFamily="34" charset="0"/>
              </a:rPr>
              <a:t>Minimize inventory of both raw materials and finished goods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6017032"/>
          </a:xfrm>
          <a:prstGeom prst="rect">
            <a:avLst/>
          </a:prstGeom>
        </p:spPr>
        <p:txBody>
          <a:bodyPr wrap="square">
            <a:spAutoFit/>
          </a:bodyPr>
          <a:lstStyle/>
          <a:p>
            <a:r>
              <a:rPr lang="en-US" sz="1100" dirty="0">
                <a:solidFill>
                  <a:srgbClr val="000000"/>
                </a:solidFill>
                <a:latin typeface="Segoe UI" panose="020B0502040204020203" pitchFamily="34" charset="0"/>
              </a:rPr>
              <a:t>Communicating goals “I have placed several bar charts throughout the production facilities illustrating what our production numbers look like, so they can see what I have been describing to them.”</a:t>
            </a:r>
          </a:p>
          <a:p>
            <a:r>
              <a:rPr lang="en-US" sz="1100" dirty="0">
                <a:solidFill>
                  <a:srgbClr val="000000"/>
                </a:solidFill>
                <a:latin typeface="Segoe UI" panose="020B0502040204020203" pitchFamily="34" charset="0"/>
              </a:rPr>
              <a:t>One of my nightmares is when the system crashes; I can’t do anything when the system is down. I lose my time and I can't get to my information.</a:t>
            </a:r>
          </a:p>
          <a:p>
            <a:r>
              <a:rPr lang="en-US" sz="1100" dirty="0">
                <a:solidFill>
                  <a:srgbClr val="000000"/>
                </a:solidFill>
                <a:latin typeface="Segoe UI" panose="020B0502040204020203" pitchFamily="34" charset="0"/>
              </a:rPr>
              <a:t>When something goes wrong, you first have to firefight the problem, then the second step is going back and figuring out why the problem happened.</a:t>
            </a:r>
          </a:p>
          <a:p>
            <a:r>
              <a:rPr lang="en-US" sz="1100" dirty="0">
                <a:solidFill>
                  <a:srgbClr val="000000"/>
                </a:solidFill>
                <a:latin typeface="Segoe UI" panose="020B0502040204020203" pitchFamily="34" charset="0"/>
              </a:rPr>
              <a:t>My family struggles with my hours.</a:t>
            </a:r>
          </a:p>
          <a:p>
            <a:r>
              <a:rPr lang="en-US" sz="1100" dirty="0">
                <a:solidFill>
                  <a:srgbClr val="000000"/>
                </a:solidFill>
                <a:latin typeface="Segoe UI" panose="020B0502040204020203" pitchFamily="34" charset="0"/>
              </a:rPr>
              <a:t>All my stress comes from the phone.</a:t>
            </a:r>
          </a:p>
          <a:p>
            <a:r>
              <a:rPr lang="en-US" sz="1100" dirty="0">
                <a:solidFill>
                  <a:srgbClr val="000000"/>
                </a:solidFill>
                <a:latin typeface="Segoe UI" panose="020B0502040204020203" pitchFamily="34" charset="0"/>
              </a:rPr>
              <a:t>From what I have seen in the system from when I get myself into trouble or lost in the computer, we are using maybe only 5% of what I want to use.</a:t>
            </a:r>
          </a:p>
          <a:p>
            <a:r>
              <a:rPr lang="en-US" sz="1100" dirty="0">
                <a:solidFill>
                  <a:srgbClr val="000000"/>
                </a:solidFill>
                <a:latin typeface="Segoe UI" panose="020B0502040204020203" pitchFamily="34" charset="0"/>
              </a:rPr>
              <a:t>I would want everything in the system - we have way too much paper and that way I could find everything in one place.</a:t>
            </a:r>
          </a:p>
          <a:p>
            <a:r>
              <a:rPr lang="en-US" sz="1100" dirty="0">
                <a:solidFill>
                  <a:srgbClr val="000000"/>
                </a:solidFill>
                <a:latin typeface="Segoe UI" panose="020B0502040204020203" pitchFamily="34" charset="0"/>
              </a:rPr>
              <a:t>We actually have a lot of difficulty keeping track of inventory and knowing how much of what we have on hand.</a:t>
            </a:r>
          </a:p>
          <a:p>
            <a:r>
              <a:rPr lang="en-US" sz="1100" dirty="0">
                <a:solidFill>
                  <a:srgbClr val="000000"/>
                </a:solidFill>
                <a:latin typeface="Segoe UI" panose="020B0502040204020203" pitchFamily="34" charset="0"/>
              </a:rPr>
              <a:t>It took us a ton of time to manually enter all the historical data into the new system</a:t>
            </a:r>
          </a:p>
          <a:p>
            <a:r>
              <a:rPr lang="en-US" sz="1100" dirty="0">
                <a:solidFill>
                  <a:srgbClr val="000000"/>
                </a:solidFill>
                <a:latin typeface="Segoe UI" panose="020B0502040204020203" pitchFamily="34" charset="0"/>
              </a:rPr>
              <a:t>Can’t look at the day’s hours regarding production feedback until after midnight, after it’s backed itself up.</a:t>
            </a:r>
          </a:p>
          <a:p>
            <a:r>
              <a:rPr lang="en-US" sz="1100" dirty="0">
                <a:solidFill>
                  <a:srgbClr val="000000"/>
                </a:solidFill>
                <a:latin typeface="Segoe UI" panose="020B0502040204020203" pitchFamily="34" charset="0"/>
              </a:rPr>
              <a:t>Doesn’t record a night shift, and we have a nightshift, so it’s very much longhand.</a:t>
            </a:r>
          </a:p>
          <a:p>
            <a:r>
              <a:rPr lang="en-US" sz="1100" dirty="0">
                <a:solidFill>
                  <a:srgbClr val="000000"/>
                </a:solidFill>
                <a:latin typeface="Segoe UI" panose="020B0502040204020203" pitchFamily="34" charset="0"/>
              </a:rPr>
              <a:t>Forecasts that are really off</a:t>
            </a:r>
          </a:p>
          <a:p>
            <a:r>
              <a:rPr lang="en-US" sz="1100" dirty="0">
                <a:solidFill>
                  <a:srgbClr val="000000"/>
                </a:solidFill>
                <a:latin typeface="Segoe UI" panose="020B0502040204020203" pitchFamily="34" charset="0"/>
              </a:rPr>
              <a:t>I need to know where the breakdowns occur between Sales and Production so I’m constantly checking with Sales about the kind of information they need to communicate, when, and what makes them crazy.</a:t>
            </a:r>
          </a:p>
          <a:p>
            <a:r>
              <a:rPr lang="en-US" sz="1100" dirty="0">
                <a:solidFill>
                  <a:srgbClr val="000000"/>
                </a:solidFill>
                <a:latin typeface="Segoe UI" panose="020B0502040204020203" pitchFamily="34" charset="0"/>
              </a:rPr>
              <a:t>Production gets tired of taking requests from Sales so I need to figure out how we can move the orders through the system with a minimum of pain.</a:t>
            </a:r>
            <a:endParaRPr lang="en-US" sz="1100" b="0" i="0" dirty="0">
              <a:solidFill>
                <a:srgbClr val="000000"/>
              </a:solidFill>
              <a:effectLst/>
              <a:latin typeface="Segoe UI" panose="020B0502040204020203" pitchFamily="34" charset="0"/>
            </a:endParaRP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600164"/>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Production owner - planner, anticipator, status checker</a:t>
            </a:r>
          </a:p>
          <a:p>
            <a:r>
              <a:rPr lang="en-US" sz="1100" dirty="0">
                <a:solidFill>
                  <a:srgbClr val="000000"/>
                </a:solidFill>
                <a:latin typeface="Segoe UI" panose="020B0502040204020203" pitchFamily="34" charset="0"/>
                <a:cs typeface="Segoe UI" panose="020B0502040204020203" pitchFamily="34" charset="0"/>
              </a:rPr>
              <a:t>Operations manager - decision maker, problem solver, efficiency strategist, revenue generator, quality controller</a:t>
            </a:r>
          </a:p>
          <a:p>
            <a:r>
              <a:rPr lang="en-US" sz="1100" dirty="0">
                <a:solidFill>
                  <a:srgbClr val="000000"/>
                </a:solidFill>
                <a:latin typeface="Segoe UI" panose="020B0502040204020203" pitchFamily="34" charset="0"/>
                <a:cs typeface="Segoe UI" panose="020B0502040204020203" pitchFamily="34" charset="0"/>
              </a:rPr>
              <a:t>Business analyst - cost controller, report generator, scrutinizer</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2551798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382E916-AEE2-4EF5-B7ED-BEF7C791D44B}"/>
              </a:ext>
            </a:extLst>
          </p:cNvPr>
          <p:cNvGrpSpPr/>
          <p:nvPr/>
        </p:nvGrpSpPr>
        <p:grpSpPr>
          <a:xfrm>
            <a:off x="1742135" y="387242"/>
            <a:ext cx="914400" cy="1355594"/>
            <a:chOff x="1042875" y="494101"/>
            <a:chExt cx="914400" cy="1355594"/>
          </a:xfrm>
        </p:grpSpPr>
        <p:pic>
          <p:nvPicPr>
            <p:cNvPr id="4" name="Picture 6">
              <a:extLst>
                <a:ext uri="{FF2B5EF4-FFF2-40B4-BE49-F238E27FC236}">
                  <a16:creationId xmlns:a16="http://schemas.microsoft.com/office/drawing/2014/main" id="{612F7426-5587-4FE2-A487-AB42F6E73D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E48383B-7873-4C2E-A0EC-1927CC886A9C}"/>
                </a:ext>
              </a:extLst>
            </p:cNvPr>
            <p:cNvSpPr/>
            <p:nvPr/>
          </p:nvSpPr>
          <p:spPr>
            <a:xfrm>
              <a:off x="1099348" y="1480363"/>
              <a:ext cx="857927"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Sara Thomas</a:t>
              </a:r>
            </a:p>
            <a:p>
              <a:pPr algn="ctr"/>
              <a:r>
                <a:rPr lang="en-US" sz="900" dirty="0">
                  <a:solidFill>
                    <a:schemeClr val="bg1"/>
                  </a:solidFill>
                  <a:latin typeface="Segoe UI Semilight" panose="020B0402040204020203" pitchFamily="34" charset="0"/>
                  <a:cs typeface="Segoe UI Semilight" panose="020B0402040204020203" pitchFamily="34" charset="0"/>
                </a:rPr>
                <a:t>CFO</a:t>
              </a:r>
            </a:p>
          </p:txBody>
        </p:sp>
      </p:grpSp>
      <p:grpSp>
        <p:nvGrpSpPr>
          <p:cNvPr id="7" name="Group 6">
            <a:extLst>
              <a:ext uri="{FF2B5EF4-FFF2-40B4-BE49-F238E27FC236}">
                <a16:creationId xmlns:a16="http://schemas.microsoft.com/office/drawing/2014/main" id="{06F1EAE2-58D7-48B6-959E-A4F0B60B2AD7}"/>
              </a:ext>
            </a:extLst>
          </p:cNvPr>
          <p:cNvGrpSpPr/>
          <p:nvPr/>
        </p:nvGrpSpPr>
        <p:grpSpPr>
          <a:xfrm>
            <a:off x="409630" y="371561"/>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grpSp>
        <p:nvGrpSpPr>
          <p:cNvPr id="10" name="Group 9">
            <a:extLst>
              <a:ext uri="{FF2B5EF4-FFF2-40B4-BE49-F238E27FC236}">
                <a16:creationId xmlns:a16="http://schemas.microsoft.com/office/drawing/2014/main" id="{F5D5A33A-3D08-41A7-A968-607B0326259E}"/>
              </a:ext>
            </a:extLst>
          </p:cNvPr>
          <p:cNvGrpSpPr/>
          <p:nvPr/>
        </p:nvGrpSpPr>
        <p:grpSpPr>
          <a:xfrm>
            <a:off x="5244540" y="387242"/>
            <a:ext cx="914400" cy="1355594"/>
            <a:chOff x="1042875" y="494101"/>
            <a:chExt cx="914400" cy="1355594"/>
          </a:xfrm>
        </p:grpSpPr>
        <p:pic>
          <p:nvPicPr>
            <p:cNvPr id="11" name="Picture 6">
              <a:extLst>
                <a:ext uri="{FF2B5EF4-FFF2-40B4-BE49-F238E27FC236}">
                  <a16:creationId xmlns:a16="http://schemas.microsoft.com/office/drawing/2014/main" id="{5E12B5B6-70DB-4E44-80BB-71E5565CD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38D98BB-C205-4A2A-9FFA-5DA338E00211}"/>
                </a:ext>
              </a:extLst>
            </p:cNvPr>
            <p:cNvSpPr/>
            <p:nvPr/>
          </p:nvSpPr>
          <p:spPr>
            <a:xfrm>
              <a:off x="1189918" y="1480363"/>
              <a:ext cx="67678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Ken</a:t>
              </a:r>
            </a:p>
            <a:p>
              <a:pPr algn="ctr"/>
              <a:r>
                <a:rPr lang="en-US" sz="900" dirty="0">
                  <a:solidFill>
                    <a:schemeClr val="bg1"/>
                  </a:solidFill>
                  <a:latin typeface="Segoe UI Semilight" panose="020B0402040204020203" pitchFamily="34" charset="0"/>
                  <a:cs typeface="Segoe UI Semilight" panose="020B0402040204020203" pitchFamily="34" charset="0"/>
                </a:rPr>
                <a:t>Controller</a:t>
              </a:r>
            </a:p>
          </p:txBody>
        </p:sp>
      </p:grpSp>
      <p:cxnSp>
        <p:nvCxnSpPr>
          <p:cNvPr id="14" name="Straight Connector 13">
            <a:extLst>
              <a:ext uri="{FF2B5EF4-FFF2-40B4-BE49-F238E27FC236}">
                <a16:creationId xmlns:a16="http://schemas.microsoft.com/office/drawing/2014/main" id="{130436A8-639D-4E35-BB3D-20180CA95473}"/>
              </a:ext>
            </a:extLst>
          </p:cNvPr>
          <p:cNvCxnSpPr>
            <a:cxnSpLocks/>
          </p:cNvCxnSpPr>
          <p:nvPr/>
        </p:nvCxnSpPr>
        <p:spPr>
          <a:xfrm>
            <a:off x="5726239" y="1727155"/>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FAA661-8B88-4C06-B216-8F8506CAA72F}"/>
              </a:ext>
            </a:extLst>
          </p:cNvPr>
          <p:cNvCxnSpPr>
            <a:cxnSpLocks/>
          </p:cNvCxnSpPr>
          <p:nvPr/>
        </p:nvCxnSpPr>
        <p:spPr>
          <a:xfrm>
            <a:off x="5108526"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BB6673C-FEFA-4529-AFF7-017DB2EDC830}"/>
              </a:ext>
            </a:extLst>
          </p:cNvPr>
          <p:cNvGrpSpPr/>
          <p:nvPr/>
        </p:nvGrpSpPr>
        <p:grpSpPr>
          <a:xfrm>
            <a:off x="5131272" y="2184355"/>
            <a:ext cx="1225015" cy="1355594"/>
            <a:chOff x="915810" y="494101"/>
            <a:chExt cx="1225015" cy="1355594"/>
          </a:xfrm>
        </p:grpSpPr>
        <p:pic>
          <p:nvPicPr>
            <p:cNvPr id="17" name="Picture 6">
              <a:extLst>
                <a:ext uri="{FF2B5EF4-FFF2-40B4-BE49-F238E27FC236}">
                  <a16:creationId xmlns:a16="http://schemas.microsoft.com/office/drawing/2014/main" id="{4995CA56-DD4D-4114-9692-579722B0B4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0A46EE93-F806-4D55-AA12-BC4E29D9CF75}"/>
                </a:ext>
              </a:extLst>
            </p:cNvPr>
            <p:cNvSpPr/>
            <p:nvPr/>
          </p:nvSpPr>
          <p:spPr>
            <a:xfrm>
              <a:off x="915810" y="1480363"/>
              <a:ext cx="1225015"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Phyllis</a:t>
              </a:r>
            </a:p>
            <a:p>
              <a:pPr algn="ctr"/>
              <a:r>
                <a:rPr lang="en-US" sz="900" dirty="0">
                  <a:solidFill>
                    <a:schemeClr val="bg1"/>
                  </a:solidFill>
                  <a:latin typeface="Segoe UI Semilight" panose="020B0402040204020203" pitchFamily="34" charset="0"/>
                  <a:cs typeface="Segoe UI Semilight" panose="020B0402040204020203" pitchFamily="34" charset="0"/>
                </a:rPr>
                <a:t>Accounting Manager</a:t>
              </a:r>
            </a:p>
          </p:txBody>
        </p:sp>
      </p:grpSp>
      <p:grpSp>
        <p:nvGrpSpPr>
          <p:cNvPr id="21" name="Group 20">
            <a:extLst>
              <a:ext uri="{FF2B5EF4-FFF2-40B4-BE49-F238E27FC236}">
                <a16:creationId xmlns:a16="http://schemas.microsoft.com/office/drawing/2014/main" id="{091B5BDB-25D5-483F-8B51-8B9204733491}"/>
              </a:ext>
            </a:extLst>
          </p:cNvPr>
          <p:cNvGrpSpPr/>
          <p:nvPr/>
        </p:nvGrpSpPr>
        <p:grpSpPr>
          <a:xfrm>
            <a:off x="4536280" y="4087090"/>
            <a:ext cx="1200970" cy="1494093"/>
            <a:chOff x="927829" y="494101"/>
            <a:chExt cx="1200970" cy="1494093"/>
          </a:xfrm>
        </p:grpSpPr>
        <p:pic>
          <p:nvPicPr>
            <p:cNvPr id="22" name="Picture 6">
              <a:extLst>
                <a:ext uri="{FF2B5EF4-FFF2-40B4-BE49-F238E27FC236}">
                  <a16:creationId xmlns:a16="http://schemas.microsoft.com/office/drawing/2014/main" id="{7707C1B0-168C-48E9-B52E-0CDAA17BCB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9BF26CB6-02B1-4703-9918-3A0E10E19C16}"/>
                </a:ext>
              </a:extLst>
            </p:cNvPr>
            <p:cNvSpPr/>
            <p:nvPr/>
          </p:nvSpPr>
          <p:spPr>
            <a:xfrm>
              <a:off x="927829" y="1480363"/>
              <a:ext cx="1200970"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Arnie</a:t>
              </a:r>
            </a:p>
            <a:p>
              <a:pPr algn="ctr"/>
              <a:r>
                <a:rPr lang="en-US" sz="900" dirty="0">
                  <a:solidFill>
                    <a:schemeClr val="bg1"/>
                  </a:solidFill>
                  <a:latin typeface="Segoe UI Semilight" panose="020B0402040204020203" pitchFamily="34" charset="0"/>
                  <a:cs typeface="Segoe UI Semilight" panose="020B0402040204020203" pitchFamily="34" charset="0"/>
                </a:rPr>
                <a:t>Accounts Receivable</a:t>
              </a:r>
            </a:p>
            <a:p>
              <a:pPr algn="ctr"/>
              <a:r>
                <a:rPr lang="en-US" sz="900" dirty="0">
                  <a:solidFill>
                    <a:schemeClr val="bg1"/>
                  </a:solidFill>
                  <a:latin typeface="Segoe UI Semilight" panose="020B0402040204020203" pitchFamily="34" charset="0"/>
                  <a:cs typeface="Segoe UI Semilight" panose="020B0402040204020203" pitchFamily="34" charset="0"/>
                </a:rPr>
                <a:t>Administrator</a:t>
              </a:r>
            </a:p>
          </p:txBody>
        </p:sp>
      </p:grpSp>
      <p:cxnSp>
        <p:nvCxnSpPr>
          <p:cNvPr id="24" name="Straight Connector 23">
            <a:extLst>
              <a:ext uri="{FF2B5EF4-FFF2-40B4-BE49-F238E27FC236}">
                <a16:creationId xmlns:a16="http://schemas.microsoft.com/office/drawing/2014/main" id="{73AB8E86-DC8D-4A66-AE0C-B5B8F99D8516}"/>
              </a:ext>
            </a:extLst>
          </p:cNvPr>
          <p:cNvCxnSpPr>
            <a:cxnSpLocks/>
          </p:cNvCxnSpPr>
          <p:nvPr/>
        </p:nvCxnSpPr>
        <p:spPr>
          <a:xfrm>
            <a:off x="5735839" y="36113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B62BFCF-BCD7-4382-A9D6-30DD3F0A6B2D}"/>
              </a:ext>
            </a:extLst>
          </p:cNvPr>
          <p:cNvGrpSpPr/>
          <p:nvPr/>
        </p:nvGrpSpPr>
        <p:grpSpPr>
          <a:xfrm>
            <a:off x="3233783" y="4068572"/>
            <a:ext cx="1058302" cy="1494093"/>
            <a:chOff x="999166" y="494101"/>
            <a:chExt cx="1058302" cy="1494093"/>
          </a:xfrm>
        </p:grpSpPr>
        <p:pic>
          <p:nvPicPr>
            <p:cNvPr id="26" name="Picture 6">
              <a:extLst>
                <a:ext uri="{FF2B5EF4-FFF2-40B4-BE49-F238E27FC236}">
                  <a16:creationId xmlns:a16="http://schemas.microsoft.com/office/drawing/2014/main" id="{7451CCE8-1924-4428-BEA7-E1CD7092FC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834CD430-76B4-46B7-B9A0-06D038AB1B04}"/>
                </a:ext>
              </a:extLst>
            </p:cNvPr>
            <p:cNvSpPr/>
            <p:nvPr/>
          </p:nvSpPr>
          <p:spPr>
            <a:xfrm>
              <a:off x="999166" y="1480363"/>
              <a:ext cx="1058302"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April</a:t>
              </a:r>
            </a:p>
            <a:p>
              <a:pPr algn="ctr"/>
              <a:r>
                <a:rPr lang="en-US" sz="900" dirty="0">
                  <a:solidFill>
                    <a:schemeClr val="bg1"/>
                  </a:solidFill>
                  <a:latin typeface="Segoe UI Semilight" panose="020B0402040204020203" pitchFamily="34" charset="0"/>
                  <a:cs typeface="Segoe UI Semilight" panose="020B0402040204020203" pitchFamily="34" charset="0"/>
                </a:rPr>
                <a:t>Accounts Payable</a:t>
              </a:r>
              <a:br>
                <a:rPr lang="en-US" sz="900" dirty="0">
                  <a:solidFill>
                    <a:schemeClr val="bg1"/>
                  </a:solidFill>
                  <a:latin typeface="Segoe UI Semilight" panose="020B0402040204020203" pitchFamily="34" charset="0"/>
                  <a:cs typeface="Segoe UI Semilight" panose="020B0402040204020203" pitchFamily="34" charset="0"/>
                </a:rPr>
              </a:br>
              <a:r>
                <a:rPr lang="en-US" sz="900" dirty="0">
                  <a:solidFill>
                    <a:schemeClr val="bg1"/>
                  </a:solidFill>
                  <a:latin typeface="Segoe UI Semilight" panose="020B0402040204020203" pitchFamily="34" charset="0"/>
                  <a:cs typeface="Segoe UI Semilight" panose="020B0402040204020203" pitchFamily="34" charset="0"/>
                </a:rPr>
                <a:t>Coordinator</a:t>
              </a:r>
            </a:p>
          </p:txBody>
        </p:sp>
      </p:grpSp>
      <p:cxnSp>
        <p:nvCxnSpPr>
          <p:cNvPr id="28" name="Straight Connector 27">
            <a:extLst>
              <a:ext uri="{FF2B5EF4-FFF2-40B4-BE49-F238E27FC236}">
                <a16:creationId xmlns:a16="http://schemas.microsoft.com/office/drawing/2014/main" id="{6E99155D-8FC8-4C4D-A3B3-751499DBD74B}"/>
              </a:ext>
            </a:extLst>
          </p:cNvPr>
          <p:cNvCxnSpPr>
            <a:cxnSpLocks/>
          </p:cNvCxnSpPr>
          <p:nvPr/>
        </p:nvCxnSpPr>
        <p:spPr>
          <a:xfrm>
            <a:off x="3745998"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416A5-CE4F-4B1E-AB9D-12F2B6A4002D}"/>
              </a:ext>
            </a:extLst>
          </p:cNvPr>
          <p:cNvCxnSpPr>
            <a:cxnSpLocks/>
          </p:cNvCxnSpPr>
          <p:nvPr/>
        </p:nvCxnSpPr>
        <p:spPr>
          <a:xfrm>
            <a:off x="3736926" y="3839972"/>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C473583-582F-4E5E-9231-58CE46018A59}"/>
              </a:ext>
            </a:extLst>
          </p:cNvPr>
          <p:cNvGrpSpPr/>
          <p:nvPr/>
        </p:nvGrpSpPr>
        <p:grpSpPr>
          <a:xfrm>
            <a:off x="6015369" y="4068572"/>
            <a:ext cx="914402" cy="1494093"/>
            <a:chOff x="1042875" y="494101"/>
            <a:chExt cx="914402" cy="1494093"/>
          </a:xfrm>
        </p:grpSpPr>
        <p:pic>
          <p:nvPicPr>
            <p:cNvPr id="31" name="Picture 6">
              <a:extLst>
                <a:ext uri="{FF2B5EF4-FFF2-40B4-BE49-F238E27FC236}">
                  <a16:creationId xmlns:a16="http://schemas.microsoft.com/office/drawing/2014/main" id="{77417545-3BEC-4696-995C-FE0D909162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D70B8F76-B3ED-48EB-A77A-6D1625D59C29}"/>
                </a:ext>
              </a:extLst>
            </p:cNvPr>
            <p:cNvSpPr/>
            <p:nvPr/>
          </p:nvSpPr>
          <p:spPr>
            <a:xfrm>
              <a:off x="1099350" y="1480363"/>
              <a:ext cx="857927"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Mia</a:t>
              </a:r>
            </a:p>
            <a:p>
              <a:pPr algn="ctr"/>
              <a:r>
                <a:rPr lang="en-US" sz="900" dirty="0">
                  <a:solidFill>
                    <a:schemeClr val="bg1"/>
                  </a:solidFill>
                  <a:latin typeface="Segoe UI Semilight" panose="020B0402040204020203" pitchFamily="34" charset="0"/>
                  <a:cs typeface="Segoe UI Semilight" panose="020B0402040204020203" pitchFamily="34" charset="0"/>
                </a:rPr>
                <a:t>Payroll</a:t>
              </a:r>
            </a:p>
            <a:p>
              <a:pPr algn="ctr"/>
              <a:r>
                <a:rPr lang="en-US" sz="900" dirty="0">
                  <a:solidFill>
                    <a:schemeClr val="bg1"/>
                  </a:solidFill>
                  <a:latin typeface="Segoe UI Semilight" panose="020B0402040204020203" pitchFamily="34" charset="0"/>
                  <a:cs typeface="Segoe UI Semilight" panose="020B0402040204020203" pitchFamily="34" charset="0"/>
                </a:rPr>
                <a:t>Administrator</a:t>
              </a:r>
            </a:p>
          </p:txBody>
        </p:sp>
      </p:grpSp>
      <p:cxnSp>
        <p:nvCxnSpPr>
          <p:cNvPr id="38" name="Straight Connector 37">
            <a:extLst>
              <a:ext uri="{FF2B5EF4-FFF2-40B4-BE49-F238E27FC236}">
                <a16:creationId xmlns:a16="http://schemas.microsoft.com/office/drawing/2014/main" id="{1C80A549-4DE2-45F6-BB3C-CE45534006F0}"/>
              </a:ext>
            </a:extLst>
          </p:cNvPr>
          <p:cNvCxnSpPr>
            <a:cxnSpLocks/>
          </p:cNvCxnSpPr>
          <p:nvPr/>
        </p:nvCxnSpPr>
        <p:spPr>
          <a:xfrm>
            <a:off x="5108526" y="3839972"/>
            <a:ext cx="139434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830499C-3B24-4BD1-945B-E5B49A54EA07}"/>
              </a:ext>
            </a:extLst>
          </p:cNvPr>
          <p:cNvCxnSpPr>
            <a:cxnSpLocks/>
          </p:cNvCxnSpPr>
          <p:nvPr/>
        </p:nvCxnSpPr>
        <p:spPr>
          <a:xfrm>
            <a:off x="6500256"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B47726F0-A019-4903-99D7-DDA80A0BFBA2}"/>
              </a:ext>
            </a:extLst>
          </p:cNvPr>
          <p:cNvGrpSpPr/>
          <p:nvPr/>
        </p:nvGrpSpPr>
        <p:grpSpPr>
          <a:xfrm>
            <a:off x="7238896" y="4068572"/>
            <a:ext cx="1274708" cy="1494093"/>
            <a:chOff x="890961" y="494101"/>
            <a:chExt cx="1274708" cy="1494093"/>
          </a:xfrm>
        </p:grpSpPr>
        <p:pic>
          <p:nvPicPr>
            <p:cNvPr id="41" name="Picture 6">
              <a:extLst>
                <a:ext uri="{FF2B5EF4-FFF2-40B4-BE49-F238E27FC236}">
                  <a16:creationId xmlns:a16="http://schemas.microsoft.com/office/drawing/2014/main" id="{906AD1D6-6D66-48B3-9CBA-9C26CD29D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E757B64-E659-49CB-B57D-C198BC252F6F}"/>
                </a:ext>
              </a:extLst>
            </p:cNvPr>
            <p:cNvSpPr/>
            <p:nvPr/>
          </p:nvSpPr>
          <p:spPr>
            <a:xfrm>
              <a:off x="890961" y="1480363"/>
              <a:ext cx="1274708"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Connie</a:t>
              </a:r>
            </a:p>
            <a:p>
              <a:pPr algn="ctr"/>
              <a:r>
                <a:rPr lang="en-US" sz="900" dirty="0">
                  <a:solidFill>
                    <a:schemeClr val="bg1"/>
                  </a:solidFill>
                  <a:latin typeface="Segoe UI Semilight" panose="020B0402040204020203" pitchFamily="34" charset="0"/>
                  <a:cs typeface="Segoe UI Semilight" panose="020B0402040204020203" pitchFamily="34" charset="0"/>
                </a:rPr>
                <a:t>Credit and Collections</a:t>
              </a:r>
              <a:br>
                <a:rPr lang="en-US" sz="900" dirty="0">
                  <a:solidFill>
                    <a:schemeClr val="bg1"/>
                  </a:solidFill>
                  <a:latin typeface="Segoe UI Semilight" panose="020B0402040204020203" pitchFamily="34" charset="0"/>
                  <a:cs typeface="Segoe UI Semilight" panose="020B0402040204020203" pitchFamily="34" charset="0"/>
                </a:rPr>
              </a:br>
              <a:r>
                <a:rPr lang="en-US" sz="900" dirty="0">
                  <a:solidFill>
                    <a:schemeClr val="bg1"/>
                  </a:solidFill>
                  <a:latin typeface="Segoe UI Semilight" panose="020B0402040204020203" pitchFamily="34" charset="0"/>
                  <a:cs typeface="Segoe UI Semilight" panose="020B0402040204020203" pitchFamily="34" charset="0"/>
                </a:rPr>
                <a:t>Manager</a:t>
              </a:r>
            </a:p>
          </p:txBody>
        </p:sp>
      </p:grpSp>
      <p:cxnSp>
        <p:nvCxnSpPr>
          <p:cNvPr id="43" name="Straight Connector 42">
            <a:extLst>
              <a:ext uri="{FF2B5EF4-FFF2-40B4-BE49-F238E27FC236}">
                <a16:creationId xmlns:a16="http://schemas.microsoft.com/office/drawing/2014/main" id="{7CA6DC82-A9CF-4D5C-9E33-1C396D9D04B4}"/>
              </a:ext>
            </a:extLst>
          </p:cNvPr>
          <p:cNvCxnSpPr>
            <a:cxnSpLocks/>
          </p:cNvCxnSpPr>
          <p:nvPr/>
        </p:nvCxnSpPr>
        <p:spPr>
          <a:xfrm>
            <a:off x="6500256" y="3839972"/>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E69808F-DDCA-4E4F-BDA1-9A32A9E2B519}"/>
              </a:ext>
            </a:extLst>
          </p:cNvPr>
          <p:cNvCxnSpPr>
            <a:cxnSpLocks/>
          </p:cNvCxnSpPr>
          <p:nvPr/>
        </p:nvCxnSpPr>
        <p:spPr>
          <a:xfrm>
            <a:off x="7869240"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70099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369856" y="2459554"/>
            <a:ext cx="3174843"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April</a:t>
            </a:r>
          </a:p>
          <a:p>
            <a:pPr algn="ctr"/>
            <a:r>
              <a:rPr lang="en-US" dirty="0">
                <a:solidFill>
                  <a:schemeClr val="bg1"/>
                </a:solidFill>
                <a:latin typeface="Segoe UI Semilight" panose="020B0402040204020203" pitchFamily="34" charset="0"/>
                <a:cs typeface="Segoe UI Semilight" panose="020B0402040204020203" pitchFamily="34" charset="0"/>
              </a:rPr>
              <a:t>Accounts Payable Coordinator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600164"/>
          </a:xfrm>
          <a:prstGeom prst="rect">
            <a:avLst/>
          </a:prstGeom>
        </p:spPr>
        <p:txBody>
          <a:bodyPr wrap="square">
            <a:spAutoFit/>
          </a:bodyPr>
          <a:lstStyle/>
          <a:p>
            <a:r>
              <a:rPr lang="en-US" sz="1100" dirty="0">
                <a:latin typeface="Segoe UI" panose="020B0502040204020203" pitchFamily="34" charset="0"/>
              </a:rPr>
              <a:t>April verifies transactional paperwork, determines which invoices to pay, and then processes supplier payments. She may also reconcile bank statements. Because April sees data from so much of the company, people come to her with all types of questions.</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"People have no clue how much checking and work we have to do to pay things."</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384995"/>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32 years old</a:t>
            </a:r>
          </a:p>
          <a:p>
            <a:r>
              <a:rPr lang="en-US" sz="1200" dirty="0">
                <a:solidFill>
                  <a:schemeClr val="bg1"/>
                </a:solidFill>
                <a:latin typeface="Segoe UI" panose="020B0502040204020203" pitchFamily="34" charset="0"/>
                <a:cs typeface="Segoe UI" panose="020B0502040204020203" pitchFamily="34" charset="0"/>
              </a:rPr>
              <a:t>Experience: 1 to 5 years in a company's accounting department but potentially 10 or more years in the accounting field, specifically in Accounts Payable</a:t>
            </a:r>
          </a:p>
          <a:p>
            <a:r>
              <a:rPr lang="en-US" sz="1200" dirty="0">
                <a:solidFill>
                  <a:schemeClr val="bg1"/>
                </a:solidFill>
                <a:latin typeface="Segoe UI" panose="020B0502040204020203" pitchFamily="34" charset="0"/>
                <a:cs typeface="Segoe UI" panose="020B0502040204020203" pitchFamily="34" charset="0"/>
              </a:rPr>
              <a:t>Education: 2 year vocational training in finance</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03562"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APRIL</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3139321"/>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Keep money flowing through the system smoothly</a:t>
            </a:r>
          </a:p>
          <a:p>
            <a:r>
              <a:rPr lang="en-US" sz="1100" dirty="0">
                <a:solidFill>
                  <a:srgbClr val="000000"/>
                </a:solidFill>
                <a:latin typeface="Segoe UI" panose="020B0502040204020203" pitchFamily="34" charset="0"/>
                <a:cs typeface="Segoe UI" panose="020B0502040204020203" pitchFamily="34" charset="0"/>
              </a:rPr>
              <a:t>Ensuring that all the right things are happening with the </a:t>
            </a:r>
            <a:r>
              <a:rPr lang="en-US" sz="1100" dirty="0" err="1">
                <a:solidFill>
                  <a:srgbClr val="000000"/>
                </a:solidFill>
                <a:latin typeface="Segoe UI" panose="020B0502040204020203" pitchFamily="34" charset="0"/>
                <a:cs typeface="Segoe UI" panose="020B0502040204020203" pitchFamily="34" charset="0"/>
              </a:rPr>
              <a:t>moneyAs</a:t>
            </a:r>
            <a:r>
              <a:rPr lang="en-US" sz="1100" dirty="0">
                <a:solidFill>
                  <a:srgbClr val="000000"/>
                </a:solidFill>
                <a:latin typeface="Segoe UI" panose="020B0502040204020203" pitchFamily="34" charset="0"/>
                <a:cs typeface="Segoe UI" panose="020B0502040204020203" pitchFamily="34" charset="0"/>
              </a:rPr>
              <a:t> a department, we try to have everything paid within x number of days of receiving the invoice. To accomplish that, I need to stay on top of everything. Accordingly, I try to have everything finished by the end of the day. (Visits 6 and 7)</a:t>
            </a:r>
          </a:p>
          <a:p>
            <a:r>
              <a:rPr lang="en-US" sz="1100" dirty="0">
                <a:solidFill>
                  <a:srgbClr val="000000"/>
                </a:solidFill>
                <a:latin typeface="Segoe UI" panose="020B0502040204020203" pitchFamily="34" charset="0"/>
                <a:cs typeface="Segoe UI" panose="020B0502040204020203" pitchFamily="34" charset="0"/>
              </a:rPr>
              <a:t>I don't want to hold anyone else up. (Visit 8)</a:t>
            </a:r>
          </a:p>
          <a:p>
            <a:r>
              <a:rPr lang="en-US" sz="1100" dirty="0">
                <a:solidFill>
                  <a:srgbClr val="000000"/>
                </a:solidFill>
                <a:latin typeface="Segoe UI" panose="020B0502040204020203" pitchFamily="34" charset="0"/>
                <a:cs typeface="Segoe UI" panose="020B0502040204020203" pitchFamily="34" charset="0"/>
              </a:rPr>
              <a:t>There are some processes that I would like to change because we do a lot of re-entering of information, and I think there are better ways, but people don't always appreciate my input. (Visit 8)</a:t>
            </a:r>
          </a:p>
          <a:p>
            <a:r>
              <a:rPr lang="en-US" sz="1100" dirty="0">
                <a:solidFill>
                  <a:srgbClr val="000000"/>
                </a:solidFill>
                <a:latin typeface="Segoe UI" panose="020B0502040204020203" pitchFamily="34" charset="0"/>
                <a:cs typeface="Segoe UI" panose="020B0502040204020203" pitchFamily="34" charset="0"/>
              </a:rPr>
              <a:t>Primary Roles</a:t>
            </a:r>
          </a:p>
          <a:p>
            <a:r>
              <a:rPr lang="en-US" sz="1100" dirty="0">
                <a:solidFill>
                  <a:srgbClr val="000000"/>
                </a:solidFill>
                <a:latin typeface="Segoe UI" panose="020B0502040204020203" pitchFamily="34" charset="0"/>
                <a:cs typeface="Segoe UI" panose="020B0502040204020203" pitchFamily="34" charset="0"/>
              </a:rPr>
              <a:t>Generating business insight through report generation</a:t>
            </a:r>
          </a:p>
          <a:p>
            <a:r>
              <a:rPr lang="en-US" sz="1100" dirty="0">
                <a:solidFill>
                  <a:srgbClr val="000000"/>
                </a:solidFill>
                <a:latin typeface="Segoe UI" panose="020B0502040204020203" pitchFamily="34" charset="0"/>
                <a:cs typeface="Segoe UI" panose="020B0502040204020203" pitchFamily="34" charset="0"/>
              </a:rPr>
              <a:t>I try to keep up with statutory requirements.</a:t>
            </a:r>
          </a:p>
          <a:p>
            <a:r>
              <a:rPr lang="en-US" sz="1100" dirty="0">
                <a:solidFill>
                  <a:srgbClr val="000000"/>
                </a:solidFill>
                <a:latin typeface="Segoe UI" panose="020B0502040204020203" pitchFamily="34" charset="0"/>
                <a:cs typeface="Segoe UI" panose="020B0502040204020203" pitchFamily="34" charset="0"/>
              </a:rPr>
              <a:t>I need to be prepared before audits begin.</a:t>
            </a:r>
          </a:p>
          <a:p>
            <a:r>
              <a:rPr lang="en-US" sz="1100" dirty="0">
                <a:solidFill>
                  <a:srgbClr val="000000"/>
                </a:solidFill>
                <a:latin typeface="Segoe UI" panose="020B0502040204020203" pitchFamily="34" charset="0"/>
                <a:cs typeface="Segoe UI" panose="020B0502040204020203" pitchFamily="34" charset="0"/>
              </a:rPr>
              <a:t>I always want month end and year end closings to go smoothly. They must be completed on time.</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12111008"/>
          </a:xfrm>
          <a:prstGeom prst="rect">
            <a:avLst/>
          </a:prstGeom>
        </p:spPr>
        <p:txBody>
          <a:bodyPr wrap="square">
            <a:spAutoFit/>
          </a:bodyPr>
          <a:lstStyle/>
          <a:p>
            <a:r>
              <a:rPr lang="en-US" sz="1100" dirty="0">
                <a:solidFill>
                  <a:srgbClr val="000000"/>
                </a:solidFill>
                <a:latin typeface="Segoe UI" panose="020B0502040204020203" pitchFamily="34" charset="0"/>
              </a:rPr>
              <a:t>Determining who to pay takes too much time. This can be a key aspect of managing cash flow because sometimes there isn't enough cash to pay all current invoices.</a:t>
            </a:r>
          </a:p>
          <a:p>
            <a:r>
              <a:rPr lang="en-US" sz="1100" dirty="0">
                <a:solidFill>
                  <a:srgbClr val="000000"/>
                </a:solidFill>
                <a:latin typeface="Segoe UI" panose="020B0502040204020203" pitchFamily="34" charset="0"/>
              </a:rPr>
              <a:t>Determining which general ledger accounts to use for transactions is difficult.</a:t>
            </a:r>
          </a:p>
          <a:p>
            <a:r>
              <a:rPr lang="en-US" sz="1100" dirty="0">
                <a:solidFill>
                  <a:srgbClr val="000000"/>
                </a:solidFill>
                <a:latin typeface="Segoe UI" panose="020B0502040204020203" pitchFamily="34" charset="0"/>
              </a:rPr>
              <a:t>Manual entry of invoices is tedious, error-prone, and repetitive.</a:t>
            </a:r>
          </a:p>
          <a:p>
            <a:r>
              <a:rPr lang="en-US" sz="1100" dirty="0">
                <a:solidFill>
                  <a:srgbClr val="000000"/>
                </a:solidFill>
                <a:latin typeface="Segoe UI" panose="020B0502040204020203" pitchFamily="34" charset="0"/>
              </a:rPr>
              <a:t>Correcting posted transactions is a tedious, error-prone, and manual process.</a:t>
            </a:r>
          </a:p>
          <a:p>
            <a:r>
              <a:rPr lang="en-US" sz="1100" dirty="0">
                <a:solidFill>
                  <a:srgbClr val="000000"/>
                </a:solidFill>
                <a:latin typeface="Segoe UI" panose="020B0502040204020203" pitchFamily="34" charset="0"/>
              </a:rPr>
              <a:t>I cannot save my work-in-progress at any point in time because of rigid and inflexible data entry rules.</a:t>
            </a:r>
          </a:p>
          <a:p>
            <a:r>
              <a:rPr lang="en-US" sz="1100" dirty="0">
                <a:solidFill>
                  <a:srgbClr val="000000"/>
                </a:solidFill>
                <a:latin typeface="Segoe UI" panose="020B0502040204020203" pitchFamily="34" charset="0"/>
              </a:rPr>
              <a:t>Checking on payment status interrupts my process and reduces efficiency.</a:t>
            </a:r>
          </a:p>
          <a:p>
            <a:r>
              <a:rPr lang="en-US" sz="1100" dirty="0">
                <a:solidFill>
                  <a:srgbClr val="000000"/>
                </a:solidFill>
                <a:latin typeface="Segoe UI" panose="020B0502040204020203" pitchFamily="34" charset="0"/>
              </a:rPr>
              <a:t>Managing discrepancies and disputes, and then collaborating with suppliers regarding invoices is time-consuming and error-prone.</a:t>
            </a:r>
          </a:p>
          <a:p>
            <a:r>
              <a:rPr lang="en-US" sz="1100" dirty="0">
                <a:solidFill>
                  <a:srgbClr val="000000"/>
                </a:solidFill>
                <a:latin typeface="Segoe UI" panose="020B0502040204020203" pitchFamily="34" charset="0"/>
              </a:rPr>
              <a:t>Providing and obtaining information to and from others (internal and external) is difficult to manage.</a:t>
            </a:r>
          </a:p>
          <a:p>
            <a:r>
              <a:rPr lang="en-US" sz="1100" dirty="0">
                <a:solidFill>
                  <a:srgbClr val="000000"/>
                </a:solidFill>
                <a:latin typeface="Segoe UI" panose="020B0502040204020203" pitchFamily="34" charset="0"/>
              </a:rPr>
              <a:t>I have to manage a lot of paper when following up with individuals that must approve supplier invoices and payments. Finding and communicating with all these people can hold up my processing of invoices. Sometimes, I depend on non-accounting managers to review and approve before payment, and the invoices can languish on desks and get lost.</a:t>
            </a:r>
          </a:p>
          <a:p>
            <a:r>
              <a:rPr lang="en-US" sz="1100" dirty="0">
                <a:solidFill>
                  <a:srgbClr val="000000"/>
                </a:solidFill>
                <a:latin typeface="Segoe UI" panose="020B0502040204020203" pitchFamily="34" charset="0"/>
              </a:rPr>
              <a:t>I spend a lot of time talking to vendors who want to know the status of their payments.</a:t>
            </a:r>
          </a:p>
          <a:p>
            <a:r>
              <a:rPr lang="en-US" sz="1100" dirty="0">
                <a:solidFill>
                  <a:srgbClr val="000000"/>
                </a:solidFill>
                <a:latin typeface="Segoe UI" panose="020B0502040204020203" pitchFamily="34" charset="0"/>
              </a:rPr>
              <a:t>When I need the details from an invoice before I get it in the mail or if I need an invoice resent, I have to call the vendor and wait for them to send or fax it. This can take hours or days, which holds up my work</a:t>
            </a:r>
          </a:p>
          <a:p>
            <a:r>
              <a:rPr lang="en-US" sz="1100" dirty="0">
                <a:solidFill>
                  <a:srgbClr val="000000"/>
                </a:solidFill>
                <a:latin typeface="Segoe UI" panose="020B0502040204020203" pitchFamily="34" charset="0"/>
              </a:rPr>
              <a:t>"It would be nice if we were able to run specific vendors and get the address and not this real long detailed report that is hundreds of pages long. Right now, we can go to the vendor master and select A through whatever." (</a:t>
            </a:r>
            <a:r>
              <a:rPr lang="en-US" sz="1100" dirty="0" err="1">
                <a:solidFill>
                  <a:srgbClr val="000000"/>
                </a:solidFill>
                <a:latin typeface="Segoe UI" panose="020B0502040204020203" pitchFamily="34" charset="0"/>
              </a:rPr>
              <a:t>Schnadig</a:t>
            </a:r>
            <a:r>
              <a:rPr lang="en-US" sz="1100" dirty="0">
                <a:solidFill>
                  <a:srgbClr val="000000"/>
                </a:solidFill>
                <a:latin typeface="Segoe UI" panose="020B0502040204020203" pitchFamily="34" charset="0"/>
              </a:rPr>
              <a:t>)</a:t>
            </a:r>
          </a:p>
          <a:p>
            <a:r>
              <a:rPr lang="en-US" sz="1100" dirty="0">
                <a:solidFill>
                  <a:srgbClr val="000000"/>
                </a:solidFill>
                <a:latin typeface="Segoe UI" panose="020B0502040204020203" pitchFamily="34" charset="0"/>
              </a:rPr>
              <a:t>Some of our vendors' invoices are more than 5 pages. "We have received some that are 71 pages...so that means I don't know how many purchase orders. When you start entering that, it just get sot be too much. [The system] doesn't show you the purchase orders that you have entered in there. It only shows you the very first one." (</a:t>
            </a:r>
            <a:r>
              <a:rPr lang="en-US" sz="1100" dirty="0" err="1">
                <a:solidFill>
                  <a:srgbClr val="000000"/>
                </a:solidFill>
                <a:latin typeface="Segoe UI" panose="020B0502040204020203" pitchFamily="34" charset="0"/>
              </a:rPr>
              <a:t>Schnadig</a:t>
            </a:r>
            <a:r>
              <a:rPr lang="en-US" sz="1100" dirty="0">
                <a:solidFill>
                  <a:srgbClr val="000000"/>
                </a:solidFill>
                <a:latin typeface="Segoe UI" panose="020B0502040204020203" pitchFamily="34" charset="0"/>
              </a:rPr>
              <a:t>)</a:t>
            </a:r>
          </a:p>
          <a:p>
            <a:r>
              <a:rPr lang="en-US" sz="1100" dirty="0">
                <a:solidFill>
                  <a:srgbClr val="000000"/>
                </a:solidFill>
                <a:latin typeface="Segoe UI" panose="020B0502040204020203" pitchFamily="34" charset="0"/>
              </a:rPr>
              <a:t>In some ERP systems, all the screens I have to deal with can be very frustrating. "It's back and forth. It's a lot of back and forth. It's very frustrating." (UQM Technologies)</a:t>
            </a:r>
          </a:p>
          <a:p>
            <a:r>
              <a:rPr lang="en-US" sz="1100" dirty="0">
                <a:solidFill>
                  <a:srgbClr val="000000"/>
                </a:solidFill>
                <a:latin typeface="Segoe UI" panose="020B0502040204020203" pitchFamily="34" charset="0"/>
              </a:rPr>
              <a:t>"Yes, I have to re-key everything." (Monster)</a:t>
            </a:r>
          </a:p>
          <a:p>
            <a:r>
              <a:rPr lang="en-US" sz="1100" dirty="0">
                <a:solidFill>
                  <a:srgbClr val="000000"/>
                </a:solidFill>
                <a:latin typeface="Segoe UI" panose="020B0502040204020203" pitchFamily="34" charset="0"/>
              </a:rPr>
              <a:t>Switching to a new system can be painful, especially if I'm not included in the initial setup. The first 30 days after a switch, "that's when we were running through the building--screaming." (Imperial)</a:t>
            </a:r>
          </a:p>
          <a:p>
            <a:r>
              <a:rPr lang="en-US" sz="1100" dirty="0">
                <a:solidFill>
                  <a:srgbClr val="000000"/>
                </a:solidFill>
                <a:latin typeface="Segoe UI" panose="020B0502040204020203" pitchFamily="34" charset="0"/>
              </a:rPr>
              <a:t>Identifying 1099 recipients is time-sensitive process, and the software does not help me easily identify 1099 payees. (A Qualitative Exploration of AP and Bank Reconciliation Processes)</a:t>
            </a:r>
          </a:p>
          <a:p>
            <a:r>
              <a:rPr lang="en-US" sz="1100" dirty="0">
                <a:solidFill>
                  <a:srgbClr val="000000"/>
                </a:solidFill>
                <a:latin typeface="Segoe UI" panose="020B0502040204020203" pitchFamily="34" charset="0"/>
              </a:rPr>
              <a:t>Bank reconciliation is a relatively easy task, but resolving minor mistakes consumes too much time, and we receive inadequate communication form the bank about service charges. (A Qualitative Exploration of AP and Bank Reconciliation Processes)</a:t>
            </a:r>
          </a:p>
          <a:p>
            <a:r>
              <a:rPr lang="en-US" sz="1100" dirty="0">
                <a:solidFill>
                  <a:srgbClr val="000000"/>
                </a:solidFill>
                <a:latin typeface="Segoe UI" panose="020B0502040204020203" pitchFamily="34" charset="0"/>
              </a:rPr>
              <a:t>If the cashiering system is not integrated with our financial management software, it adds extra steps and can cause more mistakes because I have to manually go back and forth between the programs. (Public Sector Customer Model Research)</a:t>
            </a:r>
          </a:p>
          <a:p>
            <a:r>
              <a:rPr lang="en-US" sz="1100" dirty="0">
                <a:solidFill>
                  <a:srgbClr val="000000"/>
                </a:solidFill>
                <a:latin typeface="Segoe UI" panose="020B0502040204020203" pitchFamily="34" charset="0"/>
              </a:rPr>
              <a:t>I need to be able to create invoices in AP without having a PO or Requisition created first. I constantly have to create invoices that don’t require a PO or requisition such as payroll, tax payments, etc.</a:t>
            </a:r>
            <a:endParaRPr lang="en-US" sz="1100" b="0" i="0" dirty="0">
              <a:solidFill>
                <a:srgbClr val="000000"/>
              </a:solidFill>
              <a:effectLst/>
              <a:latin typeface="Segoe UI" panose="020B0502040204020203" pitchFamily="34" charset="0"/>
            </a:endParaRP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1954381"/>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Manages all AP transactions, whether they are one-time or recurring, and include transactions for items, fees, taxes, and freight.</a:t>
            </a:r>
          </a:p>
          <a:p>
            <a:r>
              <a:rPr lang="en-US" sz="1100" dirty="0">
                <a:solidFill>
                  <a:srgbClr val="000000"/>
                </a:solidFill>
                <a:latin typeface="Segoe UI" panose="020B0502040204020203" pitchFamily="34" charset="0"/>
                <a:cs typeface="Segoe UI" panose="020B0502040204020203" pitchFamily="34" charset="0"/>
              </a:rPr>
              <a:t>Processes supplier invoices, non-inventory and inventory; matches invoices to appropriate shipping and/or receiving documents and purchase orders.</a:t>
            </a:r>
          </a:p>
          <a:p>
            <a:r>
              <a:rPr lang="en-US" sz="1100" dirty="0">
                <a:solidFill>
                  <a:srgbClr val="000000"/>
                </a:solidFill>
                <a:latin typeface="Segoe UI" panose="020B0502040204020203" pitchFamily="34" charset="0"/>
                <a:cs typeface="Segoe UI" panose="020B0502040204020203" pitchFamily="34" charset="0"/>
              </a:rPr>
              <a:t>Based on the company's payment policies (such as "pay everything due this week" or "pay high priority suppliers first"), April submits to her Accounting Manager or Controller a list of invoices to be paid for their review and approval.</a:t>
            </a:r>
          </a:p>
          <a:p>
            <a:r>
              <a:rPr lang="en-US" sz="1100" dirty="0">
                <a:solidFill>
                  <a:srgbClr val="000000"/>
                </a:solidFill>
                <a:latin typeface="Segoe UI" panose="020B0502040204020203" pitchFamily="34" charset="0"/>
                <a:cs typeface="Segoe UI" panose="020B0502040204020203" pitchFamily="34" charset="0"/>
              </a:rPr>
              <a:t>Creates payments; obtains approval for payments; prints checks and creates electronic payments; obtains signatures; send payments.</a:t>
            </a:r>
          </a:p>
          <a:p>
            <a:r>
              <a:rPr lang="en-US" sz="1100" dirty="0">
                <a:solidFill>
                  <a:srgbClr val="000000"/>
                </a:solidFill>
                <a:latin typeface="Segoe UI" panose="020B0502040204020203" pitchFamily="34" charset="0"/>
                <a:cs typeface="Segoe UI" panose="020B0502040204020203" pitchFamily="34" charset="0"/>
              </a:rPr>
              <a:t>Process credit card payments to suppliers.</a:t>
            </a:r>
          </a:p>
          <a:p>
            <a:r>
              <a:rPr lang="en-US" sz="1100" dirty="0">
                <a:solidFill>
                  <a:srgbClr val="000000"/>
                </a:solidFill>
                <a:latin typeface="Segoe UI" panose="020B0502040204020203" pitchFamily="34" charset="0"/>
                <a:cs typeface="Segoe UI" panose="020B0502040204020203" pitchFamily="34" charset="0"/>
              </a:rPr>
              <a:t>Help close AP portion of books.</a:t>
            </a:r>
          </a:p>
          <a:p>
            <a:r>
              <a:rPr lang="en-US" sz="1100" dirty="0">
                <a:solidFill>
                  <a:srgbClr val="000000"/>
                </a:solidFill>
                <a:latin typeface="Segoe UI" panose="020B0502040204020203" pitchFamily="34" charset="0"/>
                <a:cs typeface="Segoe UI" panose="020B0502040204020203" pitchFamily="34" charset="0"/>
              </a:rPr>
              <a:t>Identify 1099 suppliers and send out correct forms.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248158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51911" y="2459554"/>
            <a:ext cx="3610733"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Arnie</a:t>
            </a:r>
          </a:p>
          <a:p>
            <a:pPr algn="ctr"/>
            <a:r>
              <a:rPr lang="en-US" dirty="0">
                <a:solidFill>
                  <a:schemeClr val="bg1"/>
                </a:solidFill>
                <a:latin typeface="Segoe UI Semilight" panose="020B0402040204020203" pitchFamily="34" charset="0"/>
                <a:cs typeface="Segoe UI Semilight" panose="020B0402040204020203" pitchFamily="34" charset="0"/>
              </a:rPr>
              <a:t>Accounts Receivable Administrator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600164"/>
          </a:xfrm>
          <a:prstGeom prst="rect">
            <a:avLst/>
          </a:prstGeom>
        </p:spPr>
        <p:txBody>
          <a:bodyPr wrap="square">
            <a:spAutoFit/>
          </a:bodyPr>
          <a:lstStyle/>
          <a:p>
            <a:r>
              <a:rPr lang="en-US" sz="1100" dirty="0">
                <a:latin typeface="Segoe UI" panose="020B0502040204020203" pitchFamily="34" charset="0"/>
              </a:rPr>
              <a:t>Arnie verifies shipment paperwork and creates invoices. He processes and applies cash receipts to appropriate invoices. He may follow up on past due accounts to obtain payment, and speak to customers on a regular basis to answer any questions regarding their invoices.</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1077218"/>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can't efficiently handle the volume of invoices that need to be sent to customers or the receipts my company receives."</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276999"/>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29 years old</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4203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ARNIE</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1107996"/>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I would like to have a better understanding of what everyone does within the company and even within my own area. (Visit 5 and Visit 12)</a:t>
            </a:r>
          </a:p>
          <a:p>
            <a:r>
              <a:rPr lang="en-US" sz="1100" dirty="0">
                <a:solidFill>
                  <a:srgbClr val="000000"/>
                </a:solidFill>
                <a:latin typeface="Segoe UI" panose="020B0502040204020203" pitchFamily="34" charset="0"/>
                <a:cs typeface="Segoe UI" panose="020B0502040204020203" pitchFamily="34" charset="0"/>
              </a:rPr>
              <a:t>I like to have everything filed at least at one point during each day. If I had an extra hour I would organize my area. (Visit 12)</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1277273"/>
          </a:xfrm>
          <a:prstGeom prst="rect">
            <a:avLst/>
          </a:prstGeom>
        </p:spPr>
        <p:txBody>
          <a:bodyPr wrap="square">
            <a:spAutoFit/>
          </a:bodyPr>
          <a:lstStyle/>
          <a:p>
            <a:r>
              <a:rPr lang="en-US" sz="1100" dirty="0">
                <a:solidFill>
                  <a:srgbClr val="000000"/>
                </a:solidFill>
                <a:latin typeface="Segoe UI" panose="020B0502040204020203" pitchFamily="34" charset="0"/>
              </a:rPr>
              <a:t>I don’t think people know what I do or how much work it is, so interrupting me seems like no big deal (Visit 12)</a:t>
            </a:r>
          </a:p>
          <a:p>
            <a:r>
              <a:rPr lang="en-US" sz="1100" dirty="0">
                <a:solidFill>
                  <a:srgbClr val="000000"/>
                </a:solidFill>
                <a:latin typeface="Segoe UI" panose="020B0502040204020203" pitchFamily="34" charset="0"/>
              </a:rPr>
              <a:t>At the end of the month, I’m the last one that things come to and it’s always a scramble (Visit 15).</a:t>
            </a:r>
          </a:p>
          <a:p>
            <a:r>
              <a:rPr lang="en-US" sz="1100" dirty="0">
                <a:solidFill>
                  <a:srgbClr val="000000"/>
                </a:solidFill>
                <a:latin typeface="Segoe UI" panose="020B0502040204020203" pitchFamily="34" charset="0"/>
              </a:rPr>
              <a:t>There are no set dates when invoices are going out which complicates things when you need to get information from someone else (Visit 5).</a:t>
            </a:r>
            <a:endParaRPr lang="en-US" sz="1100" b="0" i="0" dirty="0">
              <a:solidFill>
                <a:srgbClr val="000000"/>
              </a:solidFill>
              <a:effectLst/>
              <a:latin typeface="Segoe UI" panose="020B0502040204020203" pitchFamily="34" charset="0"/>
            </a:endParaRP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2292935"/>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AR Transactions Processor -- I invoice sales and services and collect the money.</a:t>
            </a:r>
          </a:p>
          <a:p>
            <a:r>
              <a:rPr lang="en-US" sz="1100" dirty="0">
                <a:solidFill>
                  <a:srgbClr val="000000"/>
                </a:solidFill>
                <a:latin typeface="Segoe UI" panose="020B0502040204020203" pitchFamily="34" charset="0"/>
                <a:cs typeface="Segoe UI" panose="020B0502040204020203" pitchFamily="34" charset="0"/>
              </a:rPr>
              <a:t>AR Issues Handler</a:t>
            </a:r>
          </a:p>
          <a:p>
            <a:r>
              <a:rPr lang="en-US" sz="1100" dirty="0">
                <a:solidFill>
                  <a:srgbClr val="000000"/>
                </a:solidFill>
                <a:latin typeface="Segoe UI" panose="020B0502040204020203" pitchFamily="34" charset="0"/>
                <a:cs typeface="Segoe UI" panose="020B0502040204020203" pitchFamily="34" charset="0"/>
              </a:rPr>
              <a:t>Collections if no one else, such as a Connie persona, is available. "In our finance department, there are about 4 people. There is our CFO, and then there is accounts payable. Then, Mary does accounts receivable and collections. And then there is the accounting manager, who works with the CFO and she oversees all of it. Basically, she does all of the reports." (Shoreline)</a:t>
            </a:r>
          </a:p>
          <a:p>
            <a:r>
              <a:rPr lang="en-US" sz="1100" dirty="0">
                <a:solidFill>
                  <a:srgbClr val="000000"/>
                </a:solidFill>
                <a:latin typeface="Segoe UI" panose="020B0502040204020203" pitchFamily="34" charset="0"/>
                <a:cs typeface="Segoe UI" panose="020B0502040204020203" pitchFamily="34" charset="0"/>
              </a:rPr>
              <a:t>Credit Manager, for the Arnie who manages other Arnie personas and in a moderately complex finance department that doesn't have separate Collections roles. "My role...is Director of Credit, and it encompasses a couple of things. Basically, it’s managing our investment in accounts receivable. I’m responsible for collections, responsible for establishing credit lines with customers, basically a risk type position. So it’s managing our investment in receivables, the turnaround of those collections, our cash cycle so to speak are all very important in this company. I guess as a risk manager I’m responsible for the company’s largest asset." (Berlin Packaging)</a:t>
            </a:r>
          </a:p>
          <a:p>
            <a:r>
              <a:rPr lang="en-US" sz="1100" dirty="0">
                <a:solidFill>
                  <a:srgbClr val="000000"/>
                </a:solidFill>
                <a:latin typeface="Segoe UI" panose="020B0502040204020203" pitchFamily="34" charset="0"/>
                <a:cs typeface="Segoe UI" panose="020B0502040204020203" pitchFamily="34" charset="0"/>
              </a:rPr>
              <a:t>Licensing Manager</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1258042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32324" y="2459554"/>
            <a:ext cx="2249911"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Mia</a:t>
            </a:r>
          </a:p>
          <a:p>
            <a:pPr algn="ctr"/>
            <a:r>
              <a:rPr lang="en-US" dirty="0">
                <a:solidFill>
                  <a:schemeClr val="bg1"/>
                </a:solidFill>
                <a:latin typeface="Segoe UI Semilight" panose="020B0402040204020203" pitchFamily="34" charset="0"/>
                <a:cs typeface="Segoe UI Semilight" panose="020B0402040204020203" pitchFamily="34" charset="0"/>
              </a:rPr>
              <a:t>Payroll Administrator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600164"/>
          </a:xfrm>
          <a:prstGeom prst="rect">
            <a:avLst/>
          </a:prstGeom>
        </p:spPr>
        <p:txBody>
          <a:bodyPr wrap="square">
            <a:spAutoFit/>
          </a:bodyPr>
          <a:lstStyle/>
          <a:p>
            <a:r>
              <a:rPr lang="en-US" sz="1100" dirty="0">
                <a:latin typeface="Segoe UI" panose="020B0502040204020203" pitchFamily="34" charset="0"/>
              </a:rPr>
              <a:t>Mia collects information to process the payroll and post it to the general ledger. She also takes care of tax calculations and reporting. She is on a very strict time schedule and is driven by deadlines, because if she misses a deadline, people do not get paid.</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make sure our employees get paid accurately."</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569660"/>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Age: 33</a:t>
            </a:r>
          </a:p>
          <a:p>
            <a:r>
              <a:rPr lang="en-US" sz="1200" dirty="0">
                <a:solidFill>
                  <a:schemeClr val="bg1"/>
                </a:solidFill>
                <a:latin typeface="Segoe UI" panose="020B0502040204020203" pitchFamily="34" charset="0"/>
                <a:cs typeface="Segoe UI" panose="020B0502040204020203" pitchFamily="34" charset="0"/>
              </a:rPr>
              <a:t>Education, training, and certificates: 2yr College, Payroll seminars</a:t>
            </a:r>
          </a:p>
          <a:p>
            <a:r>
              <a:rPr lang="en-US" sz="1200" dirty="0">
                <a:solidFill>
                  <a:schemeClr val="bg1"/>
                </a:solidFill>
                <a:latin typeface="Segoe UI" panose="020B0502040204020203" pitchFamily="34" charset="0"/>
                <a:cs typeface="Segoe UI" panose="020B0502040204020203" pitchFamily="34" charset="0"/>
              </a:rPr>
              <a:t>Background and experience: Worked within the organization, moved into office manager/payroll admin role several years ago. Payroll knowledge gained through on-the-job training.</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16570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MIA</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1107996"/>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Mia's number one goal is to get payroll out each period on time and 100% accurate. Anything short of that is failure.</a:t>
            </a:r>
          </a:p>
          <a:p>
            <a:r>
              <a:rPr lang="en-US" sz="1100" dirty="0">
                <a:solidFill>
                  <a:srgbClr val="000000"/>
                </a:solidFill>
                <a:latin typeface="Segoe UI" panose="020B0502040204020203" pitchFamily="34" charset="0"/>
                <a:cs typeface="Segoe UI" panose="020B0502040204020203" pitchFamily="34" charset="0"/>
              </a:rPr>
              <a:t>Of course, meeting the 100% accuracy level can be subjective and that subjectivity is the cause for the employee issues that consume many hours of her work week.</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1785104"/>
          </a:xfrm>
          <a:prstGeom prst="rect">
            <a:avLst/>
          </a:prstGeom>
        </p:spPr>
        <p:txBody>
          <a:bodyPr wrap="square">
            <a:spAutoFit/>
          </a:bodyPr>
          <a:lstStyle/>
          <a:p>
            <a:r>
              <a:rPr lang="en-US" sz="1100" dirty="0">
                <a:solidFill>
                  <a:srgbClr val="000000"/>
                </a:solidFill>
                <a:latin typeface="Segoe UI" panose="020B0502040204020203" pitchFamily="34" charset="0"/>
              </a:rPr>
              <a:t>Mia's biggest stress point is getting payroll out on time each period.</a:t>
            </a:r>
          </a:p>
          <a:p>
            <a:r>
              <a:rPr lang="en-US" sz="1100" dirty="0">
                <a:solidFill>
                  <a:srgbClr val="000000"/>
                </a:solidFill>
                <a:latin typeface="Segoe UI" panose="020B0502040204020203" pitchFamily="34" charset="0"/>
              </a:rPr>
              <a:t>As the scheduled pay run hour gets close, there is always a flurry of activity to get final changes into the system.</a:t>
            </a:r>
          </a:p>
          <a:p>
            <a:r>
              <a:rPr lang="en-US" sz="1100" dirty="0">
                <a:solidFill>
                  <a:srgbClr val="000000"/>
                </a:solidFill>
                <a:latin typeface="Segoe UI" panose="020B0502040204020203" pitchFamily="34" charset="0"/>
              </a:rPr>
              <a:t>The single biggest pain point is when technology fails her.</a:t>
            </a:r>
          </a:p>
          <a:p>
            <a:r>
              <a:rPr lang="en-US" sz="1100" dirty="0">
                <a:solidFill>
                  <a:srgbClr val="000000"/>
                </a:solidFill>
                <a:latin typeface="Segoe UI" panose="020B0502040204020203" pitchFamily="34" charset="0"/>
              </a:rPr>
              <a:t>As she attempts to run payroll the system fails or continually presents errors that she cannot figure out how to resolve.</a:t>
            </a:r>
            <a:endParaRPr lang="en-US" sz="1100" b="0" i="0" dirty="0">
              <a:solidFill>
                <a:srgbClr val="000000"/>
              </a:solidFill>
              <a:effectLst/>
              <a:latin typeface="Segoe UI" panose="020B0502040204020203" pitchFamily="34" charset="0"/>
            </a:endParaRP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938719"/>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In-house payroll expert</a:t>
            </a:r>
          </a:p>
          <a:p>
            <a:r>
              <a:rPr lang="en-US" sz="1100" dirty="0">
                <a:solidFill>
                  <a:srgbClr val="000000"/>
                </a:solidFill>
                <a:latin typeface="Segoe UI" panose="020B0502040204020203" pitchFamily="34" charset="0"/>
                <a:cs typeface="Segoe UI" panose="020B0502040204020203" pitchFamily="34" charset="0"/>
              </a:rPr>
              <a:t>Data entry clerk</a:t>
            </a:r>
          </a:p>
          <a:p>
            <a:r>
              <a:rPr lang="en-US" sz="1100" dirty="0">
                <a:solidFill>
                  <a:srgbClr val="000000"/>
                </a:solidFill>
                <a:latin typeface="Segoe UI" panose="020B0502040204020203" pitchFamily="34" charset="0"/>
                <a:cs typeface="Segoe UI" panose="020B0502040204020203" pitchFamily="34" charset="0"/>
              </a:rPr>
              <a:t>Auditor</a:t>
            </a:r>
          </a:p>
          <a:p>
            <a:r>
              <a:rPr lang="en-US" sz="1100" dirty="0">
                <a:solidFill>
                  <a:srgbClr val="000000"/>
                </a:solidFill>
                <a:latin typeface="Segoe UI" panose="020B0502040204020203" pitchFamily="34" charset="0"/>
                <a:cs typeface="Segoe UI" panose="020B0502040204020203" pitchFamily="34" charset="0"/>
              </a:rPr>
              <a:t>Employee Manager</a:t>
            </a:r>
          </a:p>
          <a:p>
            <a:r>
              <a:rPr lang="en-US" sz="1100" dirty="0">
                <a:solidFill>
                  <a:srgbClr val="000000"/>
                </a:solidFill>
                <a:latin typeface="Segoe UI" panose="020B0502040204020203" pitchFamily="34" charset="0"/>
                <a:cs typeface="Segoe UI" panose="020B0502040204020203" pitchFamily="34" charset="0"/>
              </a:rPr>
              <a:t>Union Contract Manager</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4113359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301920" y="2459554"/>
            <a:ext cx="3310715"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Connie</a:t>
            </a:r>
          </a:p>
          <a:p>
            <a:pPr algn="ctr"/>
            <a:r>
              <a:rPr lang="en-US" dirty="0">
                <a:solidFill>
                  <a:schemeClr val="bg1"/>
                </a:solidFill>
                <a:latin typeface="Segoe UI Semilight" panose="020B0402040204020203" pitchFamily="34" charset="0"/>
                <a:cs typeface="Segoe UI Semilight" panose="020B0402040204020203" pitchFamily="34" charset="0"/>
              </a:rPr>
              <a:t>Credit and Collections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Connie knows which customers are creditworthy and can have extended payment periods. She manages the collections process, often corresponding with past due customers by e-mail, telephone, and collection letters.</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58477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"It's better to work something out than to lose a customer."</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384995"/>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37 years old</a:t>
            </a:r>
          </a:p>
          <a:p>
            <a:r>
              <a:rPr lang="en-US" sz="1200" dirty="0">
                <a:solidFill>
                  <a:schemeClr val="bg1"/>
                </a:solidFill>
                <a:latin typeface="Segoe UI" panose="020B0502040204020203" pitchFamily="34" charset="0"/>
                <a:cs typeface="Segoe UI" panose="020B0502040204020203" pitchFamily="34" charset="0"/>
              </a:rPr>
              <a:t>8 years in collections (possibly more if she plays the role of Credit Manager)</a:t>
            </a:r>
          </a:p>
          <a:p>
            <a:r>
              <a:rPr lang="en-US" sz="1200" dirty="0">
                <a:solidFill>
                  <a:schemeClr val="bg1"/>
                </a:solidFill>
                <a:latin typeface="Segoe UI" panose="020B0502040204020203" pitchFamily="34" charset="0"/>
                <a:cs typeface="Segoe UI" panose="020B0502040204020203" pitchFamily="34" charset="0"/>
              </a:rPr>
              <a:t>Undergraduate degree (However, if her primary role is to collect debt and not to be the credit manager, then she may have only done coursework in bookkeeping.)</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49361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CONNIE</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4154984"/>
          </a:xfrm>
          <a:prstGeom prst="rect">
            <a:avLst/>
          </a:prstGeom>
        </p:spPr>
        <p:txBody>
          <a:bodyPr wrap="square">
            <a:spAutoFit/>
          </a:bodyPr>
          <a:lstStyle/>
          <a:p>
            <a:r>
              <a:rPr lang="en-US" sz="1100" dirty="0">
                <a:solidFill>
                  <a:srgbClr val="000000"/>
                </a:solidFill>
                <a:latin typeface="Segoe UI" panose="020B0502040204020203" pitchFamily="34" charset="0"/>
              </a:rPr>
              <a:t>It takes a lot of time to research and resolve collection issues. "She has part time hours but full time responsibilities." (</a:t>
            </a:r>
            <a:r>
              <a:rPr lang="en-US" sz="1100" dirty="0" err="1">
                <a:solidFill>
                  <a:srgbClr val="000000"/>
                </a:solidFill>
                <a:latin typeface="Segoe UI" panose="020B0502040204020203" pitchFamily="34" charset="0"/>
              </a:rPr>
              <a:t>Lextant</a:t>
            </a:r>
            <a:r>
              <a:rPr lang="en-US" sz="1100" dirty="0">
                <a:solidFill>
                  <a:srgbClr val="000000"/>
                </a:solidFill>
                <a:latin typeface="Segoe UI" panose="020B0502040204020203" pitchFamily="34" charset="0"/>
              </a:rPr>
              <a:t> visit 58); "Sometimes, I stay here until 7:30 or 8:00. I'd just rather get the work done." (</a:t>
            </a:r>
            <a:r>
              <a:rPr lang="en-US" sz="1100" dirty="0" err="1">
                <a:solidFill>
                  <a:srgbClr val="000000"/>
                </a:solidFill>
                <a:latin typeface="Segoe UI" panose="020B0502040204020203" pitchFamily="34" charset="0"/>
              </a:rPr>
              <a:t>Lextant</a:t>
            </a:r>
            <a:r>
              <a:rPr lang="en-US" sz="1100" dirty="0">
                <a:solidFill>
                  <a:srgbClr val="000000"/>
                </a:solidFill>
                <a:latin typeface="Segoe UI" panose="020B0502040204020203" pitchFamily="34" charset="0"/>
              </a:rPr>
              <a:t> visit 56)</a:t>
            </a:r>
          </a:p>
          <a:p>
            <a:r>
              <a:rPr lang="en-US" sz="1100" dirty="0">
                <a:solidFill>
                  <a:srgbClr val="000000"/>
                </a:solidFill>
                <a:latin typeface="Segoe UI" panose="020B0502040204020203" pitchFamily="34" charset="0"/>
              </a:rPr>
              <a:t>I need to collect our money faster and better. (</a:t>
            </a:r>
            <a:r>
              <a:rPr lang="en-US" sz="1100" dirty="0" err="1">
                <a:solidFill>
                  <a:srgbClr val="000000"/>
                </a:solidFill>
                <a:latin typeface="Segoe UI" panose="020B0502040204020203" pitchFamily="34" charset="0"/>
              </a:rPr>
              <a:t>Schnadig</a:t>
            </a:r>
            <a:r>
              <a:rPr lang="en-US" sz="1100" dirty="0">
                <a:solidFill>
                  <a:srgbClr val="000000"/>
                </a:solidFill>
                <a:latin typeface="Segoe UI" panose="020B0502040204020203" pitchFamily="34" charset="0"/>
              </a:rPr>
              <a:t>)</a:t>
            </a:r>
          </a:p>
          <a:p>
            <a:r>
              <a:rPr lang="en-US" sz="1100" dirty="0">
                <a:solidFill>
                  <a:srgbClr val="000000"/>
                </a:solidFill>
                <a:latin typeface="Segoe UI" panose="020B0502040204020203" pitchFamily="34" charset="0"/>
              </a:rPr>
              <a:t>People don't return my phone calls.</a:t>
            </a:r>
          </a:p>
          <a:p>
            <a:r>
              <a:rPr lang="en-US" sz="1100" dirty="0">
                <a:solidFill>
                  <a:srgbClr val="000000"/>
                </a:solidFill>
                <a:latin typeface="Segoe UI" panose="020B0502040204020203" pitchFamily="34" charset="0"/>
              </a:rPr>
              <a:t>It's difficult to negotiate credit terms with customers when they think they should have open terms and be able to pay whenever they want.</a:t>
            </a:r>
          </a:p>
          <a:p>
            <a:r>
              <a:rPr lang="en-US" sz="1100" dirty="0">
                <a:solidFill>
                  <a:srgbClr val="000000"/>
                </a:solidFill>
                <a:latin typeface="Segoe UI" panose="020B0502040204020203" pitchFamily="34" charset="0"/>
              </a:rPr>
              <a:t>I need to add notes to a customer and/or documents that are visible to other users of the system. These notes would need security so that only the appropriate people can see them.</a:t>
            </a:r>
          </a:p>
          <a:p>
            <a:r>
              <a:rPr lang="en-US" sz="1100" dirty="0">
                <a:solidFill>
                  <a:srgbClr val="000000"/>
                </a:solidFill>
                <a:latin typeface="Segoe UI" panose="020B0502040204020203" pitchFamily="34" charset="0"/>
              </a:rPr>
              <a:t>Managing customer holds is time-consuming.</a:t>
            </a:r>
          </a:p>
          <a:p>
            <a:r>
              <a:rPr lang="en-US" sz="1100" dirty="0">
                <a:solidFill>
                  <a:srgbClr val="000000"/>
                </a:solidFill>
                <a:latin typeface="Segoe UI" panose="020B0502040204020203" pitchFamily="34" charset="0"/>
              </a:rPr>
              <a:t>Maintaining the same customer data in multiple business units shipping to the same customer is difficult.</a:t>
            </a:r>
          </a:p>
          <a:p>
            <a:r>
              <a:rPr lang="en-US" sz="1100" dirty="0">
                <a:solidFill>
                  <a:srgbClr val="000000"/>
                </a:solidFill>
                <a:latin typeface="Segoe UI" panose="020B0502040204020203" pitchFamily="34" charset="0"/>
              </a:rPr>
              <a:t>I need to be able to generate documents (such as statements) in the language of the recipient.</a:t>
            </a:r>
          </a:p>
          <a:p>
            <a:r>
              <a:rPr lang="en-US" sz="1100" dirty="0">
                <a:solidFill>
                  <a:srgbClr val="000000"/>
                </a:solidFill>
                <a:latin typeface="Segoe UI" panose="020B0502040204020203" pitchFamily="34" charset="0"/>
              </a:rPr>
              <a:t>I can't manage the delivery of documents to the customer by the method (e-mail, mail, fax, etc.) and format (text, CSV, html, PDF) the customer needs.</a:t>
            </a:r>
          </a:p>
          <a:p>
            <a:r>
              <a:rPr lang="en-US" sz="1100" dirty="0">
                <a:solidFill>
                  <a:srgbClr val="000000"/>
                </a:solidFill>
                <a:latin typeface="Segoe UI" panose="020B0502040204020203" pitchFamily="34" charset="0"/>
              </a:rPr>
              <a:t>It takes too much time to investigate open balances in order to write-off amounts.</a:t>
            </a:r>
            <a:endParaRPr lang="en-US" sz="1100" b="0" i="0" dirty="0">
              <a:solidFill>
                <a:srgbClr val="000000"/>
              </a:solidFill>
              <a:effectLst/>
              <a:latin typeface="Segoe UI" panose="020B0502040204020203" pitchFamily="34" charset="0"/>
            </a:endParaRP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430887"/>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Collections Clerk / Credit Controller</a:t>
            </a:r>
          </a:p>
          <a:p>
            <a:r>
              <a:rPr lang="en-US" sz="1100" dirty="0">
                <a:solidFill>
                  <a:srgbClr val="000000"/>
                </a:solidFill>
                <a:latin typeface="Segoe UI" panose="020B0502040204020203" pitchFamily="34" charset="0"/>
                <a:cs typeface="Segoe UI" panose="020B0502040204020203" pitchFamily="34" charset="0"/>
              </a:rPr>
              <a:t>Credit Manager</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1995699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681A9E7-9581-4163-A97B-1703AAD27747}"/>
              </a:ext>
            </a:extLst>
          </p:cNvPr>
          <p:cNvGrpSpPr/>
          <p:nvPr/>
        </p:nvGrpSpPr>
        <p:grpSpPr>
          <a:xfrm>
            <a:off x="5278639" y="2184355"/>
            <a:ext cx="914400" cy="1355594"/>
            <a:chOff x="1042875" y="494101"/>
            <a:chExt cx="914400" cy="1355594"/>
          </a:xfrm>
        </p:grpSpPr>
        <p:pic>
          <p:nvPicPr>
            <p:cNvPr id="16" name="Picture 6">
              <a:extLst>
                <a:ext uri="{FF2B5EF4-FFF2-40B4-BE49-F238E27FC236}">
                  <a16:creationId xmlns:a16="http://schemas.microsoft.com/office/drawing/2014/main" id="{12E21C13-5A08-4301-826A-6D1E9897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637C46A-932A-4E43-8E83-5D9551D83091}"/>
                </a:ext>
              </a:extLst>
            </p:cNvPr>
            <p:cNvSpPr/>
            <p:nvPr/>
          </p:nvSpPr>
          <p:spPr>
            <a:xfrm>
              <a:off x="1124997" y="1480363"/>
              <a:ext cx="806631"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Claire</a:t>
              </a:r>
            </a:p>
            <a:p>
              <a:pPr algn="ctr"/>
              <a:r>
                <a:rPr lang="en-US" sz="900" dirty="0">
                  <a:solidFill>
                    <a:schemeClr val="bg1"/>
                  </a:solidFill>
                  <a:latin typeface="Segoe UI Semilight" panose="020B0402040204020203" pitchFamily="34" charset="0"/>
                  <a:cs typeface="Segoe UI Semilight" panose="020B0402040204020203" pitchFamily="34" charset="0"/>
                </a:rPr>
                <a:t>HR Manager</a:t>
              </a:r>
            </a:p>
          </p:txBody>
        </p:sp>
      </p:grpSp>
      <p:grpSp>
        <p:nvGrpSpPr>
          <p:cNvPr id="7" name="Group 6">
            <a:extLst>
              <a:ext uri="{FF2B5EF4-FFF2-40B4-BE49-F238E27FC236}">
                <a16:creationId xmlns:a16="http://schemas.microsoft.com/office/drawing/2014/main" id="{06F1EAE2-58D7-48B6-959E-A4F0B60B2AD7}"/>
              </a:ext>
            </a:extLst>
          </p:cNvPr>
          <p:cNvGrpSpPr/>
          <p:nvPr/>
        </p:nvGrpSpPr>
        <p:grpSpPr>
          <a:xfrm>
            <a:off x="5240802" y="300138"/>
            <a:ext cx="914400" cy="1355594"/>
            <a:chOff x="1042875" y="494101"/>
            <a:chExt cx="914400" cy="1355594"/>
          </a:xfrm>
        </p:grpSpPr>
        <p:pic>
          <p:nvPicPr>
            <p:cNvPr id="8" name="Picture 6">
              <a:extLst>
                <a:ext uri="{FF2B5EF4-FFF2-40B4-BE49-F238E27FC236}">
                  <a16:creationId xmlns:a16="http://schemas.microsoft.com/office/drawing/2014/main" id="{E8179C40-1501-4142-ABAA-17005E2D4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5CF928E-C788-456B-A4AB-8E1C5F415AE7}"/>
                </a:ext>
              </a:extLst>
            </p:cNvPr>
            <p:cNvSpPr/>
            <p:nvPr/>
          </p:nvSpPr>
          <p:spPr>
            <a:xfrm>
              <a:off x="1205948" y="1480363"/>
              <a:ext cx="644728"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Charlie</a:t>
              </a:r>
            </a:p>
            <a:p>
              <a:pPr algn="ctr"/>
              <a:r>
                <a:rPr lang="en-US" sz="900" dirty="0">
                  <a:solidFill>
                    <a:schemeClr val="bg1"/>
                  </a:solidFill>
                  <a:latin typeface="Segoe UI Semilight" panose="020B0402040204020203" pitchFamily="34" charset="0"/>
                  <a:cs typeface="Segoe UI Semilight" panose="020B0402040204020203" pitchFamily="34" charset="0"/>
                </a:rPr>
                <a:t>President</a:t>
              </a:r>
            </a:p>
          </p:txBody>
        </p:sp>
      </p:grpSp>
      <p:cxnSp>
        <p:nvCxnSpPr>
          <p:cNvPr id="14" name="Straight Connector 13">
            <a:extLst>
              <a:ext uri="{FF2B5EF4-FFF2-40B4-BE49-F238E27FC236}">
                <a16:creationId xmlns:a16="http://schemas.microsoft.com/office/drawing/2014/main" id="{130436A8-639D-4E35-BB3D-20180CA95473}"/>
              </a:ext>
            </a:extLst>
          </p:cNvPr>
          <p:cNvCxnSpPr>
            <a:cxnSpLocks/>
          </p:cNvCxnSpPr>
          <p:nvPr/>
        </p:nvCxnSpPr>
        <p:spPr>
          <a:xfrm>
            <a:off x="5726239" y="1727155"/>
            <a:ext cx="0" cy="4572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C242BC-B968-49DF-A6F8-91292AD1E519}"/>
              </a:ext>
            </a:extLst>
          </p:cNvPr>
          <p:cNvCxnSpPr>
            <a:cxnSpLocks/>
          </p:cNvCxnSpPr>
          <p:nvPr/>
        </p:nvCxnSpPr>
        <p:spPr>
          <a:xfrm>
            <a:off x="5108526"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8DCD8B0F-D007-46B8-B39B-3A5811754038}"/>
              </a:ext>
            </a:extLst>
          </p:cNvPr>
          <p:cNvGrpSpPr/>
          <p:nvPr/>
        </p:nvGrpSpPr>
        <p:grpSpPr>
          <a:xfrm>
            <a:off x="4505828" y="4087090"/>
            <a:ext cx="1261884" cy="1494093"/>
            <a:chOff x="897377" y="494101"/>
            <a:chExt cx="1261884" cy="1494093"/>
          </a:xfrm>
        </p:grpSpPr>
        <p:pic>
          <p:nvPicPr>
            <p:cNvPr id="20" name="Picture 6">
              <a:extLst>
                <a:ext uri="{FF2B5EF4-FFF2-40B4-BE49-F238E27FC236}">
                  <a16:creationId xmlns:a16="http://schemas.microsoft.com/office/drawing/2014/main" id="{6B71CBE4-22DC-457A-9A23-3067193550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FF0C559-530D-439B-A907-89685D411D4C}"/>
                </a:ext>
              </a:extLst>
            </p:cNvPr>
            <p:cNvSpPr/>
            <p:nvPr/>
          </p:nvSpPr>
          <p:spPr>
            <a:xfrm>
              <a:off x="897377" y="1480363"/>
              <a:ext cx="1261884"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Jacob</a:t>
              </a:r>
            </a:p>
            <a:p>
              <a:pPr algn="ctr"/>
              <a:r>
                <a:rPr lang="en-US" sz="900" dirty="0">
                  <a:solidFill>
                    <a:schemeClr val="bg1"/>
                  </a:solidFill>
                  <a:latin typeface="Segoe UI Semilight" panose="020B0402040204020203" pitchFamily="34" charset="0"/>
                  <a:cs typeface="Segoe UI Semilight" panose="020B0402040204020203" pitchFamily="34" charset="0"/>
                </a:rPr>
                <a:t>Staffing and </a:t>
              </a:r>
            </a:p>
            <a:p>
              <a:pPr algn="ctr"/>
              <a:r>
                <a:rPr lang="en-US" sz="900" dirty="0">
                  <a:solidFill>
                    <a:schemeClr val="bg1"/>
                  </a:solidFill>
                  <a:latin typeface="Segoe UI Semilight" panose="020B0402040204020203" pitchFamily="34" charset="0"/>
                  <a:cs typeface="Segoe UI Semilight" panose="020B0402040204020203" pitchFamily="34" charset="0"/>
                </a:rPr>
                <a:t>Recruitment Manager</a:t>
              </a:r>
            </a:p>
          </p:txBody>
        </p:sp>
      </p:grpSp>
      <p:cxnSp>
        <p:nvCxnSpPr>
          <p:cNvPr id="22" name="Straight Connector 21">
            <a:extLst>
              <a:ext uri="{FF2B5EF4-FFF2-40B4-BE49-F238E27FC236}">
                <a16:creationId xmlns:a16="http://schemas.microsoft.com/office/drawing/2014/main" id="{D20816C4-3C65-4BCF-9B03-42C90275FE4F}"/>
              </a:ext>
            </a:extLst>
          </p:cNvPr>
          <p:cNvCxnSpPr>
            <a:cxnSpLocks/>
          </p:cNvCxnSpPr>
          <p:nvPr/>
        </p:nvCxnSpPr>
        <p:spPr>
          <a:xfrm>
            <a:off x="5735839" y="36113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4C600CA-307A-47B7-BFF2-8D643BCEAA79}"/>
              </a:ext>
            </a:extLst>
          </p:cNvPr>
          <p:cNvGrpSpPr/>
          <p:nvPr/>
        </p:nvGrpSpPr>
        <p:grpSpPr>
          <a:xfrm>
            <a:off x="3277492" y="4068572"/>
            <a:ext cx="914400" cy="1355594"/>
            <a:chOff x="1042875" y="494101"/>
            <a:chExt cx="914400" cy="1355594"/>
          </a:xfrm>
        </p:grpSpPr>
        <p:pic>
          <p:nvPicPr>
            <p:cNvPr id="24" name="Picture 6">
              <a:extLst>
                <a:ext uri="{FF2B5EF4-FFF2-40B4-BE49-F238E27FC236}">
                  <a16:creationId xmlns:a16="http://schemas.microsoft.com/office/drawing/2014/main" id="{4BFF757A-DD91-4176-BB0C-E205B7104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2785F04-FE78-4197-A9BE-3D137953F417}"/>
                </a:ext>
              </a:extLst>
            </p:cNvPr>
            <p:cNvSpPr/>
            <p:nvPr/>
          </p:nvSpPr>
          <p:spPr>
            <a:xfrm>
              <a:off x="1100156" y="1480363"/>
              <a:ext cx="856325" cy="369332"/>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Luke</a:t>
              </a:r>
            </a:p>
            <a:p>
              <a:pPr algn="ctr"/>
              <a:r>
                <a:rPr lang="en-US" sz="900" dirty="0">
                  <a:solidFill>
                    <a:schemeClr val="bg1"/>
                  </a:solidFill>
                  <a:latin typeface="Segoe UI Semilight" panose="020B0402040204020203" pitchFamily="34" charset="0"/>
                  <a:cs typeface="Segoe UI Semilight" panose="020B0402040204020203" pitchFamily="34" charset="0"/>
                </a:rPr>
                <a:t>HR Generalist</a:t>
              </a:r>
            </a:p>
          </p:txBody>
        </p:sp>
      </p:grpSp>
      <p:cxnSp>
        <p:nvCxnSpPr>
          <p:cNvPr id="26" name="Straight Connector 25">
            <a:extLst>
              <a:ext uri="{FF2B5EF4-FFF2-40B4-BE49-F238E27FC236}">
                <a16:creationId xmlns:a16="http://schemas.microsoft.com/office/drawing/2014/main" id="{1C08A3FF-09CE-4FDD-A48B-28AC0D86EA1B}"/>
              </a:ext>
            </a:extLst>
          </p:cNvPr>
          <p:cNvCxnSpPr>
            <a:cxnSpLocks/>
          </p:cNvCxnSpPr>
          <p:nvPr/>
        </p:nvCxnSpPr>
        <p:spPr>
          <a:xfrm>
            <a:off x="3745998"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7E5C89E-1E32-40A5-8EC9-8363C73E01D2}"/>
              </a:ext>
            </a:extLst>
          </p:cNvPr>
          <p:cNvCxnSpPr>
            <a:cxnSpLocks/>
          </p:cNvCxnSpPr>
          <p:nvPr/>
        </p:nvCxnSpPr>
        <p:spPr>
          <a:xfrm>
            <a:off x="3736926" y="3839972"/>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19482A2-1722-44F9-A70F-10FC33151D6B}"/>
              </a:ext>
            </a:extLst>
          </p:cNvPr>
          <p:cNvGrpSpPr/>
          <p:nvPr/>
        </p:nvGrpSpPr>
        <p:grpSpPr>
          <a:xfrm>
            <a:off x="5837003" y="4068572"/>
            <a:ext cx="1327608" cy="1494093"/>
            <a:chOff x="864509" y="494101"/>
            <a:chExt cx="1327608" cy="1494093"/>
          </a:xfrm>
        </p:grpSpPr>
        <p:pic>
          <p:nvPicPr>
            <p:cNvPr id="29" name="Picture 6">
              <a:extLst>
                <a:ext uri="{FF2B5EF4-FFF2-40B4-BE49-F238E27FC236}">
                  <a16:creationId xmlns:a16="http://schemas.microsoft.com/office/drawing/2014/main" id="{A27E75D8-E453-4DCB-969C-2EF5BBED71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878609F9-4B07-49DF-91D2-CA85D8EB35CE}"/>
                </a:ext>
              </a:extLst>
            </p:cNvPr>
            <p:cNvSpPr/>
            <p:nvPr/>
          </p:nvSpPr>
          <p:spPr>
            <a:xfrm>
              <a:off x="864509" y="1480363"/>
              <a:ext cx="1327608"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Grace</a:t>
              </a:r>
            </a:p>
            <a:p>
              <a:pPr algn="ctr"/>
              <a:r>
                <a:rPr lang="en-US" sz="900" dirty="0">
                  <a:solidFill>
                    <a:schemeClr val="bg1"/>
                  </a:solidFill>
                  <a:latin typeface="Segoe UI Semilight" panose="020B0402040204020203" pitchFamily="34" charset="0"/>
                  <a:cs typeface="Segoe UI Semilight" panose="020B0402040204020203" pitchFamily="34" charset="0"/>
                </a:rPr>
                <a:t>Training And</a:t>
              </a:r>
            </a:p>
            <a:p>
              <a:pPr algn="ctr"/>
              <a:r>
                <a:rPr lang="en-US" sz="900" dirty="0">
                  <a:solidFill>
                    <a:schemeClr val="bg1"/>
                  </a:solidFill>
                  <a:latin typeface="Segoe UI Semilight" panose="020B0402040204020203" pitchFamily="34" charset="0"/>
                  <a:cs typeface="Segoe UI Semilight" panose="020B0402040204020203" pitchFamily="34" charset="0"/>
                </a:rPr>
                <a:t>Development Manager</a:t>
              </a:r>
            </a:p>
          </p:txBody>
        </p:sp>
      </p:grpSp>
      <p:cxnSp>
        <p:nvCxnSpPr>
          <p:cNvPr id="31" name="Straight Connector 30">
            <a:extLst>
              <a:ext uri="{FF2B5EF4-FFF2-40B4-BE49-F238E27FC236}">
                <a16:creationId xmlns:a16="http://schemas.microsoft.com/office/drawing/2014/main" id="{9D80A24C-4C55-4CD8-A12C-DFF2CEA78AE4}"/>
              </a:ext>
            </a:extLst>
          </p:cNvPr>
          <p:cNvCxnSpPr>
            <a:cxnSpLocks/>
          </p:cNvCxnSpPr>
          <p:nvPr/>
        </p:nvCxnSpPr>
        <p:spPr>
          <a:xfrm>
            <a:off x="5108526" y="3839972"/>
            <a:ext cx="1394346"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25890B8-B633-41A4-B89B-CE463AC1B10D}"/>
              </a:ext>
            </a:extLst>
          </p:cNvPr>
          <p:cNvCxnSpPr>
            <a:cxnSpLocks/>
          </p:cNvCxnSpPr>
          <p:nvPr/>
        </p:nvCxnSpPr>
        <p:spPr>
          <a:xfrm>
            <a:off x="6500256"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68F1C8B-3483-42C2-8C3E-66163278599B}"/>
              </a:ext>
            </a:extLst>
          </p:cNvPr>
          <p:cNvGrpSpPr/>
          <p:nvPr/>
        </p:nvGrpSpPr>
        <p:grpSpPr>
          <a:xfrm>
            <a:off x="7313439" y="4068572"/>
            <a:ext cx="1125628" cy="1494093"/>
            <a:chOff x="965504" y="494101"/>
            <a:chExt cx="1125628" cy="1494093"/>
          </a:xfrm>
        </p:grpSpPr>
        <p:pic>
          <p:nvPicPr>
            <p:cNvPr id="34" name="Picture 6">
              <a:extLst>
                <a:ext uri="{FF2B5EF4-FFF2-40B4-BE49-F238E27FC236}">
                  <a16:creationId xmlns:a16="http://schemas.microsoft.com/office/drawing/2014/main" id="{40E24806-F66F-4336-934E-8AF5585606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042875" y="494101"/>
              <a:ext cx="914400" cy="914400"/>
            </a:xfrm>
            <a:prstGeom prst="ellipse">
              <a:avLst/>
            </a:prstGeom>
            <a:ln w="3175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992F66C-B0C1-47AC-B300-307CD0A7CA2B}"/>
                </a:ext>
              </a:extLst>
            </p:cNvPr>
            <p:cNvSpPr/>
            <p:nvPr/>
          </p:nvSpPr>
          <p:spPr>
            <a:xfrm>
              <a:off x="965504" y="1480363"/>
              <a:ext cx="1125628" cy="507831"/>
            </a:xfrm>
            <a:prstGeom prst="rect">
              <a:avLst/>
            </a:prstGeom>
          </p:spPr>
          <p:txBody>
            <a:bodyPr wrap="none">
              <a:spAutoFit/>
            </a:bodyPr>
            <a:lstStyle/>
            <a:p>
              <a:pPr algn="ctr"/>
              <a:r>
                <a:rPr lang="en-US" sz="900" dirty="0">
                  <a:solidFill>
                    <a:schemeClr val="bg1"/>
                  </a:solidFill>
                  <a:latin typeface="Segoe UI Semibold" panose="020B0702040204020203" pitchFamily="34" charset="0"/>
                  <a:cs typeface="Segoe UI Semibold" panose="020B0702040204020203" pitchFamily="34" charset="0"/>
                </a:rPr>
                <a:t>Jodi</a:t>
              </a:r>
            </a:p>
            <a:p>
              <a:pPr algn="ctr"/>
              <a:r>
                <a:rPr lang="en-US" sz="900" dirty="0">
                  <a:solidFill>
                    <a:schemeClr val="bg1"/>
                  </a:solidFill>
                  <a:latin typeface="Segoe UI Semilight" panose="020B0402040204020203" pitchFamily="34" charset="0"/>
                  <a:cs typeface="Segoe UI Semilight" panose="020B0402040204020203" pitchFamily="34" charset="0"/>
                </a:rPr>
                <a:t>Compensation and</a:t>
              </a:r>
            </a:p>
            <a:p>
              <a:pPr algn="ctr"/>
              <a:r>
                <a:rPr lang="en-US" sz="900" dirty="0">
                  <a:solidFill>
                    <a:schemeClr val="bg1"/>
                  </a:solidFill>
                  <a:latin typeface="Segoe UI Semilight" panose="020B0402040204020203" pitchFamily="34" charset="0"/>
                  <a:cs typeface="Segoe UI Semilight" panose="020B0402040204020203" pitchFamily="34" charset="0"/>
                </a:rPr>
                <a:t>Benefits</a:t>
              </a:r>
            </a:p>
          </p:txBody>
        </p:sp>
      </p:grpSp>
      <p:cxnSp>
        <p:nvCxnSpPr>
          <p:cNvPr id="36" name="Straight Connector 35">
            <a:extLst>
              <a:ext uri="{FF2B5EF4-FFF2-40B4-BE49-F238E27FC236}">
                <a16:creationId xmlns:a16="http://schemas.microsoft.com/office/drawing/2014/main" id="{8F48F028-82A3-4693-B8C3-F66DB6EABC3A}"/>
              </a:ext>
            </a:extLst>
          </p:cNvPr>
          <p:cNvCxnSpPr>
            <a:cxnSpLocks/>
          </p:cNvCxnSpPr>
          <p:nvPr/>
        </p:nvCxnSpPr>
        <p:spPr>
          <a:xfrm>
            <a:off x="6500256" y="3839972"/>
            <a:ext cx="137160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06C8607-7E6F-45E3-B328-071D7A752572}"/>
              </a:ext>
            </a:extLst>
          </p:cNvPr>
          <p:cNvCxnSpPr>
            <a:cxnSpLocks/>
          </p:cNvCxnSpPr>
          <p:nvPr/>
        </p:nvCxnSpPr>
        <p:spPr>
          <a:xfrm>
            <a:off x="7869240" y="3839972"/>
            <a:ext cx="0" cy="2286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89756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194889" y="2459554"/>
            <a:ext cx="1524776"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Luke</a:t>
            </a:r>
          </a:p>
          <a:p>
            <a:pPr algn="ctr"/>
            <a:r>
              <a:rPr lang="en-US" dirty="0">
                <a:solidFill>
                  <a:schemeClr val="bg1"/>
                </a:solidFill>
                <a:latin typeface="Segoe UI Semilight" panose="020B0402040204020203" pitchFamily="34" charset="0"/>
                <a:cs typeface="Segoe UI Semilight" panose="020B0402040204020203" pitchFamily="34" charset="0"/>
              </a:rPr>
              <a:t>HR Generalist</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Luke performs daily HR activities and oversees HR and compliance policy. He supports the management team on training and development, performance management, and employee relations.</a:t>
            </a:r>
            <a:endParaRPr lang="en-US" sz="1100" dirty="0"/>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276999"/>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30 years old</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239698"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LUKE</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1446550"/>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My goal is to eventually move into the HR manager / director’s role.</a:t>
            </a:r>
          </a:p>
          <a:p>
            <a:r>
              <a:rPr lang="en-US" sz="1100" dirty="0">
                <a:solidFill>
                  <a:srgbClr val="000000"/>
                </a:solidFill>
                <a:latin typeface="Segoe UI" panose="020B0502040204020203" pitchFamily="34" charset="0"/>
                <a:cs typeface="Segoe UI" panose="020B0502040204020203" pitchFamily="34" charset="0"/>
              </a:rPr>
              <a:t>As a generalist, I am working on building business partnerships with the company’s leadership. I think HR is an integral part of in planning the company’s strategic position.</a:t>
            </a:r>
          </a:p>
          <a:p>
            <a:r>
              <a:rPr lang="en-US" sz="1100" dirty="0">
                <a:solidFill>
                  <a:srgbClr val="000000"/>
                </a:solidFill>
                <a:latin typeface="Segoe UI" panose="020B0502040204020203" pitchFamily="34" charset="0"/>
                <a:cs typeface="Segoe UI" panose="020B0502040204020203" pitchFamily="34" charset="0"/>
              </a:rPr>
              <a:t>With this transition, I am also focusing on balancing my administrative tasks with my HR strategy focused tasks.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646370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276881" y="2459554"/>
            <a:ext cx="3360792"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Jacob</a:t>
            </a:r>
          </a:p>
          <a:p>
            <a:pPr algn="ctr"/>
            <a:r>
              <a:rPr lang="en-US" dirty="0">
                <a:solidFill>
                  <a:schemeClr val="bg1"/>
                </a:solidFill>
                <a:latin typeface="Segoe UI Semilight" panose="020B0402040204020203" pitchFamily="34" charset="0"/>
                <a:cs typeface="Segoe UI Semilight" panose="020B0402040204020203" pitchFamily="34" charset="0"/>
              </a:rPr>
              <a:t>Staffing &amp; Recruitment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Jacob manages recruiting and prepares key staffing metrics. He works with vendors to handle recruiting tasks. Jacob knows what is happening at each stage of the recruiting process.</a:t>
            </a:r>
            <a:endParaRPr lang="en-US" sz="1100" dirty="0"/>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276999"/>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29 years old</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6498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JACOB</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3814030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1892" y="2459554"/>
            <a:ext cx="3750771"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Grace</a:t>
            </a:r>
          </a:p>
          <a:p>
            <a:pPr algn="ctr"/>
            <a:r>
              <a:rPr lang="en-US" dirty="0">
                <a:solidFill>
                  <a:schemeClr val="bg1"/>
                </a:solidFill>
                <a:latin typeface="Segoe UI Semilight" panose="020B0402040204020203" pitchFamily="34" charset="0"/>
                <a:cs typeface="Segoe UI Semilight" panose="020B0402040204020203" pitchFamily="34" charset="0"/>
              </a:rPr>
              <a:t>Training and Development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Grace develops and maintains training plans to achieve workforce skill and knowledge goals. She facilitates career and succession planning.</a:t>
            </a:r>
            <a:endParaRPr lang="en-US" sz="1100" dirty="0"/>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276999"/>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29 years old</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385957"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GRACE</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3647152"/>
          </a:xfrm>
          <a:prstGeom prst="rect">
            <a:avLst/>
          </a:prstGeom>
        </p:spPr>
        <p:txBody>
          <a:bodyPr wrap="square">
            <a:spAutoFit/>
          </a:bodyPr>
          <a:lstStyle/>
          <a:p>
            <a:r>
              <a:rPr lang="en-US" sz="1100" dirty="0">
                <a:solidFill>
                  <a:srgbClr val="000000"/>
                </a:solidFill>
                <a:latin typeface="Segoe UI" panose="020B0502040204020203" pitchFamily="34" charset="0"/>
              </a:rPr>
              <a:t>Managing employee enrollment and cancellation process is a major pain point. It can be difficult to get the employees educated on the training requirements and receive the enrollment paperwork back to HR in time for processing. Training resources (enrollment, cancellation, training material) needs to be readily available for employees and managers.</a:t>
            </a:r>
          </a:p>
          <a:p>
            <a:r>
              <a:rPr lang="en-US" sz="1100" dirty="0">
                <a:solidFill>
                  <a:srgbClr val="000000"/>
                </a:solidFill>
                <a:latin typeface="Segoe UI" panose="020B0502040204020203" pitchFamily="34" charset="0"/>
              </a:rPr>
              <a:t>I need a quicker and better way of pulling information from different sources (industry trends, performance reviews, employee surveys, interviews and benchmarking) and conducting analysis around training needs, strategy and requirements.</a:t>
            </a:r>
          </a:p>
          <a:p>
            <a:r>
              <a:rPr lang="en-US" sz="1100" dirty="0">
                <a:solidFill>
                  <a:srgbClr val="000000"/>
                </a:solidFill>
                <a:latin typeface="Segoe UI" panose="020B0502040204020203" pitchFamily="34" charset="0"/>
              </a:rPr>
              <a:t>I need a way to update training requirements and setting up reminders for employees to enroll</a:t>
            </a:r>
          </a:p>
          <a:p>
            <a:r>
              <a:rPr lang="en-US" sz="1100" dirty="0">
                <a:solidFill>
                  <a:srgbClr val="000000"/>
                </a:solidFill>
                <a:latin typeface="Segoe UI" panose="020B0502040204020203" pitchFamily="34" charset="0"/>
              </a:rPr>
              <a:t>I need to manage training resources (trainers, course materials, space allocation, </a:t>
            </a:r>
            <a:r>
              <a:rPr lang="en-US" sz="1100" dirty="0" err="1">
                <a:solidFill>
                  <a:srgbClr val="000000"/>
                </a:solidFill>
                <a:latin typeface="Segoe UI" panose="020B0502040204020203" pitchFamily="34" charset="0"/>
              </a:rPr>
              <a:t>etc</a:t>
            </a:r>
            <a:r>
              <a:rPr lang="en-US" sz="1100" dirty="0">
                <a:solidFill>
                  <a:srgbClr val="000000"/>
                </a:solidFill>
                <a:latin typeface="Segoe UI" panose="020B0502040204020203" pitchFamily="34" charset="0"/>
              </a:rPr>
              <a:t>) more effectively</a:t>
            </a:r>
          </a:p>
          <a:p>
            <a:r>
              <a:rPr lang="en-US" sz="1100" dirty="0">
                <a:solidFill>
                  <a:srgbClr val="000000"/>
                </a:solidFill>
                <a:latin typeface="Segoe UI" panose="020B0502040204020203" pitchFamily="34" charset="0"/>
              </a:rPr>
              <a:t>I need to keep abreast of any changes in compliancy regulations (OSHA)</a:t>
            </a:r>
          </a:p>
          <a:p>
            <a:r>
              <a:rPr lang="en-US" sz="1100" dirty="0">
                <a:solidFill>
                  <a:srgbClr val="000000"/>
                </a:solidFill>
                <a:latin typeface="Segoe UI" panose="020B0502040204020203" pitchFamily="34" charset="0"/>
              </a:rPr>
              <a:t>We don't hire in batches, so it's hard to schedule the training sessions with new employees in large groups (which would be ideal)</a:t>
            </a:r>
            <a:endParaRPr lang="en-US" sz="1100" b="0" i="0" dirty="0">
              <a:solidFill>
                <a:srgbClr val="000000"/>
              </a:solidFill>
              <a:effectLst/>
              <a:latin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1283682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26198" y="2459554"/>
            <a:ext cx="2262158"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Jodi</a:t>
            </a:r>
          </a:p>
          <a:p>
            <a:pPr algn="ctr"/>
            <a:r>
              <a:rPr lang="en-US" dirty="0">
                <a:solidFill>
                  <a:schemeClr val="bg1"/>
                </a:solidFill>
                <a:latin typeface="Segoe UI Semilight" panose="020B0402040204020203" pitchFamily="34" charset="0"/>
                <a:cs typeface="Segoe UI Semilight" panose="020B0402040204020203" pitchFamily="34" charset="0"/>
              </a:rPr>
              <a:t>Accounting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Jodi conducts compensation and benefit analysis. She maintains fairness in pay structures and ensures job analysis is tied to compensation planning. She handles preferred HR vendor relationships.</a:t>
            </a:r>
            <a:endParaRPr lang="en-US" sz="1100" dirty="0"/>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276999"/>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29 years old</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21379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JODI</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3899832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5795" y="494100"/>
            <a:ext cx="1822957"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875764" y="2459554"/>
            <a:ext cx="2163028"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Julia</a:t>
            </a:r>
          </a:p>
          <a:p>
            <a:pPr algn="ctr"/>
            <a:r>
              <a:rPr lang="en-US" dirty="0">
                <a:solidFill>
                  <a:schemeClr val="bg1"/>
                </a:solidFill>
                <a:latin typeface="Segoe UI Semilight" panose="020B0402040204020203" pitchFamily="34" charset="0"/>
                <a:cs typeface="Segoe UI Semilight" panose="020B0402040204020203" pitchFamily="34" charset="0"/>
              </a:rPr>
              <a:t>Marketing Executive</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Julia manages the sales and marketing strategy. She monitors marketing effectiveness and industry success. She builds, presents, and argues the business case for the Sales and Marketing budget.</a:t>
            </a:r>
            <a:endParaRPr lang="en-US" sz="1100" dirty="0"/>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284326"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JULIA</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1785104"/>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Our focus is to increase top and bottom line and grow market share. [A12]</a:t>
            </a:r>
          </a:p>
          <a:p>
            <a:r>
              <a:rPr lang="en-US" sz="1100" dirty="0">
                <a:solidFill>
                  <a:srgbClr val="000000"/>
                </a:solidFill>
                <a:latin typeface="Segoe UI" panose="020B0502040204020203" pitchFamily="34" charset="0"/>
                <a:cs typeface="Segoe UI" panose="020B0502040204020203" pitchFamily="34" charset="0"/>
              </a:rPr>
              <a:t>We want to take market share from competitors. [A13]</a:t>
            </a:r>
          </a:p>
          <a:p>
            <a:r>
              <a:rPr lang="en-US" sz="1100" dirty="0">
                <a:solidFill>
                  <a:srgbClr val="000000"/>
                </a:solidFill>
                <a:latin typeface="Segoe UI" panose="020B0502040204020203" pitchFamily="34" charset="0"/>
                <a:cs typeface="Segoe UI" panose="020B0502040204020203" pitchFamily="34" charset="0"/>
              </a:rPr>
              <a:t>I am tasked with growing the company. [A14]</a:t>
            </a:r>
          </a:p>
          <a:p>
            <a:r>
              <a:rPr lang="en-US" sz="1100" dirty="0">
                <a:solidFill>
                  <a:srgbClr val="000000"/>
                </a:solidFill>
                <a:latin typeface="Segoe UI" panose="020B0502040204020203" pitchFamily="34" charset="0"/>
                <a:cs typeface="Segoe UI" panose="020B0502040204020203" pitchFamily="34" charset="0"/>
              </a:rPr>
              <a:t>I have to retain existing customers and sell most of our business to them. . [A15]</a:t>
            </a:r>
          </a:p>
          <a:p>
            <a:r>
              <a:rPr lang="en-US" sz="1100" dirty="0">
                <a:solidFill>
                  <a:srgbClr val="000000"/>
                </a:solidFill>
                <a:latin typeface="Segoe UI" panose="020B0502040204020203" pitchFamily="34" charset="0"/>
                <a:cs typeface="Segoe UI" panose="020B0502040204020203" pitchFamily="34" charset="0"/>
              </a:rPr>
              <a:t>One of my goals is to maintain brand awareness; Make sure people know about us. . [A16]</a:t>
            </a:r>
          </a:p>
          <a:p>
            <a:r>
              <a:rPr lang="en-US" sz="1100" dirty="0">
                <a:solidFill>
                  <a:srgbClr val="000000"/>
                </a:solidFill>
                <a:latin typeface="Segoe UI" panose="020B0502040204020203" pitchFamily="34" charset="0"/>
                <a:cs typeface="Segoe UI" panose="020B0502040204020203" pitchFamily="34" charset="0"/>
              </a:rPr>
              <a:t>I really want to identify where our customer base is coming from. . [A17]</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600164"/>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Production owner - planner, anticipator, status checker</a:t>
            </a:r>
          </a:p>
          <a:p>
            <a:r>
              <a:rPr lang="en-US" sz="1100" dirty="0">
                <a:solidFill>
                  <a:srgbClr val="000000"/>
                </a:solidFill>
                <a:latin typeface="Segoe UI" panose="020B0502040204020203" pitchFamily="34" charset="0"/>
                <a:cs typeface="Segoe UI" panose="020B0502040204020203" pitchFamily="34" charset="0"/>
              </a:rPr>
              <a:t>Operations manager - decision maker, problem solver, efficiency strategist, revenue generator, quality controller</a:t>
            </a:r>
          </a:p>
          <a:p>
            <a:r>
              <a:rPr lang="en-US" sz="1100" dirty="0">
                <a:solidFill>
                  <a:srgbClr val="000000"/>
                </a:solidFill>
                <a:latin typeface="Segoe UI" panose="020B0502040204020203" pitchFamily="34" charset="0"/>
                <a:cs typeface="Segoe UI" panose="020B0502040204020203" pitchFamily="34" charset="0"/>
              </a:rPr>
              <a:t>Business analyst - cost controller, report generator, scrutinizer</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1565309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250994" y="2459554"/>
            <a:ext cx="1412567"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Brooke</a:t>
            </a:r>
          </a:p>
          <a:p>
            <a:pPr algn="ctr"/>
            <a:r>
              <a:rPr lang="en-US" dirty="0">
                <a:solidFill>
                  <a:schemeClr val="bg1"/>
                </a:solidFill>
                <a:latin typeface="Segoe UI Semilight" panose="020B0402040204020203" pitchFamily="34" charset="0"/>
                <a:cs typeface="Segoe UI Semilight" panose="020B0402040204020203" pitchFamily="34" charset="0"/>
              </a:rPr>
              <a:t>HR Assistant</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Brooke provides administrative support to the HR office with recruitment and maintenance of worker information. Brooke also coordinates special events.</a:t>
            </a:r>
            <a:endParaRPr lang="en-US" sz="1100" dirty="0"/>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276999"/>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24 years old</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519840"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BROOKE</a:t>
            </a: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
        <p:nvSpPr>
          <p:cNvPr id="13" name="Rectangle 12">
            <a:extLst>
              <a:ext uri="{FF2B5EF4-FFF2-40B4-BE49-F238E27FC236}">
                <a16:creationId xmlns:a16="http://schemas.microsoft.com/office/drawing/2014/main" id="{350E4E2B-F67A-451E-91D1-53E54DA053BD}"/>
              </a:ext>
            </a:extLst>
          </p:cNvPr>
          <p:cNvSpPr/>
          <p:nvPr/>
        </p:nvSpPr>
        <p:spPr>
          <a:xfrm>
            <a:off x="8003256" y="3602646"/>
            <a:ext cx="3674583" cy="1785104"/>
          </a:xfrm>
          <a:prstGeom prst="rect">
            <a:avLst/>
          </a:prstGeom>
        </p:spPr>
        <p:txBody>
          <a:bodyPr wrap="square">
            <a:spAutoFit/>
          </a:bodyPr>
          <a:lstStyle/>
          <a:p>
            <a:r>
              <a:rPr lang="en-US" sz="1100" dirty="0">
                <a:solidFill>
                  <a:srgbClr val="000000"/>
                </a:solidFill>
                <a:latin typeface="Segoe UI" panose="020B0502040204020203" pitchFamily="34" charset="0"/>
              </a:rPr>
              <a:t>Sometimes I won't get very complete information because other employers want to protect privacy.</a:t>
            </a:r>
          </a:p>
          <a:p>
            <a:r>
              <a:rPr lang="en-US" sz="1100" dirty="0">
                <a:solidFill>
                  <a:srgbClr val="000000"/>
                </a:solidFill>
                <a:latin typeface="Segoe UI" panose="020B0502040204020203" pitchFamily="34" charset="0"/>
              </a:rPr>
              <a:t>I find background checks to be tedious and time-consuming.</a:t>
            </a:r>
          </a:p>
          <a:p>
            <a:r>
              <a:rPr lang="en-US" sz="1100" dirty="0">
                <a:solidFill>
                  <a:srgbClr val="000000"/>
                </a:solidFill>
                <a:latin typeface="Segoe UI" panose="020B0502040204020203" pitchFamily="34" charset="0"/>
              </a:rPr>
              <a:t>I get a lot of phone calls and walk-ins of people wanting application information.</a:t>
            </a:r>
          </a:p>
          <a:p>
            <a:r>
              <a:rPr lang="en-US" sz="1100" dirty="0">
                <a:solidFill>
                  <a:srgbClr val="000000"/>
                </a:solidFill>
                <a:latin typeface="Segoe UI" panose="020B0502040204020203" pitchFamily="34" charset="0"/>
              </a:rPr>
              <a:t>There are deadlines for the newspaper that I need to keep in mind.</a:t>
            </a:r>
          </a:p>
          <a:p>
            <a:r>
              <a:rPr lang="en-US" sz="1100" dirty="0">
                <a:solidFill>
                  <a:srgbClr val="000000"/>
                </a:solidFill>
                <a:latin typeface="Segoe UI" panose="020B0502040204020203" pitchFamily="34" charset="0"/>
              </a:rPr>
              <a:t>Sometimes we'll get a "hiring frenzy" and I'll have a high volume of checks to do</a:t>
            </a:r>
            <a:endParaRPr lang="en-US" sz="1100" b="0" i="0" dirty="0">
              <a:solidFill>
                <a:srgbClr val="000000"/>
              </a:solidFill>
              <a:effectLst/>
              <a:latin typeface="Segoe UI" panose="020B0502040204020203" pitchFamily="34" charset="0"/>
            </a:endParaRPr>
          </a:p>
        </p:txBody>
      </p:sp>
    </p:spTree>
    <p:custDataLst>
      <p:tags r:id="rId1"/>
    </p:custDataLst>
    <p:extLst>
      <p:ext uri="{BB962C8B-B14F-4D97-AF65-F5344CB8AC3E}">
        <p14:creationId xmlns:p14="http://schemas.microsoft.com/office/powerpoint/2010/main" val="52521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195687" y="2459554"/>
            <a:ext cx="1523174"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Sara Thomas</a:t>
            </a:r>
          </a:p>
          <a:p>
            <a:pPr algn="ctr"/>
            <a:r>
              <a:rPr lang="en-US" dirty="0">
                <a:solidFill>
                  <a:schemeClr val="bg1"/>
                </a:solidFill>
                <a:latin typeface="Segoe UI Semilight" panose="020B0402040204020203" pitchFamily="34" charset="0"/>
                <a:cs typeface="Segoe UI Semilight" panose="020B0402040204020203" pitchFamily="34" charset="0"/>
              </a:rPr>
              <a:t>CFO</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600164"/>
          </a:xfrm>
          <a:prstGeom prst="rect">
            <a:avLst/>
          </a:prstGeom>
        </p:spPr>
        <p:txBody>
          <a:bodyPr wrap="square">
            <a:spAutoFit/>
          </a:bodyPr>
          <a:lstStyle/>
          <a:p>
            <a:r>
              <a:rPr lang="en-US" sz="1100" dirty="0">
                <a:latin typeface="Segoe UI" panose="020B0502040204020203" pitchFamily="34" charset="0"/>
              </a:rPr>
              <a:t>Sara develops the financial plan and goals for the company, then constantly monitors performance against them. Others rely on her to assess the financial viability of opportunities. Sara relies on Ken, Phyllis, Vince, and Kevin to provide her with the information she needs for business insight.</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830997"/>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know at any given time where the organization is and where we are going."</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015663"/>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39 years old</a:t>
            </a:r>
          </a:p>
          <a:p>
            <a:br>
              <a:rPr lang="en-US" sz="600" dirty="0">
                <a:solidFill>
                  <a:schemeClr val="bg1"/>
                </a:solidFill>
                <a:latin typeface="Segoe UI" panose="020B0502040204020203" pitchFamily="34" charset="0"/>
                <a:cs typeface="Segoe UI" panose="020B0502040204020203" pitchFamily="34" charset="0"/>
              </a:rPr>
            </a:br>
            <a:r>
              <a:rPr lang="en-US" sz="1200" dirty="0">
                <a:solidFill>
                  <a:schemeClr val="bg1"/>
                </a:solidFill>
                <a:latin typeface="Segoe UI" panose="020B0502040204020203" pitchFamily="34" charset="0"/>
                <a:cs typeface="Segoe UI" panose="020B0502040204020203" pitchFamily="34" charset="0"/>
              </a:rPr>
              <a:t>1½  years with this company</a:t>
            </a:r>
            <a:br>
              <a:rPr lang="en-US" sz="1200" dirty="0">
                <a:solidFill>
                  <a:schemeClr val="bg1"/>
                </a:solidFill>
                <a:latin typeface="Segoe UI" panose="020B0502040204020203" pitchFamily="34" charset="0"/>
                <a:cs typeface="Segoe UI" panose="020B0502040204020203" pitchFamily="34" charset="0"/>
              </a:rPr>
            </a:br>
            <a:r>
              <a:rPr lang="en-US" sz="1200" dirty="0">
                <a:solidFill>
                  <a:schemeClr val="bg1"/>
                </a:solidFill>
                <a:latin typeface="Segoe UI" panose="020B0502040204020203" pitchFamily="34" charset="0"/>
                <a:cs typeface="Segoe UI" panose="020B0502040204020203" pitchFamily="34" charset="0"/>
              </a:rPr>
              <a:t>15 years in Finance</a:t>
            </a:r>
          </a:p>
          <a:p>
            <a:br>
              <a:rPr lang="en-US" sz="600" dirty="0">
                <a:solidFill>
                  <a:schemeClr val="bg1"/>
                </a:solidFill>
                <a:latin typeface="Segoe UI" panose="020B0502040204020203" pitchFamily="34" charset="0"/>
                <a:cs typeface="Segoe UI" panose="020B0502040204020203" pitchFamily="34" charset="0"/>
              </a:rPr>
            </a:br>
            <a:r>
              <a:rPr lang="en-US" sz="1200" dirty="0">
                <a:solidFill>
                  <a:schemeClr val="bg1"/>
                </a:solidFill>
                <a:latin typeface="Segoe UI" panose="020B0502040204020203" pitchFamily="34" charset="0"/>
                <a:cs typeface="Segoe UI" panose="020B0502040204020203" pitchFamily="34" charset="0"/>
              </a:rPr>
              <a:t>Undergraduate Degree in Business, MBA</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276311"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SARA</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938719"/>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Keep an eye on the budget</a:t>
            </a:r>
          </a:p>
          <a:p>
            <a:r>
              <a:rPr lang="en-US" sz="1100" dirty="0">
                <a:solidFill>
                  <a:srgbClr val="000000"/>
                </a:solidFill>
                <a:latin typeface="Segoe UI" panose="020B0502040204020203" pitchFamily="34" charset="0"/>
                <a:cs typeface="Segoe UI" panose="020B0502040204020203" pitchFamily="34" charset="0"/>
              </a:rPr>
              <a:t>Wants to know what it really costs to make our product</a:t>
            </a:r>
          </a:p>
          <a:p>
            <a:r>
              <a:rPr lang="en-US" sz="1100" dirty="0">
                <a:solidFill>
                  <a:srgbClr val="000000"/>
                </a:solidFill>
                <a:latin typeface="Segoe UI" panose="020B0502040204020203" pitchFamily="34" charset="0"/>
                <a:cs typeface="Segoe UI" panose="020B0502040204020203" pitchFamily="34" charset="0"/>
              </a:rPr>
              <a:t>Like to get the company a better ERP system</a:t>
            </a:r>
          </a:p>
          <a:p>
            <a:r>
              <a:rPr lang="en-US" sz="1100" dirty="0">
                <a:solidFill>
                  <a:srgbClr val="000000"/>
                </a:solidFill>
                <a:latin typeface="Segoe UI" panose="020B0502040204020203" pitchFamily="34" charset="0"/>
                <a:cs typeface="Segoe UI" panose="020B0502040204020203" pitchFamily="34" charset="0"/>
              </a:rPr>
              <a:t>Free up more of my time to help grow the company</a:t>
            </a:r>
          </a:p>
          <a:p>
            <a:r>
              <a:rPr lang="en-US" sz="1100" dirty="0">
                <a:solidFill>
                  <a:srgbClr val="000000"/>
                </a:solidFill>
                <a:latin typeface="Segoe UI" panose="020B0502040204020203" pitchFamily="34" charset="0"/>
                <a:cs typeface="Segoe UI" panose="020B0502040204020203" pitchFamily="34" charset="0"/>
              </a:rPr>
              <a:t>Document our procedures</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5" name="Rectangle 4">
            <a:extLst>
              <a:ext uri="{FF2B5EF4-FFF2-40B4-BE49-F238E27FC236}">
                <a16:creationId xmlns:a16="http://schemas.microsoft.com/office/drawing/2014/main" id="{C3A68BFC-0016-4B9E-B76C-4ECF74BBBD5A}"/>
              </a:ext>
            </a:extLst>
          </p:cNvPr>
          <p:cNvSpPr/>
          <p:nvPr/>
        </p:nvSpPr>
        <p:spPr>
          <a:xfrm>
            <a:off x="8003256" y="3602646"/>
            <a:ext cx="3674583" cy="2970044"/>
          </a:xfrm>
          <a:prstGeom prst="rect">
            <a:avLst/>
          </a:prstGeom>
        </p:spPr>
        <p:txBody>
          <a:bodyPr wrap="square">
            <a:spAutoFit/>
          </a:bodyPr>
          <a:lstStyle/>
          <a:p>
            <a:r>
              <a:rPr lang="en-US" sz="1100" dirty="0">
                <a:solidFill>
                  <a:srgbClr val="000000"/>
                </a:solidFill>
                <a:latin typeface="Segoe UI" panose="020B0502040204020203" pitchFamily="34" charset="0"/>
              </a:rPr>
              <a:t>Accuracy and data validity</a:t>
            </a:r>
          </a:p>
          <a:p>
            <a:r>
              <a:rPr lang="en-US" sz="1100" dirty="0">
                <a:solidFill>
                  <a:srgbClr val="000000"/>
                </a:solidFill>
                <a:latin typeface="Segoe UI" panose="020B0502040204020203" pitchFamily="34" charset="0"/>
              </a:rPr>
              <a:t>No security with our finances</a:t>
            </a:r>
          </a:p>
          <a:p>
            <a:r>
              <a:rPr lang="en-US" sz="1100" dirty="0">
                <a:solidFill>
                  <a:srgbClr val="000000"/>
                </a:solidFill>
                <a:latin typeface="Segoe UI" panose="020B0502040204020203" pitchFamily="34" charset="0"/>
              </a:rPr>
              <a:t>Much of our report writing, data analysis, and forecasting in Excel</a:t>
            </a:r>
          </a:p>
          <a:p>
            <a:r>
              <a:rPr lang="en-US" sz="1100" dirty="0">
                <a:solidFill>
                  <a:srgbClr val="000000"/>
                </a:solidFill>
                <a:latin typeface="Segoe UI" panose="020B0502040204020203" pitchFamily="34" charset="0"/>
              </a:rPr>
              <a:t>Our system is that it just takes too long to get people the information they need to make decisions</a:t>
            </a:r>
          </a:p>
          <a:p>
            <a:r>
              <a:rPr lang="en-US" sz="1100" dirty="0">
                <a:solidFill>
                  <a:srgbClr val="000000"/>
                </a:solidFill>
                <a:latin typeface="Segoe UI" panose="020B0502040204020203" pitchFamily="34" charset="0"/>
              </a:rPr>
              <a:t>Just running the business is an obstacle</a:t>
            </a:r>
          </a:p>
          <a:p>
            <a:r>
              <a:rPr lang="en-US" sz="1100" dirty="0">
                <a:solidFill>
                  <a:srgbClr val="000000"/>
                </a:solidFill>
                <a:latin typeface="Segoe UI" panose="020B0502040204020203" pitchFamily="34" charset="0"/>
              </a:rPr>
              <a:t>With the reduction of staff I am taking on many more roles</a:t>
            </a:r>
          </a:p>
          <a:p>
            <a:r>
              <a:rPr lang="en-US" sz="1100" dirty="0">
                <a:solidFill>
                  <a:srgbClr val="000000"/>
                </a:solidFill>
                <a:latin typeface="Segoe UI" panose="020B0502040204020203" pitchFamily="34" charset="0"/>
              </a:rPr>
              <a:t>Documenting business processes is a tedious, time-consuming task</a:t>
            </a:r>
          </a:p>
          <a:p>
            <a:r>
              <a:rPr lang="en-US" sz="1100" dirty="0">
                <a:solidFill>
                  <a:srgbClr val="000000"/>
                </a:solidFill>
                <a:latin typeface="Segoe UI" panose="020B0502040204020203" pitchFamily="34" charset="0"/>
              </a:rPr>
              <a:t>Changes to business processes not documented</a:t>
            </a:r>
          </a:p>
          <a:p>
            <a:r>
              <a:rPr lang="en-US" sz="1100" dirty="0">
                <a:solidFill>
                  <a:srgbClr val="000000"/>
                </a:solidFill>
                <a:latin typeface="Segoe UI" panose="020B0502040204020203" pitchFamily="34" charset="0"/>
              </a:rPr>
              <a:t>Security changes must be documented</a:t>
            </a:r>
          </a:p>
          <a:p>
            <a:r>
              <a:rPr lang="en-US" sz="1100" dirty="0">
                <a:solidFill>
                  <a:srgbClr val="000000"/>
                </a:solidFill>
                <a:latin typeface="Segoe UI" panose="020B0502040204020203" pitchFamily="34" charset="0"/>
              </a:rPr>
              <a:t>Material changes not reported in a timely manner</a:t>
            </a:r>
          </a:p>
          <a:p>
            <a:r>
              <a:rPr lang="en-US" sz="1100" dirty="0">
                <a:solidFill>
                  <a:srgbClr val="000000"/>
                </a:solidFill>
                <a:latin typeface="Segoe UI" panose="020B0502040204020203" pitchFamily="34" charset="0"/>
              </a:rPr>
              <a:t>Updating of control documentation is time-consuming</a:t>
            </a:r>
          </a:p>
          <a:p>
            <a:r>
              <a:rPr lang="en-US" sz="1100" dirty="0">
                <a:solidFill>
                  <a:srgbClr val="000000"/>
                </a:solidFill>
                <a:latin typeface="Segoe UI" panose="020B0502040204020203" pitchFamily="34" charset="0"/>
              </a:rPr>
              <a:t>I personally am held responsible for the effectiveness of our internal codes</a:t>
            </a:r>
            <a:endParaRPr lang="en-US" sz="1100" b="0" i="0" dirty="0">
              <a:solidFill>
                <a:srgbClr val="000000"/>
              </a:solidFill>
              <a:effectLst/>
              <a:latin typeface="Segoe UI" panose="020B0502040204020203" pitchFamily="34" charset="0"/>
            </a:endParaRP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1277273"/>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Determiner of the company’s financial direction</a:t>
            </a:r>
          </a:p>
          <a:p>
            <a:r>
              <a:rPr lang="en-US" sz="1100" dirty="0">
                <a:solidFill>
                  <a:srgbClr val="000000"/>
                </a:solidFill>
                <a:latin typeface="Segoe UI" panose="020B0502040204020203" pitchFamily="34" charset="0"/>
                <a:cs typeface="Segoe UI" panose="020B0502040204020203" pitchFamily="34" charset="0"/>
              </a:rPr>
              <a:t>Overseer of business costs</a:t>
            </a:r>
          </a:p>
          <a:p>
            <a:r>
              <a:rPr lang="en-US" sz="1100" dirty="0">
                <a:solidFill>
                  <a:srgbClr val="000000"/>
                </a:solidFill>
                <a:latin typeface="Segoe UI" panose="020B0502040204020203" pitchFamily="34" charset="0"/>
                <a:cs typeface="Segoe UI" panose="020B0502040204020203" pitchFamily="34" charset="0"/>
              </a:rPr>
              <a:t>Plan, implement, and direct the programs and activities of the organization's finance department.</a:t>
            </a:r>
          </a:p>
          <a:p>
            <a:r>
              <a:rPr lang="en-US" sz="1100" dirty="0">
                <a:solidFill>
                  <a:srgbClr val="000000"/>
                </a:solidFill>
                <a:latin typeface="Segoe UI" panose="020B0502040204020203" pitchFamily="34" charset="0"/>
                <a:cs typeface="Segoe UI" panose="020B0502040204020203" pitchFamily="34" charset="0"/>
              </a:rPr>
              <a:t>Work with organizational head (e.g., city manager) to ensure the finances are up to his/her standards.</a:t>
            </a:r>
          </a:p>
          <a:p>
            <a:r>
              <a:rPr lang="en-US" sz="1100" dirty="0">
                <a:solidFill>
                  <a:srgbClr val="000000"/>
                </a:solidFill>
                <a:latin typeface="Segoe UI" panose="020B0502040204020203" pitchFamily="34" charset="0"/>
                <a:cs typeface="Segoe UI" panose="020B0502040204020203" pitchFamily="34" charset="0"/>
              </a:rPr>
              <a:t>Work with governing body, finance manager, and budget manager to create the annual (or biennial) budget for the organization.</a:t>
            </a:r>
          </a:p>
          <a:p>
            <a:r>
              <a:rPr lang="en-US" sz="1100" dirty="0">
                <a:solidFill>
                  <a:srgbClr val="000000"/>
                </a:solidFill>
                <a:latin typeface="Segoe UI" panose="020B0502040204020203" pitchFamily="34" charset="0"/>
                <a:cs typeface="Segoe UI" panose="020B0502040204020203" pitchFamily="34" charset="0"/>
              </a:rPr>
              <a:t>Assist with CAFR and GASB reporting.</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190410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242978" y="2459554"/>
            <a:ext cx="1428596"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Claire</a:t>
            </a:r>
          </a:p>
          <a:p>
            <a:pPr algn="ctr"/>
            <a:r>
              <a:rPr lang="en-US" dirty="0">
                <a:solidFill>
                  <a:schemeClr val="bg1"/>
                </a:solidFill>
                <a:latin typeface="Segoe UI Semilight" panose="020B0402040204020203" pitchFamily="34" charset="0"/>
                <a:cs typeface="Segoe UI Semilight" panose="020B0402040204020203" pitchFamily="34" charset="0"/>
              </a:rPr>
              <a:t>HR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600164"/>
          </a:xfrm>
          <a:prstGeom prst="rect">
            <a:avLst/>
          </a:prstGeom>
        </p:spPr>
        <p:txBody>
          <a:bodyPr wrap="square">
            <a:spAutoFit/>
          </a:bodyPr>
          <a:lstStyle/>
          <a:p>
            <a:r>
              <a:rPr lang="en-US" sz="1100" dirty="0">
                <a:latin typeface="Segoe UI" panose="020B0502040204020203" pitchFamily="34" charset="0"/>
              </a:rPr>
              <a:t>Claire is responsible for strategic HR planning and budget. She establishes workplace compliance policies and assesses workforce trends. Claire works with individuals company-wide and oversees sensitive investigations. In many organizations, Claire manages the entire day-to-day HR operations.</a:t>
            </a:r>
            <a:endParaRPr lang="en-US" sz="1100" dirty="0"/>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830997"/>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39 years old</a:t>
            </a:r>
          </a:p>
          <a:p>
            <a:r>
              <a:rPr lang="en-US" sz="1200" dirty="0">
                <a:solidFill>
                  <a:schemeClr val="bg1"/>
                </a:solidFill>
                <a:latin typeface="Segoe UI" panose="020B0502040204020203" pitchFamily="34" charset="0"/>
                <a:cs typeface="Segoe UI" panose="020B0502040204020203" pitchFamily="34" charset="0"/>
              </a:rPr>
              <a:t>Moved from an HR generalist role to HR manager</a:t>
            </a:r>
          </a:p>
          <a:p>
            <a:r>
              <a:rPr lang="en-US" sz="1200" dirty="0">
                <a:solidFill>
                  <a:schemeClr val="bg1"/>
                </a:solidFill>
                <a:latin typeface="Segoe UI" panose="020B0502040204020203" pitchFamily="34" charset="0"/>
                <a:cs typeface="Segoe UI" panose="020B0502040204020203" pitchFamily="34" charset="0"/>
              </a:rPr>
              <a:t>10+ years of experience in HR.</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409168"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CLAIRE</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1107996"/>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As a HR manager, I want to be more strategic in creating cost-effective HR programs and spend less time on administrative tasks. I want to statistically prove the value of HR: money saved, effectiveness, resolution of problems and successes. Receipts Handler</a:t>
            </a:r>
          </a:p>
          <a:p>
            <a:endParaRPr lang="en-US" sz="1100" dirty="0">
              <a:solidFill>
                <a:srgbClr val="000000"/>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872917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1264BE-9F0C-4876-9C75-ABA16B4DD1E3}"/>
              </a:ext>
            </a:extLst>
          </p:cNvPr>
          <p:cNvSpPr/>
          <p:nvPr/>
        </p:nvSpPr>
        <p:spPr>
          <a:xfrm>
            <a:off x="-13161" y="0"/>
            <a:ext cx="385762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030" name="Picture 6">
            <a:extLst>
              <a:ext uri="{FF2B5EF4-FFF2-40B4-BE49-F238E27FC236}">
                <a16:creationId xmlns:a16="http://schemas.microsoft.com/office/drawing/2014/main" id="{3198FCA7-20A8-442F-B0F5-06A82D258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42874" y="494100"/>
            <a:ext cx="1828800" cy="1828800"/>
          </a:xfrm>
          <a:prstGeom prst="ellipse">
            <a:avLst/>
          </a:prstGeom>
          <a:ln w="63500" cap="rnd">
            <a:solidFill>
              <a:schemeClr val="bg1"/>
            </a:solidFill>
            <a:prstDash val="solid"/>
          </a:ln>
          <a:effectLst/>
          <a:scene3d>
            <a:camera prst="perspectiveFront" fov="5400000"/>
            <a:lightRig rig="threePt" dir="t">
              <a:rot lat="0" lon="0" rev="19200000"/>
            </a:lightRig>
          </a:scene3d>
          <a:sp3d extrusionH="25400">
            <a:extrusionClr>
              <a:srgbClr val="000000"/>
            </a:extrusionClr>
          </a:sp3d>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AC125-5CDC-4167-9244-6B6C14DD5D54}"/>
              </a:ext>
            </a:extLst>
          </p:cNvPr>
          <p:cNvSpPr/>
          <p:nvPr/>
        </p:nvSpPr>
        <p:spPr>
          <a:xfrm>
            <a:off x="1300684" y="2459554"/>
            <a:ext cx="1313181" cy="646331"/>
          </a:xfrm>
          <a:prstGeom prst="rect">
            <a:avLst/>
          </a:prstGeom>
        </p:spPr>
        <p:txBody>
          <a:bodyPr wrap="none">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Tim</a:t>
            </a:r>
          </a:p>
          <a:p>
            <a:pPr algn="ctr"/>
            <a:r>
              <a:rPr lang="en-US" dirty="0">
                <a:solidFill>
                  <a:schemeClr val="bg1"/>
                </a:solidFill>
                <a:latin typeface="Segoe UI Semilight" panose="020B0402040204020203" pitchFamily="34" charset="0"/>
                <a:cs typeface="Segoe UI Semilight" panose="020B0402040204020203" pitchFamily="34" charset="0"/>
              </a:rPr>
              <a:t>IT Manager</a:t>
            </a:r>
          </a:p>
        </p:txBody>
      </p:sp>
      <p:sp>
        <p:nvSpPr>
          <p:cNvPr id="9" name="Rectangle 8">
            <a:extLst>
              <a:ext uri="{FF2B5EF4-FFF2-40B4-BE49-F238E27FC236}">
                <a16:creationId xmlns:a16="http://schemas.microsoft.com/office/drawing/2014/main" id="{782ED25D-58D2-41AA-8FF5-B6E87EBCD93B}"/>
              </a:ext>
            </a:extLst>
          </p:cNvPr>
          <p:cNvSpPr/>
          <p:nvPr/>
        </p:nvSpPr>
        <p:spPr>
          <a:xfrm>
            <a:off x="4124324" y="494101"/>
            <a:ext cx="7812069" cy="430887"/>
          </a:xfrm>
          <a:prstGeom prst="rect">
            <a:avLst/>
          </a:prstGeom>
        </p:spPr>
        <p:txBody>
          <a:bodyPr wrap="square">
            <a:spAutoFit/>
          </a:bodyPr>
          <a:lstStyle/>
          <a:p>
            <a:r>
              <a:rPr lang="en-US" sz="1100" dirty="0">
                <a:latin typeface="Segoe UI" panose="020B0502040204020203" pitchFamily="34" charset="0"/>
              </a:rPr>
              <a:t>Tim is the IT decision maker and owns the IT budget in a company with 4-15 servers. As the senior IT administrator, Tim manages Chris and completes some tasks to help balance his workload.</a:t>
            </a:r>
            <a:endParaRPr lang="en-US" sz="1100" dirty="0"/>
          </a:p>
        </p:txBody>
      </p:sp>
      <p:sp>
        <p:nvSpPr>
          <p:cNvPr id="10" name="Rectangle 9">
            <a:extLst>
              <a:ext uri="{FF2B5EF4-FFF2-40B4-BE49-F238E27FC236}">
                <a16:creationId xmlns:a16="http://schemas.microsoft.com/office/drawing/2014/main" id="{70374399-E878-4A08-88BC-A00E014E46EA}"/>
              </a:ext>
            </a:extLst>
          </p:cNvPr>
          <p:cNvSpPr/>
          <p:nvPr/>
        </p:nvSpPr>
        <p:spPr>
          <a:xfrm>
            <a:off x="255606" y="5393565"/>
            <a:ext cx="3255292" cy="1077218"/>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"I do not have to know everything; I just have to know where to find the technology and answers."</a:t>
            </a:r>
          </a:p>
        </p:txBody>
      </p:sp>
      <p:sp>
        <p:nvSpPr>
          <p:cNvPr id="2" name="Rectangle 1">
            <a:extLst>
              <a:ext uri="{FF2B5EF4-FFF2-40B4-BE49-F238E27FC236}">
                <a16:creationId xmlns:a16="http://schemas.microsoft.com/office/drawing/2014/main" id="{BFF8EC82-1523-4580-8CEB-7283CF9EC3F7}"/>
              </a:ext>
            </a:extLst>
          </p:cNvPr>
          <p:cNvSpPr/>
          <p:nvPr/>
        </p:nvSpPr>
        <p:spPr>
          <a:xfrm>
            <a:off x="288006" y="3316072"/>
            <a:ext cx="3222892" cy="1384995"/>
          </a:xfrm>
          <a:prstGeom prst="rect">
            <a:avLst/>
          </a:prstGeom>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40 years old</a:t>
            </a:r>
          </a:p>
          <a:p>
            <a:r>
              <a:rPr lang="en-US" sz="1200" dirty="0">
                <a:solidFill>
                  <a:schemeClr val="bg1"/>
                </a:solidFill>
                <a:latin typeface="Segoe UI" panose="020B0502040204020203" pitchFamily="34" charset="0"/>
                <a:cs typeface="Segoe UI" panose="020B0502040204020203" pitchFamily="34" charset="0"/>
              </a:rPr>
              <a:t>BA Psychology, some programming courses, learned IT on the job as an IT technician</a:t>
            </a:r>
          </a:p>
          <a:p>
            <a:r>
              <a:rPr lang="en-US" sz="1200" dirty="0">
                <a:solidFill>
                  <a:schemeClr val="bg1"/>
                </a:solidFill>
                <a:latin typeface="Segoe UI" panose="020B0502040204020203" pitchFamily="34" charset="0"/>
                <a:cs typeface="Segoe UI" panose="020B0502040204020203" pitchFamily="34" charset="0"/>
              </a:rPr>
              <a:t>He’s also taken certification training courses and received his MCSE three years ago</a:t>
            </a:r>
          </a:p>
          <a:p>
            <a:r>
              <a:rPr lang="en-US" sz="1200" dirty="0">
                <a:solidFill>
                  <a:schemeClr val="bg1"/>
                </a:solidFill>
                <a:latin typeface="Segoe UI" panose="020B0502040204020203" pitchFamily="34" charset="0"/>
                <a:cs typeface="Segoe UI" panose="020B0502040204020203" pitchFamily="34" charset="0"/>
              </a:rPr>
              <a:t>6 years IT Experience, 4 with his current company</a:t>
            </a:r>
          </a:p>
        </p:txBody>
      </p:sp>
      <p:sp>
        <p:nvSpPr>
          <p:cNvPr id="3" name="TextBox 2">
            <a:extLst>
              <a:ext uri="{FF2B5EF4-FFF2-40B4-BE49-F238E27FC236}">
                <a16:creationId xmlns:a16="http://schemas.microsoft.com/office/drawing/2014/main" id="{AC203FB7-B396-4EF2-A0DD-A7A5B85A1AB7}"/>
              </a:ext>
            </a:extLst>
          </p:cNvPr>
          <p:cNvSpPr txBox="1"/>
          <p:nvPr/>
        </p:nvSpPr>
        <p:spPr>
          <a:xfrm>
            <a:off x="4124325" y="186324"/>
            <a:ext cx="1144865"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ABOUT TIM</a:t>
            </a:r>
          </a:p>
        </p:txBody>
      </p:sp>
      <p:sp>
        <p:nvSpPr>
          <p:cNvPr id="4" name="Rectangle 3">
            <a:extLst>
              <a:ext uri="{FF2B5EF4-FFF2-40B4-BE49-F238E27FC236}">
                <a16:creationId xmlns:a16="http://schemas.microsoft.com/office/drawing/2014/main" id="{BF9A0684-DDA4-4096-8D81-93EE0E4C84D3}"/>
              </a:ext>
            </a:extLst>
          </p:cNvPr>
          <p:cNvSpPr/>
          <p:nvPr/>
        </p:nvSpPr>
        <p:spPr>
          <a:xfrm>
            <a:off x="4145631" y="3602646"/>
            <a:ext cx="3857625" cy="2123658"/>
          </a:xfrm>
          <a:prstGeom prst="rect">
            <a:avLst/>
          </a:prstGeom>
        </p:spPr>
        <p:txBody>
          <a:bodyPr wrap="square">
            <a:spAutoFit/>
          </a:bodyPr>
          <a:lstStyle/>
          <a:p>
            <a:r>
              <a:rPr lang="en-US" sz="1100" dirty="0" err="1">
                <a:solidFill>
                  <a:srgbClr val="000000"/>
                </a:solidFill>
                <a:latin typeface="Segoe UI" panose="020B0502040204020203" pitchFamily="34" charset="0"/>
                <a:cs typeface="Segoe UI" panose="020B0502040204020203" pitchFamily="34" charset="0"/>
              </a:rPr>
              <a:t>echnical</a:t>
            </a:r>
            <a:r>
              <a:rPr lang="en-US" sz="1100" dirty="0">
                <a:solidFill>
                  <a:srgbClr val="000000"/>
                </a:solidFill>
                <a:latin typeface="Segoe UI" panose="020B0502040204020203" pitchFamily="34" charset="0"/>
                <a:cs typeface="Segoe UI" panose="020B0502040204020203" pitchFamily="34" charset="0"/>
              </a:rPr>
              <a:t> decision maker, decides what to purchase in terms of software and hardware</a:t>
            </a:r>
          </a:p>
          <a:p>
            <a:r>
              <a:rPr lang="en-US" sz="1100" dirty="0">
                <a:solidFill>
                  <a:srgbClr val="000000"/>
                </a:solidFill>
                <a:latin typeface="Segoe UI" panose="020B0502040204020203" pitchFamily="34" charset="0"/>
                <a:cs typeface="Segoe UI" panose="020B0502040204020203" pitchFamily="34" charset="0"/>
              </a:rPr>
              <a:t>IT Implementer</a:t>
            </a:r>
          </a:p>
          <a:p>
            <a:r>
              <a:rPr lang="en-US" sz="1100" dirty="0">
                <a:solidFill>
                  <a:srgbClr val="000000"/>
                </a:solidFill>
                <a:latin typeface="Segoe UI" panose="020B0502040204020203" pitchFamily="34" charset="0"/>
                <a:cs typeface="Segoe UI" panose="020B0502040204020203" pitchFamily="34" charset="0"/>
              </a:rPr>
              <a:t>Network Security</a:t>
            </a:r>
          </a:p>
          <a:p>
            <a:r>
              <a:rPr lang="en-US" sz="1100" dirty="0">
                <a:solidFill>
                  <a:srgbClr val="000000"/>
                </a:solidFill>
                <a:latin typeface="Segoe UI" panose="020B0502040204020203" pitchFamily="34" charset="0"/>
                <a:cs typeface="Segoe UI" panose="020B0502040204020203" pitchFamily="34" charset="0"/>
              </a:rPr>
              <a:t>Technology Manager</a:t>
            </a:r>
          </a:p>
          <a:p>
            <a:r>
              <a:rPr lang="en-US" sz="1100" dirty="0">
                <a:solidFill>
                  <a:srgbClr val="000000"/>
                </a:solidFill>
                <a:latin typeface="Segoe UI" panose="020B0502040204020203" pitchFamily="34" charset="0"/>
                <a:cs typeface="Segoe UI" panose="020B0502040204020203" pitchFamily="34" charset="0"/>
              </a:rPr>
              <a:t>Manager of Chris, the IT Engineer</a:t>
            </a:r>
          </a:p>
          <a:p>
            <a:r>
              <a:rPr lang="en-US" sz="1100" dirty="0">
                <a:solidFill>
                  <a:srgbClr val="000000"/>
                </a:solidFill>
                <a:latin typeface="Segoe UI" panose="020B0502040204020203" pitchFamily="34" charset="0"/>
                <a:cs typeface="Segoe UI" panose="020B0502040204020203" pitchFamily="34" charset="0"/>
              </a:rPr>
              <a:t>Technical decision maker, decides what to purchase in terms of software and hardware</a:t>
            </a:r>
          </a:p>
          <a:p>
            <a:r>
              <a:rPr lang="en-US" sz="1100" dirty="0">
                <a:solidFill>
                  <a:srgbClr val="000000"/>
                </a:solidFill>
                <a:latin typeface="Segoe UI" panose="020B0502040204020203" pitchFamily="34" charset="0"/>
                <a:cs typeface="Segoe UI" panose="020B0502040204020203" pitchFamily="34" charset="0"/>
              </a:rPr>
              <a:t>IT Implementer</a:t>
            </a:r>
          </a:p>
          <a:p>
            <a:r>
              <a:rPr lang="en-US" sz="1100" dirty="0">
                <a:solidFill>
                  <a:srgbClr val="000000"/>
                </a:solidFill>
                <a:latin typeface="Segoe UI" panose="020B0502040204020203" pitchFamily="34" charset="0"/>
                <a:cs typeface="Segoe UI" panose="020B0502040204020203" pitchFamily="34" charset="0"/>
              </a:rPr>
              <a:t>Network Security</a:t>
            </a:r>
          </a:p>
          <a:p>
            <a:r>
              <a:rPr lang="en-US" sz="1100" dirty="0">
                <a:solidFill>
                  <a:srgbClr val="000000"/>
                </a:solidFill>
                <a:latin typeface="Segoe UI" panose="020B0502040204020203" pitchFamily="34" charset="0"/>
                <a:cs typeface="Segoe UI" panose="020B0502040204020203" pitchFamily="34" charset="0"/>
              </a:rPr>
              <a:t>Technology Manager</a:t>
            </a:r>
          </a:p>
          <a:p>
            <a:r>
              <a:rPr lang="en-US" sz="1100" dirty="0">
                <a:solidFill>
                  <a:srgbClr val="000000"/>
                </a:solidFill>
                <a:latin typeface="Segoe UI" panose="020B0502040204020203" pitchFamily="34" charset="0"/>
                <a:cs typeface="Segoe UI" panose="020B0502040204020203" pitchFamily="34" charset="0"/>
              </a:rPr>
              <a:t>Manager of Chris, the IT Engineer</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C8BA49BE-147D-4374-9915-51DE682CD1A6}"/>
              </a:ext>
            </a:extLst>
          </p:cNvPr>
          <p:cNvSpPr txBox="1"/>
          <p:nvPr/>
        </p:nvSpPr>
        <p:spPr>
          <a:xfrm>
            <a:off x="4145631" y="3294869"/>
            <a:ext cx="749564"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GOALS</a:t>
            </a:r>
          </a:p>
        </p:txBody>
      </p:sp>
      <p:sp>
        <p:nvSpPr>
          <p:cNvPr id="12" name="TextBox 11">
            <a:extLst>
              <a:ext uri="{FF2B5EF4-FFF2-40B4-BE49-F238E27FC236}">
                <a16:creationId xmlns:a16="http://schemas.microsoft.com/office/drawing/2014/main" id="{C1EC9D6B-3345-4A45-969C-38D16074BB9C}"/>
              </a:ext>
            </a:extLst>
          </p:cNvPr>
          <p:cNvSpPr txBox="1"/>
          <p:nvPr/>
        </p:nvSpPr>
        <p:spPr>
          <a:xfrm>
            <a:off x="8003256" y="3294869"/>
            <a:ext cx="1265539"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PAIN POINTS</a:t>
            </a:r>
          </a:p>
        </p:txBody>
      </p:sp>
      <p:sp>
        <p:nvSpPr>
          <p:cNvPr id="13" name="Rectangle 12">
            <a:extLst>
              <a:ext uri="{FF2B5EF4-FFF2-40B4-BE49-F238E27FC236}">
                <a16:creationId xmlns:a16="http://schemas.microsoft.com/office/drawing/2014/main" id="{930D3D4D-BC0A-4BBD-A62F-9212524C8CC1}"/>
              </a:ext>
            </a:extLst>
          </p:cNvPr>
          <p:cNvSpPr/>
          <p:nvPr/>
        </p:nvSpPr>
        <p:spPr>
          <a:xfrm>
            <a:off x="4145631" y="1709819"/>
            <a:ext cx="7790762" cy="430887"/>
          </a:xfrm>
          <a:prstGeom prst="rect">
            <a:avLst/>
          </a:prstGeom>
        </p:spPr>
        <p:txBody>
          <a:bodyPr wrap="square">
            <a:spAutoFit/>
          </a:bodyPr>
          <a:lstStyle/>
          <a:p>
            <a:r>
              <a:rPr lang="en-US" sz="1100" dirty="0">
                <a:solidFill>
                  <a:srgbClr val="000000"/>
                </a:solidFill>
                <a:latin typeface="Segoe UI" panose="020B0502040204020203" pitchFamily="34" charset="0"/>
                <a:cs typeface="Segoe UI" panose="020B0502040204020203" pitchFamily="34" charset="0"/>
              </a:rPr>
              <a:t>Keep the network and server applications running smoothly</a:t>
            </a:r>
          </a:p>
          <a:p>
            <a:r>
              <a:rPr lang="en-US" sz="1100" dirty="0">
                <a:solidFill>
                  <a:srgbClr val="000000"/>
                </a:solidFill>
                <a:latin typeface="Segoe UI" panose="020B0502040204020203" pitchFamily="34" charset="0"/>
                <a:cs typeface="Segoe UI" panose="020B0502040204020203" pitchFamily="34" charset="0"/>
              </a:rPr>
              <a:t>Make the company more profitable through positive ROI on IT purchases such as their choice of ERP system</a:t>
            </a:r>
            <a:endParaRPr lang="en-US" sz="1100" b="0" i="0" dirty="0">
              <a:solidFill>
                <a:srgbClr val="000000"/>
              </a:solidFill>
              <a:effectLst/>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ADB289D-9422-44EF-9D83-8F739C7B65BA}"/>
              </a:ext>
            </a:extLst>
          </p:cNvPr>
          <p:cNvSpPr txBox="1"/>
          <p:nvPr/>
        </p:nvSpPr>
        <p:spPr>
          <a:xfrm>
            <a:off x="4145631" y="1402042"/>
            <a:ext cx="710323" cy="307777"/>
          </a:xfrm>
          <a:prstGeom prst="rect">
            <a:avLst/>
          </a:prstGeom>
          <a:noFill/>
        </p:spPr>
        <p:txBody>
          <a:bodyPr wrap="none" rtlCol="0">
            <a:spAutoFit/>
          </a:bodyPr>
          <a:lstStyle/>
          <a:p>
            <a:r>
              <a:rPr lang="en-US" sz="1400" dirty="0">
                <a:latin typeface="Segoe UI Semibold" panose="020B0702040204020203" pitchFamily="34" charset="0"/>
                <a:cs typeface="Segoe UI Semibold" panose="020B0702040204020203" pitchFamily="34" charset="0"/>
              </a:rPr>
              <a:t>ROLES</a:t>
            </a:r>
          </a:p>
        </p:txBody>
      </p:sp>
    </p:spTree>
    <p:custDataLst>
      <p:tags r:id="rId1"/>
    </p:custDataLst>
    <p:extLst>
      <p:ext uri="{BB962C8B-B14F-4D97-AF65-F5344CB8AC3E}">
        <p14:creationId xmlns:p14="http://schemas.microsoft.com/office/powerpoint/2010/main" val="25918543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POSERSHAPES" val="[{&quot;ShapeName&quot;:&quot;Title&quot;,&quot;ComposerBlocks&quot;:[{&quot;BlockName&quot;:&quot;Title&quot;}]},{&quot;ShapeName&quot;:&quot;Subtitle&quot;,&quot;ComposerBlocks&quot;:[{&quot;BlockName&quot;:&quot;Subtitle&quot;}]},{&quot;ShapeName&quot;:&quot;Caption&quot;,&quot;ComposerBlocks&quot;:[{&quot;BlockName&quot;:&quot;Shorthand&quot;}]},{&quot;ShapeName&quot;:&quot;Text&quot;,&quot;ComposerBlocks&quot;:[{&quot;BlockName&quot;:&quot;Introduction&quot;},{&quot;BlockName&quot;:&quot;Objective&quot;},{&quot;BlockName&quot;:&quot;Detail&quot;},{&quot;BlockName&quot;:&quot;Action&quot;},{&quot;BlockName&quot;:&quot;Example&quot;},{&quot;BlockName&quot;:&quot;Result&quot;},{&quot;BlockName&quot;:&quot;Summary&quot;}]},{&quot;ShapeName&quot;:&quot;Notes&quot;,&quot;ComposerBlocks&quot;:[{&quot;BlockName&quot;:&quot;Shortcut&quot;},{&quot;BlockName&quot;:&quot;Data&quot;},{&quot;BlockName&quot;:&quot;Notes&quot;}]}]"/>
  <p:tag name="KEYWORDS" val="null"/>
</p:tagLst>
</file>

<file path=ppt/tags/tag10.xml><?xml version="1.0" encoding="utf-8"?>
<p:tagLst xmlns:a="http://schemas.openxmlformats.org/drawingml/2006/main" xmlns:r="http://schemas.openxmlformats.org/officeDocument/2006/relationships" xmlns:p="http://schemas.openxmlformats.org/presentationml/2006/main">
  <p:tag name="STEPS" val="null"/>
</p:tagLst>
</file>

<file path=ppt/tags/tag11.xml><?xml version="1.0" encoding="utf-8"?>
<p:tagLst xmlns:a="http://schemas.openxmlformats.org/drawingml/2006/main" xmlns:r="http://schemas.openxmlformats.org/officeDocument/2006/relationships" xmlns:p="http://schemas.openxmlformats.org/presentationml/2006/main">
  <p:tag name="STEPS" val="null"/>
</p:tagLst>
</file>

<file path=ppt/tags/tag12.xml><?xml version="1.0" encoding="utf-8"?>
<p:tagLst xmlns:a="http://schemas.openxmlformats.org/drawingml/2006/main" xmlns:r="http://schemas.openxmlformats.org/officeDocument/2006/relationships" xmlns:p="http://schemas.openxmlformats.org/presentationml/2006/main">
  <p:tag name="STEPS" val="null"/>
</p:tagLst>
</file>

<file path=ppt/tags/tag13.xml><?xml version="1.0" encoding="utf-8"?>
<p:tagLst xmlns:a="http://schemas.openxmlformats.org/drawingml/2006/main" xmlns:r="http://schemas.openxmlformats.org/officeDocument/2006/relationships" xmlns:p="http://schemas.openxmlformats.org/presentationml/2006/main">
  <p:tag name="STEPS" val="null"/>
</p:tagLst>
</file>

<file path=ppt/tags/tag14.xml><?xml version="1.0" encoding="utf-8"?>
<p:tagLst xmlns:a="http://schemas.openxmlformats.org/drawingml/2006/main" xmlns:r="http://schemas.openxmlformats.org/officeDocument/2006/relationships" xmlns:p="http://schemas.openxmlformats.org/presentationml/2006/main">
  <p:tag name="STEPS" val="null"/>
</p:tagLst>
</file>

<file path=ppt/tags/tag15.xml><?xml version="1.0" encoding="utf-8"?>
<p:tagLst xmlns:a="http://schemas.openxmlformats.org/drawingml/2006/main" xmlns:r="http://schemas.openxmlformats.org/officeDocument/2006/relationships" xmlns:p="http://schemas.openxmlformats.org/presentationml/2006/main">
  <p:tag name="STEPS" val="null"/>
</p:tagLst>
</file>

<file path=ppt/tags/tag16.xml><?xml version="1.0" encoding="utf-8"?>
<p:tagLst xmlns:a="http://schemas.openxmlformats.org/drawingml/2006/main" xmlns:r="http://schemas.openxmlformats.org/officeDocument/2006/relationships" xmlns:p="http://schemas.openxmlformats.org/presentationml/2006/main">
  <p:tag name="STEPS" val="null"/>
</p:tagLst>
</file>

<file path=ppt/tags/tag17.xml><?xml version="1.0" encoding="utf-8"?>
<p:tagLst xmlns:a="http://schemas.openxmlformats.org/drawingml/2006/main" xmlns:r="http://schemas.openxmlformats.org/officeDocument/2006/relationships" xmlns:p="http://schemas.openxmlformats.org/presentationml/2006/main">
  <p:tag name="STEPS" val="null"/>
</p:tagLst>
</file>

<file path=ppt/tags/tag18.xml><?xml version="1.0" encoding="utf-8"?>
<p:tagLst xmlns:a="http://schemas.openxmlformats.org/drawingml/2006/main" xmlns:r="http://schemas.openxmlformats.org/officeDocument/2006/relationships" xmlns:p="http://schemas.openxmlformats.org/presentationml/2006/main">
  <p:tag name="STEPS" val="null"/>
</p:tagLst>
</file>

<file path=ppt/tags/tag19.xml><?xml version="1.0" encoding="utf-8"?>
<p:tagLst xmlns:a="http://schemas.openxmlformats.org/drawingml/2006/main" xmlns:r="http://schemas.openxmlformats.org/officeDocument/2006/relationships" xmlns:p="http://schemas.openxmlformats.org/presentationml/2006/main">
  <p:tag name="STEPS" val="null"/>
</p:tagLst>
</file>

<file path=ppt/tags/tag2.xml><?xml version="1.0" encoding="utf-8"?>
<p:tagLst xmlns:a="http://schemas.openxmlformats.org/drawingml/2006/main" xmlns:r="http://schemas.openxmlformats.org/officeDocument/2006/relationships" xmlns:p="http://schemas.openxmlformats.org/presentationml/2006/main">
  <p:tag name="STEPS" val="null"/>
</p:tagLst>
</file>

<file path=ppt/tags/tag20.xml><?xml version="1.0" encoding="utf-8"?>
<p:tagLst xmlns:a="http://schemas.openxmlformats.org/drawingml/2006/main" xmlns:r="http://schemas.openxmlformats.org/officeDocument/2006/relationships" xmlns:p="http://schemas.openxmlformats.org/presentationml/2006/main">
  <p:tag name="STEPS" val="null"/>
</p:tagLst>
</file>

<file path=ppt/tags/tag21.xml><?xml version="1.0" encoding="utf-8"?>
<p:tagLst xmlns:a="http://schemas.openxmlformats.org/drawingml/2006/main" xmlns:r="http://schemas.openxmlformats.org/officeDocument/2006/relationships" xmlns:p="http://schemas.openxmlformats.org/presentationml/2006/main">
  <p:tag name="STEPS" val="null"/>
</p:tagLst>
</file>

<file path=ppt/tags/tag22.xml><?xml version="1.0" encoding="utf-8"?>
<p:tagLst xmlns:a="http://schemas.openxmlformats.org/drawingml/2006/main" xmlns:r="http://schemas.openxmlformats.org/officeDocument/2006/relationships" xmlns:p="http://schemas.openxmlformats.org/presentationml/2006/main">
  <p:tag name="STEPS" val="null"/>
</p:tagLst>
</file>

<file path=ppt/tags/tag23.xml><?xml version="1.0" encoding="utf-8"?>
<p:tagLst xmlns:a="http://schemas.openxmlformats.org/drawingml/2006/main" xmlns:r="http://schemas.openxmlformats.org/officeDocument/2006/relationships" xmlns:p="http://schemas.openxmlformats.org/presentationml/2006/main">
  <p:tag name="STEPS" val="null"/>
</p:tagLst>
</file>

<file path=ppt/tags/tag24.xml><?xml version="1.0" encoding="utf-8"?>
<p:tagLst xmlns:a="http://schemas.openxmlformats.org/drawingml/2006/main" xmlns:r="http://schemas.openxmlformats.org/officeDocument/2006/relationships" xmlns:p="http://schemas.openxmlformats.org/presentationml/2006/main">
  <p:tag name="STEPS" val="null"/>
</p:tagLst>
</file>

<file path=ppt/tags/tag25.xml><?xml version="1.0" encoding="utf-8"?>
<p:tagLst xmlns:a="http://schemas.openxmlformats.org/drawingml/2006/main" xmlns:r="http://schemas.openxmlformats.org/officeDocument/2006/relationships" xmlns:p="http://schemas.openxmlformats.org/presentationml/2006/main">
  <p:tag name="STEPS" val="null"/>
</p:tagLst>
</file>

<file path=ppt/tags/tag26.xml><?xml version="1.0" encoding="utf-8"?>
<p:tagLst xmlns:a="http://schemas.openxmlformats.org/drawingml/2006/main" xmlns:r="http://schemas.openxmlformats.org/officeDocument/2006/relationships" xmlns:p="http://schemas.openxmlformats.org/presentationml/2006/main">
  <p:tag name="STEPS" val="null"/>
</p:tagLst>
</file>

<file path=ppt/tags/tag27.xml><?xml version="1.0" encoding="utf-8"?>
<p:tagLst xmlns:a="http://schemas.openxmlformats.org/drawingml/2006/main" xmlns:r="http://schemas.openxmlformats.org/officeDocument/2006/relationships" xmlns:p="http://schemas.openxmlformats.org/presentationml/2006/main">
  <p:tag name="STEPS" val="null"/>
</p:tagLst>
</file>

<file path=ppt/tags/tag28.xml><?xml version="1.0" encoding="utf-8"?>
<p:tagLst xmlns:a="http://schemas.openxmlformats.org/drawingml/2006/main" xmlns:r="http://schemas.openxmlformats.org/officeDocument/2006/relationships" xmlns:p="http://schemas.openxmlformats.org/presentationml/2006/main">
  <p:tag name="STEPS" val="null"/>
</p:tagLst>
</file>

<file path=ppt/tags/tag29.xml><?xml version="1.0" encoding="utf-8"?>
<p:tagLst xmlns:a="http://schemas.openxmlformats.org/drawingml/2006/main" xmlns:r="http://schemas.openxmlformats.org/officeDocument/2006/relationships" xmlns:p="http://schemas.openxmlformats.org/presentationml/2006/main">
  <p:tag name="STEPS" val="null"/>
</p:tagLst>
</file>

<file path=ppt/tags/tag3.xml><?xml version="1.0" encoding="utf-8"?>
<p:tagLst xmlns:a="http://schemas.openxmlformats.org/drawingml/2006/main" xmlns:r="http://schemas.openxmlformats.org/officeDocument/2006/relationships" xmlns:p="http://schemas.openxmlformats.org/presentationml/2006/main">
  <p:tag name="STEPS" val="null"/>
</p:tagLst>
</file>

<file path=ppt/tags/tag30.xml><?xml version="1.0" encoding="utf-8"?>
<p:tagLst xmlns:a="http://schemas.openxmlformats.org/drawingml/2006/main" xmlns:r="http://schemas.openxmlformats.org/officeDocument/2006/relationships" xmlns:p="http://schemas.openxmlformats.org/presentationml/2006/main">
  <p:tag name="STEPS" val="null"/>
</p:tagLst>
</file>

<file path=ppt/tags/tag31.xml><?xml version="1.0" encoding="utf-8"?>
<p:tagLst xmlns:a="http://schemas.openxmlformats.org/drawingml/2006/main" xmlns:r="http://schemas.openxmlformats.org/officeDocument/2006/relationships" xmlns:p="http://schemas.openxmlformats.org/presentationml/2006/main">
  <p:tag name="STEPS" val="null"/>
</p:tagLst>
</file>

<file path=ppt/tags/tag32.xml><?xml version="1.0" encoding="utf-8"?>
<p:tagLst xmlns:a="http://schemas.openxmlformats.org/drawingml/2006/main" xmlns:r="http://schemas.openxmlformats.org/officeDocument/2006/relationships" xmlns:p="http://schemas.openxmlformats.org/presentationml/2006/main">
  <p:tag name="STEPS" val="null"/>
</p:tagLst>
</file>

<file path=ppt/tags/tag33.xml><?xml version="1.0" encoding="utf-8"?>
<p:tagLst xmlns:a="http://schemas.openxmlformats.org/drawingml/2006/main" xmlns:r="http://schemas.openxmlformats.org/officeDocument/2006/relationships" xmlns:p="http://schemas.openxmlformats.org/presentationml/2006/main">
  <p:tag name="STEPS" val="null"/>
</p:tagLst>
</file>

<file path=ppt/tags/tag34.xml><?xml version="1.0" encoding="utf-8"?>
<p:tagLst xmlns:a="http://schemas.openxmlformats.org/drawingml/2006/main" xmlns:r="http://schemas.openxmlformats.org/officeDocument/2006/relationships" xmlns:p="http://schemas.openxmlformats.org/presentationml/2006/main">
  <p:tag name="STEPS" val="null"/>
</p:tagLst>
</file>

<file path=ppt/tags/tag35.xml><?xml version="1.0" encoding="utf-8"?>
<p:tagLst xmlns:a="http://schemas.openxmlformats.org/drawingml/2006/main" xmlns:r="http://schemas.openxmlformats.org/officeDocument/2006/relationships" xmlns:p="http://schemas.openxmlformats.org/presentationml/2006/main">
  <p:tag name="STEPS" val="null"/>
</p:tagLst>
</file>

<file path=ppt/tags/tag36.xml><?xml version="1.0" encoding="utf-8"?>
<p:tagLst xmlns:a="http://schemas.openxmlformats.org/drawingml/2006/main" xmlns:r="http://schemas.openxmlformats.org/officeDocument/2006/relationships" xmlns:p="http://schemas.openxmlformats.org/presentationml/2006/main">
  <p:tag name="STEPS" val="null"/>
</p:tagLst>
</file>

<file path=ppt/tags/tag37.xml><?xml version="1.0" encoding="utf-8"?>
<p:tagLst xmlns:a="http://schemas.openxmlformats.org/drawingml/2006/main" xmlns:r="http://schemas.openxmlformats.org/officeDocument/2006/relationships" xmlns:p="http://schemas.openxmlformats.org/presentationml/2006/main">
  <p:tag name="STEPS" val="null"/>
</p:tagLst>
</file>

<file path=ppt/tags/tag38.xml><?xml version="1.0" encoding="utf-8"?>
<p:tagLst xmlns:a="http://schemas.openxmlformats.org/drawingml/2006/main" xmlns:r="http://schemas.openxmlformats.org/officeDocument/2006/relationships" xmlns:p="http://schemas.openxmlformats.org/presentationml/2006/main">
  <p:tag name="STEPS" val="null"/>
</p:tagLst>
</file>

<file path=ppt/tags/tag39.xml><?xml version="1.0" encoding="utf-8"?>
<p:tagLst xmlns:a="http://schemas.openxmlformats.org/drawingml/2006/main" xmlns:r="http://schemas.openxmlformats.org/officeDocument/2006/relationships" xmlns:p="http://schemas.openxmlformats.org/presentationml/2006/main">
  <p:tag name="STEPS" val="null"/>
</p:tagLst>
</file>

<file path=ppt/tags/tag4.xml><?xml version="1.0" encoding="utf-8"?>
<p:tagLst xmlns:a="http://schemas.openxmlformats.org/drawingml/2006/main" xmlns:r="http://schemas.openxmlformats.org/officeDocument/2006/relationships" xmlns:p="http://schemas.openxmlformats.org/presentationml/2006/main">
  <p:tag name="STEPS" val="null"/>
</p:tagLst>
</file>

<file path=ppt/tags/tag40.xml><?xml version="1.0" encoding="utf-8"?>
<p:tagLst xmlns:a="http://schemas.openxmlformats.org/drawingml/2006/main" xmlns:r="http://schemas.openxmlformats.org/officeDocument/2006/relationships" xmlns:p="http://schemas.openxmlformats.org/presentationml/2006/main">
  <p:tag name="STEPS" val="null"/>
</p:tagLst>
</file>

<file path=ppt/tags/tag41.xml><?xml version="1.0" encoding="utf-8"?>
<p:tagLst xmlns:a="http://schemas.openxmlformats.org/drawingml/2006/main" xmlns:r="http://schemas.openxmlformats.org/officeDocument/2006/relationships" xmlns:p="http://schemas.openxmlformats.org/presentationml/2006/main">
  <p:tag name="STEPS" val="null"/>
</p:tagLst>
</file>

<file path=ppt/tags/tag42.xml><?xml version="1.0" encoding="utf-8"?>
<p:tagLst xmlns:a="http://schemas.openxmlformats.org/drawingml/2006/main" xmlns:r="http://schemas.openxmlformats.org/officeDocument/2006/relationships" xmlns:p="http://schemas.openxmlformats.org/presentationml/2006/main">
  <p:tag name="STEPS" val="null"/>
</p:tagLst>
</file>

<file path=ppt/tags/tag43.xml><?xml version="1.0" encoding="utf-8"?>
<p:tagLst xmlns:a="http://schemas.openxmlformats.org/drawingml/2006/main" xmlns:r="http://schemas.openxmlformats.org/officeDocument/2006/relationships" xmlns:p="http://schemas.openxmlformats.org/presentationml/2006/main">
  <p:tag name="STEPS" val="null"/>
</p:tagLst>
</file>

<file path=ppt/tags/tag44.xml><?xml version="1.0" encoding="utf-8"?>
<p:tagLst xmlns:a="http://schemas.openxmlformats.org/drawingml/2006/main" xmlns:r="http://schemas.openxmlformats.org/officeDocument/2006/relationships" xmlns:p="http://schemas.openxmlformats.org/presentationml/2006/main">
  <p:tag name="STEPS" val="null"/>
</p:tagLst>
</file>

<file path=ppt/tags/tag45.xml><?xml version="1.0" encoding="utf-8"?>
<p:tagLst xmlns:a="http://schemas.openxmlformats.org/drawingml/2006/main" xmlns:r="http://schemas.openxmlformats.org/officeDocument/2006/relationships" xmlns:p="http://schemas.openxmlformats.org/presentationml/2006/main">
  <p:tag name="STEPS" val="null"/>
</p:tagLst>
</file>

<file path=ppt/tags/tag46.xml><?xml version="1.0" encoding="utf-8"?>
<p:tagLst xmlns:a="http://schemas.openxmlformats.org/drawingml/2006/main" xmlns:r="http://schemas.openxmlformats.org/officeDocument/2006/relationships" xmlns:p="http://schemas.openxmlformats.org/presentationml/2006/main">
  <p:tag name="STEPS" val="null"/>
</p:tagLst>
</file>

<file path=ppt/tags/tag47.xml><?xml version="1.0" encoding="utf-8"?>
<p:tagLst xmlns:a="http://schemas.openxmlformats.org/drawingml/2006/main" xmlns:r="http://schemas.openxmlformats.org/officeDocument/2006/relationships" xmlns:p="http://schemas.openxmlformats.org/presentationml/2006/main">
  <p:tag name="STEPS" val="null"/>
</p:tagLst>
</file>

<file path=ppt/tags/tag48.xml><?xml version="1.0" encoding="utf-8"?>
<p:tagLst xmlns:a="http://schemas.openxmlformats.org/drawingml/2006/main" xmlns:r="http://schemas.openxmlformats.org/officeDocument/2006/relationships" xmlns:p="http://schemas.openxmlformats.org/presentationml/2006/main">
  <p:tag name="STEPS" val="null"/>
</p:tagLst>
</file>

<file path=ppt/tags/tag49.xml><?xml version="1.0" encoding="utf-8"?>
<p:tagLst xmlns:a="http://schemas.openxmlformats.org/drawingml/2006/main" xmlns:r="http://schemas.openxmlformats.org/officeDocument/2006/relationships" xmlns:p="http://schemas.openxmlformats.org/presentationml/2006/main">
  <p:tag name="STEPS" val="null"/>
</p:tagLst>
</file>

<file path=ppt/tags/tag5.xml><?xml version="1.0" encoding="utf-8"?>
<p:tagLst xmlns:a="http://schemas.openxmlformats.org/drawingml/2006/main" xmlns:r="http://schemas.openxmlformats.org/officeDocument/2006/relationships" xmlns:p="http://schemas.openxmlformats.org/presentationml/2006/main">
  <p:tag name="STEPS" val="null"/>
</p:tagLst>
</file>

<file path=ppt/tags/tag50.xml><?xml version="1.0" encoding="utf-8"?>
<p:tagLst xmlns:a="http://schemas.openxmlformats.org/drawingml/2006/main" xmlns:r="http://schemas.openxmlformats.org/officeDocument/2006/relationships" xmlns:p="http://schemas.openxmlformats.org/presentationml/2006/main">
  <p:tag name="STEPS" val="null"/>
</p:tagLst>
</file>

<file path=ppt/tags/tag51.xml><?xml version="1.0" encoding="utf-8"?>
<p:tagLst xmlns:a="http://schemas.openxmlformats.org/drawingml/2006/main" xmlns:r="http://schemas.openxmlformats.org/officeDocument/2006/relationships" xmlns:p="http://schemas.openxmlformats.org/presentationml/2006/main">
  <p:tag name="STEPS" val="null"/>
</p:tagLst>
</file>

<file path=ppt/tags/tag52.xml><?xml version="1.0" encoding="utf-8"?>
<p:tagLst xmlns:a="http://schemas.openxmlformats.org/drawingml/2006/main" xmlns:r="http://schemas.openxmlformats.org/officeDocument/2006/relationships" xmlns:p="http://schemas.openxmlformats.org/presentationml/2006/main">
  <p:tag name="STEPS" val="null"/>
</p:tagLst>
</file>

<file path=ppt/tags/tag53.xml><?xml version="1.0" encoding="utf-8"?>
<p:tagLst xmlns:a="http://schemas.openxmlformats.org/drawingml/2006/main" xmlns:r="http://schemas.openxmlformats.org/officeDocument/2006/relationships" xmlns:p="http://schemas.openxmlformats.org/presentationml/2006/main">
  <p:tag name="STEPS" val="null"/>
</p:tagLst>
</file>

<file path=ppt/tags/tag54.xml><?xml version="1.0" encoding="utf-8"?>
<p:tagLst xmlns:a="http://schemas.openxmlformats.org/drawingml/2006/main" xmlns:r="http://schemas.openxmlformats.org/officeDocument/2006/relationships" xmlns:p="http://schemas.openxmlformats.org/presentationml/2006/main">
  <p:tag name="STEPS" val="null"/>
</p:tagLst>
</file>

<file path=ppt/tags/tag55.xml><?xml version="1.0" encoding="utf-8"?>
<p:tagLst xmlns:a="http://schemas.openxmlformats.org/drawingml/2006/main" xmlns:r="http://schemas.openxmlformats.org/officeDocument/2006/relationships" xmlns:p="http://schemas.openxmlformats.org/presentationml/2006/main">
  <p:tag name="STEPS" val="null"/>
</p:tagLst>
</file>

<file path=ppt/tags/tag56.xml><?xml version="1.0" encoding="utf-8"?>
<p:tagLst xmlns:a="http://schemas.openxmlformats.org/drawingml/2006/main" xmlns:r="http://schemas.openxmlformats.org/officeDocument/2006/relationships" xmlns:p="http://schemas.openxmlformats.org/presentationml/2006/main">
  <p:tag name="STEPS" val="null"/>
</p:tagLst>
</file>

<file path=ppt/tags/tag57.xml><?xml version="1.0" encoding="utf-8"?>
<p:tagLst xmlns:a="http://schemas.openxmlformats.org/drawingml/2006/main" xmlns:r="http://schemas.openxmlformats.org/officeDocument/2006/relationships" xmlns:p="http://schemas.openxmlformats.org/presentationml/2006/main">
  <p:tag name="STEPS" val="null"/>
</p:tagLst>
</file>

<file path=ppt/tags/tag58.xml><?xml version="1.0" encoding="utf-8"?>
<p:tagLst xmlns:a="http://schemas.openxmlformats.org/drawingml/2006/main" xmlns:r="http://schemas.openxmlformats.org/officeDocument/2006/relationships" xmlns:p="http://schemas.openxmlformats.org/presentationml/2006/main">
  <p:tag name="STEPS" val="null"/>
</p:tagLst>
</file>

<file path=ppt/tags/tag59.xml><?xml version="1.0" encoding="utf-8"?>
<p:tagLst xmlns:a="http://schemas.openxmlformats.org/drawingml/2006/main" xmlns:r="http://schemas.openxmlformats.org/officeDocument/2006/relationships" xmlns:p="http://schemas.openxmlformats.org/presentationml/2006/main">
  <p:tag name="STEPS" val="null"/>
</p:tagLst>
</file>

<file path=ppt/tags/tag6.xml><?xml version="1.0" encoding="utf-8"?>
<p:tagLst xmlns:a="http://schemas.openxmlformats.org/drawingml/2006/main" xmlns:r="http://schemas.openxmlformats.org/officeDocument/2006/relationships" xmlns:p="http://schemas.openxmlformats.org/presentationml/2006/main">
  <p:tag name="STEPS" val="null"/>
</p:tagLst>
</file>

<file path=ppt/tags/tag60.xml><?xml version="1.0" encoding="utf-8"?>
<p:tagLst xmlns:a="http://schemas.openxmlformats.org/drawingml/2006/main" xmlns:r="http://schemas.openxmlformats.org/officeDocument/2006/relationships" xmlns:p="http://schemas.openxmlformats.org/presentationml/2006/main">
  <p:tag name="STEPS" val="null"/>
</p:tagLst>
</file>

<file path=ppt/tags/tag61.xml><?xml version="1.0" encoding="utf-8"?>
<p:tagLst xmlns:a="http://schemas.openxmlformats.org/drawingml/2006/main" xmlns:r="http://schemas.openxmlformats.org/officeDocument/2006/relationships" xmlns:p="http://schemas.openxmlformats.org/presentationml/2006/main">
  <p:tag name="STEPS" val="null"/>
</p:tagLst>
</file>

<file path=ppt/tags/tag7.xml><?xml version="1.0" encoding="utf-8"?>
<p:tagLst xmlns:a="http://schemas.openxmlformats.org/drawingml/2006/main" xmlns:r="http://schemas.openxmlformats.org/officeDocument/2006/relationships" xmlns:p="http://schemas.openxmlformats.org/presentationml/2006/main">
  <p:tag name="STEPS" val="null"/>
</p:tagLst>
</file>

<file path=ppt/tags/tag8.xml><?xml version="1.0" encoding="utf-8"?>
<p:tagLst xmlns:a="http://schemas.openxmlformats.org/drawingml/2006/main" xmlns:r="http://schemas.openxmlformats.org/officeDocument/2006/relationships" xmlns:p="http://schemas.openxmlformats.org/presentationml/2006/main">
  <p:tag name="STEPS" val="null"/>
</p:tagLst>
</file>

<file path=ppt/tags/tag9.xml><?xml version="1.0" encoding="utf-8"?>
<p:tagLst xmlns:a="http://schemas.openxmlformats.org/drawingml/2006/main" xmlns:r="http://schemas.openxmlformats.org/officeDocument/2006/relationships" xmlns:p="http://schemas.openxmlformats.org/presentationml/2006/main">
  <p:tag name="STEPS" val="null"/>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18460D0C6EE8640AF1A1B3C41D55471" ma:contentTypeVersion="9" ma:contentTypeDescription="Create a new document." ma:contentTypeScope="" ma:versionID="6105f35e97d9b8f1a4d9f0fe8908991d">
  <xsd:schema xmlns:xsd="http://www.w3.org/2001/XMLSchema" xmlns:xs="http://www.w3.org/2001/XMLSchema" xmlns:p="http://schemas.microsoft.com/office/2006/metadata/properties" xmlns:ns3="8e133772-f91a-4b21-b116-fdf421f47a0b" targetNamespace="http://schemas.microsoft.com/office/2006/metadata/properties" ma:root="true" ma:fieldsID="bd7e00afeaad7b68df7ad6c3c8d77dd7" ns3:_="">
    <xsd:import namespace="8e133772-f91a-4b21-b116-fdf421f47a0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133772-f91a-4b21-b116-fdf421f47a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3B21E-0319-4792-AD4F-AFB5C06ED8BD}">
  <ds:schemaRefs>
    <ds:schemaRef ds:uri="http://schemas.microsoft.com/sharepoint/v3/contenttype/forms"/>
  </ds:schemaRefs>
</ds:datastoreItem>
</file>

<file path=customXml/itemProps2.xml><?xml version="1.0" encoding="utf-8"?>
<ds:datastoreItem xmlns:ds="http://schemas.openxmlformats.org/officeDocument/2006/customXml" ds:itemID="{CD646E33-8689-4A8B-828C-B563D048862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6A21C28-B5D1-4847-A79F-BDEF28FFC8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133772-f91a-4b21-b116-fdf421f47a0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TotalTime>
  <Words>134356</Words>
  <Application>Microsoft Office PowerPoint</Application>
  <PresentationFormat>Widescreen</PresentationFormat>
  <Paragraphs>7998</Paragraphs>
  <Slides>60</Slides>
  <Notes>46</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Segoe UI</vt:lpstr>
      <vt:lpstr>Segoe UI Semibold</vt:lpstr>
      <vt:lpstr>Segoe UI Semilight</vt:lpstr>
      <vt:lpstr>Office Theme</vt:lpstr>
      <vt:lpstr>CONTOSO ORG CHART AND PERSONAS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CONTOSO ORG CHART AND PERSONAS</dc:title>
  <dc:creator>Murray Fife</dc:creator>
  <cp:lastModifiedBy>Murray Fife</cp:lastModifiedBy>
  <cp:revision>1</cp:revision>
  <dcterms:created xsi:type="dcterms:W3CDTF">2020-06-01T11:31:22Z</dcterms:created>
  <dcterms:modified xsi:type="dcterms:W3CDTF">2020-06-02T11:42:02Z</dcterms:modified>
</cp:coreProperties>
</file>